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charts/chart2.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72"/>
  </p:notesMasterIdLst>
  <p:handoutMasterIdLst>
    <p:handoutMasterId r:id="rId73"/>
  </p:handoutMasterIdLst>
  <p:sldIdLst>
    <p:sldId id="256" r:id="rId2"/>
    <p:sldId id="347" r:id="rId3"/>
    <p:sldId id="277" r:id="rId4"/>
    <p:sldId id="282" r:id="rId5"/>
    <p:sldId id="356" r:id="rId6"/>
    <p:sldId id="349" r:id="rId7"/>
    <p:sldId id="289" r:id="rId8"/>
    <p:sldId id="281" r:id="rId9"/>
    <p:sldId id="351" r:id="rId10"/>
    <p:sldId id="393" r:id="rId11"/>
    <p:sldId id="260" r:id="rId12"/>
    <p:sldId id="261" r:id="rId13"/>
    <p:sldId id="292" r:id="rId14"/>
    <p:sldId id="274" r:id="rId15"/>
    <p:sldId id="286" r:id="rId16"/>
    <p:sldId id="311" r:id="rId17"/>
    <p:sldId id="364" r:id="rId18"/>
    <p:sldId id="355" r:id="rId19"/>
    <p:sldId id="278" r:id="rId20"/>
    <p:sldId id="299" r:id="rId21"/>
    <p:sldId id="264" r:id="rId22"/>
    <p:sldId id="329" r:id="rId23"/>
    <p:sldId id="394" r:id="rId24"/>
    <p:sldId id="317" r:id="rId25"/>
    <p:sldId id="398" r:id="rId26"/>
    <p:sldId id="312" r:id="rId27"/>
    <p:sldId id="318" r:id="rId28"/>
    <p:sldId id="315" r:id="rId29"/>
    <p:sldId id="316" r:id="rId30"/>
    <p:sldId id="353" r:id="rId31"/>
    <p:sldId id="267" r:id="rId32"/>
    <p:sldId id="279" r:id="rId33"/>
    <p:sldId id="283" r:id="rId34"/>
    <p:sldId id="285" r:id="rId35"/>
    <p:sldId id="332" r:id="rId36"/>
    <p:sldId id="342" r:id="rId37"/>
    <p:sldId id="334" r:id="rId38"/>
    <p:sldId id="295" r:id="rId39"/>
    <p:sldId id="324" r:id="rId40"/>
    <p:sldId id="297" r:id="rId41"/>
    <p:sldId id="330" r:id="rId42"/>
    <p:sldId id="354" r:id="rId43"/>
    <p:sldId id="339" r:id="rId44"/>
    <p:sldId id="296" r:id="rId45"/>
    <p:sldId id="325" r:id="rId46"/>
    <p:sldId id="287" r:id="rId47"/>
    <p:sldId id="337" r:id="rId48"/>
    <p:sldId id="343" r:id="rId49"/>
    <p:sldId id="344" r:id="rId50"/>
    <p:sldId id="345" r:id="rId51"/>
    <p:sldId id="358" r:id="rId52"/>
    <p:sldId id="338" r:id="rId53"/>
    <p:sldId id="362" r:id="rId54"/>
    <p:sldId id="389" r:id="rId55"/>
    <p:sldId id="397" r:id="rId56"/>
    <p:sldId id="390" r:id="rId57"/>
    <p:sldId id="340" r:id="rId58"/>
    <p:sldId id="346" r:id="rId59"/>
    <p:sldId id="361" r:id="rId60"/>
    <p:sldId id="341" r:id="rId61"/>
    <p:sldId id="363" r:id="rId62"/>
    <p:sldId id="391" r:id="rId63"/>
    <p:sldId id="395" r:id="rId64"/>
    <p:sldId id="392" r:id="rId65"/>
    <p:sldId id="380" r:id="rId66"/>
    <p:sldId id="382" r:id="rId67"/>
    <p:sldId id="381" r:id="rId68"/>
    <p:sldId id="379" r:id="rId69"/>
    <p:sldId id="357" r:id="rId70"/>
    <p:sldId id="383" r:id="rId71"/>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E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2" autoAdjust="0"/>
    <p:restoredTop sz="95443" autoAdjust="0"/>
  </p:normalViewPr>
  <p:slideViewPr>
    <p:cSldViewPr>
      <p:cViewPr varScale="1">
        <p:scale>
          <a:sx n="103" d="100"/>
          <a:sy n="103" d="100"/>
        </p:scale>
        <p:origin x="-228" y="-96"/>
      </p:cViewPr>
      <p:guideLst>
        <p:guide orient="horz" pos="2160"/>
        <p:guide pos="2880"/>
      </p:guideLst>
    </p:cSldViewPr>
  </p:slideViewPr>
  <p:notesTextViewPr>
    <p:cViewPr>
      <p:scale>
        <a:sx n="1" d="1"/>
        <a:sy n="1" d="1"/>
      </p:scale>
      <p:origin x="0" y="0"/>
    </p:cViewPr>
  </p:notesTextViewPr>
  <p:sorterViewPr>
    <p:cViewPr>
      <p:scale>
        <a:sx n="100" d="100"/>
        <a:sy n="100" d="100"/>
      </p:scale>
      <p:origin x="0" y="15966"/>
    </p:cViewPr>
  </p:sorterViewPr>
  <p:notesViewPr>
    <p:cSldViewPr showGuides="1">
      <p:cViewPr varScale="1">
        <p:scale>
          <a:sx n="82" d="100"/>
          <a:sy n="82" d="100"/>
        </p:scale>
        <p:origin x="-2004"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34"/>
    </mc:Choice>
    <mc:Fallback>
      <c:style val="34"/>
    </mc:Fallback>
  </mc:AlternateContent>
  <c:chart>
    <c:autoTitleDeleted val="1"/>
    <c:plotArea>
      <c:layout>
        <c:manualLayout>
          <c:layoutTarget val="inner"/>
          <c:xMode val="edge"/>
          <c:yMode val="edge"/>
          <c:x val="0.27636713813551084"/>
          <c:y val="9.0560174707570523E-2"/>
          <c:w val="0.44726584524156704"/>
          <c:h val="0.81326758526306997"/>
        </c:manualLayout>
      </c:layout>
      <c:pieChart>
        <c:varyColors val="1"/>
        <c:ser>
          <c:idx val="0"/>
          <c:order val="0"/>
          <c:tx>
            <c:strRef>
              <c:f>Sheet1!$B$1</c:f>
              <c:strCache>
                <c:ptCount val="1"/>
                <c:pt idx="0">
                  <c:v>売上高</c:v>
                </c:pt>
              </c:strCache>
            </c:strRef>
          </c:tx>
          <c:dLbls>
            <c:dLbl>
              <c:idx val="0"/>
              <c:layout>
                <c:manualLayout>
                  <c:x val="2.6987702926023135E-2"/>
                  <c:y val="5.4348021160042045E-2"/>
                </c:manualLayout>
              </c:layout>
              <c:tx>
                <c:rich>
                  <a:bodyPr/>
                  <a:lstStyle/>
                  <a:p>
                    <a:r>
                      <a:rPr lang="ja-JP" altLang="en-US" sz="2000" dirty="0" smtClean="0"/>
                      <a:t>ジョージア</a:t>
                    </a:r>
                  </a:p>
                  <a:p>
                    <a:r>
                      <a:rPr lang="en-US" altLang="ja-JP" sz="2000" dirty="0" smtClean="0"/>
                      <a:t>42%</a:t>
                    </a:r>
                    <a:endParaRPr lang="ja-JP" altLang="en-US" sz="2400" dirty="0" smtClean="0"/>
                  </a:p>
                </c:rich>
              </c:tx>
              <c:dLblPos val="bestFi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0-3D26-418F-9455-A8070FE7997B}"/>
                </c:ext>
              </c:extLst>
            </c:dLbl>
            <c:dLbl>
              <c:idx val="1"/>
              <c:layout>
                <c:manualLayout>
                  <c:x val="0.18459694274326821"/>
                  <c:y val="-2.6325005308262574E-2"/>
                </c:manualLayout>
              </c:layout>
              <c:tx>
                <c:rich>
                  <a:bodyPr/>
                  <a:lstStyle/>
                  <a:p>
                    <a:r>
                      <a:rPr lang="ja-JP" altLang="en-US" sz="2000" dirty="0" smtClean="0"/>
                      <a:t>ローソン</a:t>
                    </a:r>
                  </a:p>
                  <a:p>
                    <a:r>
                      <a:rPr lang="en-US" altLang="ja-JP" sz="2000" dirty="0" smtClean="0"/>
                      <a:t>26%</a:t>
                    </a:r>
                    <a:endParaRPr lang="ja-JP" altLang="en-US" dirty="0"/>
                  </a:p>
                </c:rich>
              </c:tx>
              <c:dLblPos val="bestFi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1-3D26-418F-9455-A8070FE7997B}"/>
                </c:ext>
              </c:extLst>
            </c:dLbl>
            <c:dLbl>
              <c:idx val="2"/>
              <c:layout>
                <c:manualLayout>
                  <c:x val="2.4560002916302129E-2"/>
                  <c:y val="0.21830514301597251"/>
                </c:manualLayout>
              </c:layout>
              <c:tx>
                <c:rich>
                  <a:bodyPr/>
                  <a:lstStyle/>
                  <a:p>
                    <a:r>
                      <a:rPr lang="ja-JP" altLang="en-US" sz="2000" dirty="0" smtClean="0"/>
                      <a:t>ローソン・ジョージア</a:t>
                    </a:r>
                  </a:p>
                  <a:p>
                    <a:r>
                      <a:rPr lang="en-US" altLang="ja-JP" sz="2000" dirty="0" smtClean="0"/>
                      <a:t>6</a:t>
                    </a:r>
                    <a:r>
                      <a:rPr lang="en-US" altLang="ja-JP" sz="2000" dirty="0"/>
                      <a:t>%</a:t>
                    </a:r>
                    <a:endParaRPr lang="ja-JP" altLang="en-US" dirty="0"/>
                  </a:p>
                </c:rich>
              </c:tx>
              <c:dLblPos val="bestFi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2-3D26-418F-9455-A8070FE7997B}"/>
                </c:ext>
              </c:extLst>
            </c:dLbl>
            <c:dLbl>
              <c:idx val="3"/>
              <c:layout>
                <c:manualLayout>
                  <c:x val="-2.4201176241858656E-2"/>
                  <c:y val="9.3427630760569112E-3"/>
                </c:manualLayout>
              </c:layout>
              <c:tx>
                <c:rich>
                  <a:bodyPr/>
                  <a:lstStyle/>
                  <a:p>
                    <a:r>
                      <a:rPr lang="ja-JP" altLang="en-US" sz="2000" dirty="0" smtClean="0"/>
                      <a:t>ダブルチョップ</a:t>
                    </a:r>
                  </a:p>
                  <a:p>
                    <a:r>
                      <a:rPr lang="en-US" altLang="ja-JP" sz="2000" dirty="0" smtClean="0"/>
                      <a:t>2</a:t>
                    </a:r>
                    <a:r>
                      <a:rPr lang="en-US" altLang="ja-JP" sz="2000" dirty="0"/>
                      <a:t>%</a:t>
                    </a:r>
                    <a:endParaRPr lang="ja-JP" altLang="en-US" dirty="0"/>
                  </a:p>
                </c:rich>
              </c:tx>
              <c:dLblPos val="bestFi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3-3D26-418F-9455-A8070FE7997B}"/>
                </c:ext>
              </c:extLst>
            </c:dLbl>
            <c:dLbl>
              <c:idx val="4"/>
              <c:layout>
                <c:manualLayout>
                  <c:x val="-7.5265869544084762E-2"/>
                  <c:y val="0.11594085059908797"/>
                </c:manualLayout>
              </c:layout>
              <c:tx>
                <c:rich>
                  <a:bodyPr/>
                  <a:lstStyle/>
                  <a:p>
                    <a:r>
                      <a:rPr lang="ja-JP" altLang="en-US" sz="2000" dirty="0" smtClean="0"/>
                      <a:t>その他</a:t>
                    </a:r>
                  </a:p>
                  <a:p>
                    <a:r>
                      <a:rPr lang="ja-JP" altLang="en-US" sz="1800" dirty="0" smtClean="0"/>
                      <a:t>（コカコーラ等）</a:t>
                    </a:r>
                  </a:p>
                  <a:p>
                    <a:r>
                      <a:rPr lang="en-US" altLang="ja-JP" sz="2000" dirty="0" smtClean="0"/>
                      <a:t>24</a:t>
                    </a:r>
                    <a:r>
                      <a:rPr lang="en-US" altLang="ja-JP" sz="2000" dirty="0"/>
                      <a:t>%</a:t>
                    </a:r>
                    <a:endParaRPr lang="ja-JP" altLang="en-US" dirty="0"/>
                  </a:p>
                </c:rich>
              </c:tx>
              <c:dLblPos val="bestFi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4-3D26-418F-9455-A8070FE7997B}"/>
                </c:ext>
              </c:extLst>
            </c:dLbl>
            <c:spPr>
              <a:solidFill>
                <a:schemeClr val="lt1"/>
              </a:solidFill>
              <a:ln w="25400" cap="flat" cmpd="sng" algn="ctr">
                <a:solidFill>
                  <a:schemeClr val="accent1"/>
                </a:solidFill>
                <a:prstDash val="solid"/>
              </a:ln>
              <a:effectLst/>
            </c:spPr>
            <c:dLblPos val="bestFit"/>
            <c:showLegendKey val="0"/>
            <c:showVal val="0"/>
            <c:showCatName val="0"/>
            <c:showSerName val="0"/>
            <c:showPercent val="1"/>
            <c:showBubbleSize val="0"/>
            <c:showLeaderLines val="1"/>
            <c:extLst>
              <c:ext xmlns:c15="http://schemas.microsoft.com/office/drawing/2012/chart" uri="{CE6537A1-D6FC-4f65-9D91-7224C49458BB}"/>
            </c:extLst>
          </c:dLbls>
          <c:cat>
            <c:strRef>
              <c:f>Sheet1!$A$2:$A$6</c:f>
              <c:strCache>
                <c:ptCount val="5"/>
                <c:pt idx="0">
                  <c:v>ジョージア</c:v>
                </c:pt>
                <c:pt idx="1">
                  <c:v>ローソン</c:v>
                </c:pt>
                <c:pt idx="2">
                  <c:v>ローソン・ジョージア</c:v>
                </c:pt>
                <c:pt idx="3">
                  <c:v>ダブルチョップ</c:v>
                </c:pt>
                <c:pt idx="4">
                  <c:v>その他</c:v>
                </c:pt>
              </c:strCache>
            </c:strRef>
          </c:cat>
          <c:val>
            <c:numRef>
              <c:f>Sheet1!$B$2:$B$6</c:f>
              <c:numCache>
                <c:formatCode>General</c:formatCode>
                <c:ptCount val="5"/>
                <c:pt idx="0">
                  <c:v>21</c:v>
                </c:pt>
                <c:pt idx="1">
                  <c:v>13</c:v>
                </c:pt>
                <c:pt idx="2">
                  <c:v>3</c:v>
                </c:pt>
                <c:pt idx="3">
                  <c:v>1</c:v>
                </c:pt>
                <c:pt idx="4">
                  <c:v>12</c:v>
                </c:pt>
              </c:numCache>
            </c:numRef>
          </c:val>
          <c:extLst>
            <c:ext xmlns:c16="http://schemas.microsoft.com/office/drawing/2014/chart" uri="{C3380CC4-5D6E-409C-BE32-E72D297353CC}">
              <c16:uniqueId val="{00000005-3D26-418F-9455-A8070FE7997B}"/>
            </c:ext>
          </c:extLst>
        </c:ser>
        <c:dLbls>
          <c:dLblPos val="outEnd"/>
          <c:showLegendKey val="0"/>
          <c:showVal val="0"/>
          <c:showCatName val="0"/>
          <c:showSerName val="0"/>
          <c:showPercent val="1"/>
          <c:showBubbleSize val="0"/>
          <c:showLeaderLines val="1"/>
        </c:dLbls>
        <c:firstSliceAng val="0"/>
      </c:pieChart>
    </c:plotArea>
    <c:plotVisOnly val="1"/>
    <c:dispBlanksAs val="gap"/>
    <c:showDLblsOverMax val="0"/>
  </c:chart>
  <c:spPr>
    <a:solidFill>
      <a:schemeClr val="lt1"/>
    </a:solidFill>
    <a:ln w="25400" cap="flat" cmpd="sng" algn="ctr">
      <a:solidFill>
        <a:schemeClr val="accent5">
          <a:lumMod val="60000"/>
          <a:lumOff val="40000"/>
        </a:schemeClr>
      </a:solidFill>
      <a:prstDash val="solid"/>
    </a:ln>
    <a:effectLst/>
  </c:spPr>
  <c:txPr>
    <a:bodyPr/>
    <a:lstStyle/>
    <a:p>
      <a:pPr>
        <a:defRPr>
          <a:solidFill>
            <a:schemeClr val="dk1"/>
          </a:solidFill>
          <a:latin typeface="+mn-lt"/>
          <a:ea typeface="+mn-ea"/>
          <a:cs typeface="+mn-cs"/>
        </a:defRPr>
      </a:pPr>
      <a:endParaRPr lang="ja-JP"/>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34"/>
    </mc:Choice>
    <mc:Fallback>
      <c:style val="34"/>
    </mc:Fallback>
  </mc:AlternateContent>
  <c:chart>
    <c:autoTitleDeleted val="1"/>
    <c:plotArea>
      <c:layout/>
      <c:pieChart>
        <c:varyColors val="1"/>
        <c:ser>
          <c:idx val="0"/>
          <c:order val="0"/>
          <c:tx>
            <c:strRef>
              <c:f>Sheet1!$B$1</c:f>
              <c:strCache>
                <c:ptCount val="1"/>
                <c:pt idx="0">
                  <c:v>PBに見えますか？</c:v>
                </c:pt>
              </c:strCache>
            </c:strRef>
          </c:tx>
          <c:dLbls>
            <c:dLbl>
              <c:idx val="0"/>
              <c:layout>
                <c:manualLayout>
                  <c:x val="5.6165548750850586E-2"/>
                  <c:y val="-2.5786048083061126E-2"/>
                </c:manualLayout>
              </c:layout>
              <c:tx>
                <c:rich>
                  <a:bodyPr/>
                  <a:lstStyle/>
                  <a:p>
                    <a:r>
                      <a:rPr lang="ja-JP" altLang="en-US" sz="2400" dirty="0" smtClean="0"/>
                      <a:t>見える</a:t>
                    </a:r>
                    <a:r>
                      <a:rPr lang="en-US" altLang="ja-JP" sz="2400" dirty="0" smtClean="0"/>
                      <a:t>42</a:t>
                    </a:r>
                    <a:r>
                      <a:rPr lang="en-US" altLang="ja-JP" sz="2400" dirty="0"/>
                      <a:t>%</a:t>
                    </a:r>
                    <a:endParaRPr lang="ja-JP" altLang="en-US" dirty="0"/>
                  </a:p>
                </c:rich>
              </c:tx>
              <c:dLblPos val="bestFi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0-F4A0-430A-B443-4C9837F9F37D}"/>
                </c:ext>
              </c:extLst>
            </c:dLbl>
            <c:dLbl>
              <c:idx val="1"/>
              <c:layout>
                <c:manualLayout>
                  <c:x val="-7.2530985710119567E-2"/>
                  <c:y val="-0.20628838466448901"/>
                </c:manualLayout>
              </c:layout>
              <c:tx>
                <c:rich>
                  <a:bodyPr/>
                  <a:lstStyle/>
                  <a:p>
                    <a:r>
                      <a:rPr lang="ja-JP" altLang="en-US" sz="2400" dirty="0" smtClean="0"/>
                      <a:t>見えない</a:t>
                    </a:r>
                    <a:r>
                      <a:rPr lang="en-US" altLang="ja-JP" sz="2400" dirty="0" smtClean="0"/>
                      <a:t>52%</a:t>
                    </a:r>
                    <a:endParaRPr lang="ja-JP" altLang="en-US" dirty="0"/>
                  </a:p>
                </c:rich>
              </c:tx>
              <c:dLblPos val="bestFi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1-F4A0-430A-B443-4C9837F9F37D}"/>
                </c:ext>
              </c:extLst>
            </c:dLbl>
            <c:dLbl>
              <c:idx val="2"/>
              <c:layout>
                <c:manualLayout>
                  <c:x val="-0.19907407407407407"/>
                  <c:y val="9.7986982715632276E-2"/>
                </c:manualLayout>
              </c:layout>
              <c:tx>
                <c:rich>
                  <a:bodyPr/>
                  <a:lstStyle/>
                  <a:p>
                    <a:r>
                      <a:rPr lang="ja-JP" altLang="en-US" sz="2400" dirty="0" smtClean="0"/>
                      <a:t>無回答</a:t>
                    </a:r>
                    <a:r>
                      <a:rPr lang="en-US" altLang="ja-JP" sz="2400" dirty="0" smtClean="0"/>
                      <a:t>6</a:t>
                    </a:r>
                    <a:r>
                      <a:rPr lang="en-US" altLang="ja-JP" sz="2400" dirty="0"/>
                      <a:t>%</a:t>
                    </a:r>
                    <a:endParaRPr lang="ja-JP" altLang="en-US" dirty="0"/>
                  </a:p>
                </c:rich>
              </c:tx>
              <c:dLblPos val="bestFi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2-F4A0-430A-B443-4C9837F9F37D}"/>
                </c:ext>
              </c:extLst>
            </c:dLbl>
            <c:spPr>
              <a:solidFill>
                <a:schemeClr val="lt1"/>
              </a:solidFill>
              <a:ln w="25400" cap="flat" cmpd="sng" algn="ctr">
                <a:solidFill>
                  <a:schemeClr val="accent1"/>
                </a:solidFill>
                <a:prstDash val="solid"/>
              </a:ln>
              <a:effectLst/>
            </c:spPr>
            <c:txPr>
              <a:bodyPr/>
              <a:lstStyle/>
              <a:p>
                <a:pPr>
                  <a:defRPr sz="2400">
                    <a:solidFill>
                      <a:schemeClr val="dk1"/>
                    </a:solidFill>
                    <a:latin typeface="+mn-lt"/>
                    <a:ea typeface="+mn-ea"/>
                    <a:cs typeface="+mn-cs"/>
                  </a:defRPr>
                </a:pPr>
                <a:endParaRPr lang="ja-JP"/>
              </a:p>
            </c:txPr>
            <c:dLblPos val="outEnd"/>
            <c:showLegendKey val="0"/>
            <c:showVal val="0"/>
            <c:showCatName val="0"/>
            <c:showSerName val="0"/>
            <c:showPercent val="1"/>
            <c:showBubbleSize val="0"/>
            <c:showLeaderLines val="1"/>
            <c:extLst>
              <c:ext xmlns:c15="http://schemas.microsoft.com/office/drawing/2012/chart" uri="{CE6537A1-D6FC-4f65-9D91-7224C49458BB}"/>
            </c:extLst>
          </c:dLbls>
          <c:cat>
            <c:strRef>
              <c:f>Sheet1!$A$2:$A$4</c:f>
              <c:strCache>
                <c:ptCount val="3"/>
                <c:pt idx="0">
                  <c:v>はい</c:v>
                </c:pt>
                <c:pt idx="1">
                  <c:v>いいえ</c:v>
                </c:pt>
                <c:pt idx="2">
                  <c:v>無回答</c:v>
                </c:pt>
              </c:strCache>
            </c:strRef>
          </c:cat>
          <c:val>
            <c:numRef>
              <c:f>Sheet1!$B$2:$B$4</c:f>
              <c:numCache>
                <c:formatCode>General</c:formatCode>
                <c:ptCount val="3"/>
                <c:pt idx="0">
                  <c:v>21</c:v>
                </c:pt>
                <c:pt idx="1">
                  <c:v>26</c:v>
                </c:pt>
                <c:pt idx="2">
                  <c:v>3</c:v>
                </c:pt>
              </c:numCache>
            </c:numRef>
          </c:val>
          <c:extLst>
            <c:ext xmlns:c16="http://schemas.microsoft.com/office/drawing/2014/chart" uri="{C3380CC4-5D6E-409C-BE32-E72D297353CC}">
              <c16:uniqueId val="{00000005-B10A-4772-BC76-E37A14E418B0}"/>
            </c:ext>
          </c:extLst>
        </c:ser>
        <c:dLbls>
          <c:dLblPos val="outEnd"/>
          <c:showLegendKey val="0"/>
          <c:showVal val="0"/>
          <c:showCatName val="0"/>
          <c:showSerName val="0"/>
          <c:showPercent val="1"/>
          <c:showBubbleSize val="0"/>
          <c:showLeaderLines val="1"/>
        </c:dLbls>
        <c:firstSliceAng val="0"/>
      </c:pieChart>
    </c:plotArea>
    <c:plotVisOnly val="1"/>
    <c:dispBlanksAs val="gap"/>
    <c:showDLblsOverMax val="0"/>
  </c:chart>
  <c:spPr>
    <a:solidFill>
      <a:schemeClr val="lt1"/>
    </a:solidFill>
    <a:ln w="25400" cap="flat" cmpd="sng" algn="ctr">
      <a:solidFill>
        <a:schemeClr val="accent5">
          <a:lumMod val="60000"/>
          <a:lumOff val="40000"/>
        </a:schemeClr>
      </a:solidFill>
      <a:prstDash val="solid"/>
    </a:ln>
    <a:effectLst/>
  </c:spPr>
  <c:txPr>
    <a:bodyPr/>
    <a:lstStyle/>
    <a:p>
      <a:pPr>
        <a:defRPr>
          <a:solidFill>
            <a:schemeClr val="dk1"/>
          </a:solidFill>
          <a:latin typeface="+mn-lt"/>
          <a:ea typeface="+mn-ea"/>
          <a:cs typeface="+mn-cs"/>
        </a:defRPr>
      </a:pPr>
      <a:endParaRPr lang="ja-JP"/>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60F1EC-8B11-4A87-9A1B-E3C681A917C1}" type="doc">
      <dgm:prSet loTypeId="urn:microsoft.com/office/officeart/2005/8/layout/hierarchy3" loCatId="list" qsTypeId="urn:microsoft.com/office/officeart/2005/8/quickstyle/simple1" qsCatId="simple" csTypeId="urn:microsoft.com/office/officeart/2005/8/colors/accent1_1" csCatId="accent1" phldr="1"/>
      <dgm:spPr/>
      <dgm:t>
        <a:bodyPr/>
        <a:lstStyle/>
        <a:p>
          <a:endParaRPr kumimoji="1" lang="ja-JP" altLang="en-US"/>
        </a:p>
      </dgm:t>
    </dgm:pt>
    <dgm:pt modelId="{9E3D88A0-A1A6-4FF6-8D26-B7DFDF7334DE}">
      <dgm:prSet phldrT="[テキスト]" custT="1"/>
      <dgm:spPr/>
      <dgm:t>
        <a:bodyPr/>
        <a:lstStyle/>
        <a:p>
          <a:r>
            <a:rPr kumimoji="1" lang="ja-JP" altLang="en-US" sz="3200" dirty="0" smtClean="0">
              <a:effectLst>
                <a:outerShdw blurRad="38100" dist="38100" dir="2700000" algn="tl">
                  <a:srgbClr val="000000">
                    <a:alpha val="43137"/>
                  </a:srgbClr>
                </a:outerShdw>
              </a:effectLst>
            </a:rPr>
            <a:t>プライベートブランド</a:t>
          </a:r>
          <a:endParaRPr kumimoji="1" lang="ja-JP" altLang="en-US" sz="3200" dirty="0">
            <a:effectLst>
              <a:outerShdw blurRad="38100" dist="38100" dir="2700000" algn="tl">
                <a:srgbClr val="000000">
                  <a:alpha val="43137"/>
                </a:srgbClr>
              </a:outerShdw>
            </a:effectLst>
          </a:endParaRPr>
        </a:p>
      </dgm:t>
    </dgm:pt>
    <dgm:pt modelId="{707166BF-4E09-45AF-8F8B-57B8365AA0D2}" type="parTrans" cxnId="{B00A3CAB-04B3-41B3-B5CA-B09B70ABC94C}">
      <dgm:prSet/>
      <dgm:spPr/>
      <dgm:t>
        <a:bodyPr/>
        <a:lstStyle/>
        <a:p>
          <a:endParaRPr kumimoji="1" lang="ja-JP" altLang="en-US"/>
        </a:p>
      </dgm:t>
    </dgm:pt>
    <dgm:pt modelId="{49371FEE-EDA6-4EBD-9EDD-E3861F741E7C}" type="sibTrans" cxnId="{B00A3CAB-04B3-41B3-B5CA-B09B70ABC94C}">
      <dgm:prSet/>
      <dgm:spPr/>
      <dgm:t>
        <a:bodyPr/>
        <a:lstStyle/>
        <a:p>
          <a:endParaRPr kumimoji="1" lang="ja-JP" altLang="en-US"/>
        </a:p>
      </dgm:t>
    </dgm:pt>
    <dgm:pt modelId="{2BBF6D85-01D5-4186-8941-97C29D0C86B9}">
      <dgm:prSet phldrT="[テキスト]"/>
      <dgm:spPr/>
      <dgm:t>
        <a:bodyPr/>
        <a:lstStyle/>
        <a:p>
          <a:r>
            <a:rPr kumimoji="1" lang="ja-JP" altLang="en-US" dirty="0" smtClean="0"/>
            <a:t>従来型</a:t>
          </a:r>
          <a:r>
            <a:rPr kumimoji="1" lang="en-US" altLang="ja-JP" dirty="0" smtClean="0"/>
            <a:t>PB</a:t>
          </a:r>
          <a:endParaRPr kumimoji="1" lang="ja-JP" altLang="en-US" dirty="0"/>
        </a:p>
      </dgm:t>
    </dgm:pt>
    <dgm:pt modelId="{EA8F333A-A2B8-4130-8E13-7E7D55957FAC}" type="parTrans" cxnId="{A22E4105-E514-46FE-AFE5-A005921457FF}">
      <dgm:prSet/>
      <dgm:spPr/>
      <dgm:t>
        <a:bodyPr/>
        <a:lstStyle/>
        <a:p>
          <a:endParaRPr kumimoji="1" lang="ja-JP" altLang="en-US"/>
        </a:p>
      </dgm:t>
    </dgm:pt>
    <dgm:pt modelId="{7737941D-A33E-4222-850A-3238967876F8}" type="sibTrans" cxnId="{A22E4105-E514-46FE-AFE5-A005921457FF}">
      <dgm:prSet/>
      <dgm:spPr/>
      <dgm:t>
        <a:bodyPr/>
        <a:lstStyle/>
        <a:p>
          <a:endParaRPr kumimoji="1" lang="ja-JP" altLang="en-US"/>
        </a:p>
      </dgm:t>
    </dgm:pt>
    <dgm:pt modelId="{BFBB3572-EC35-4C35-967A-B33470CBCCAC}">
      <dgm:prSet phldrT="[テキスト]"/>
      <dgm:spPr/>
      <dgm:t>
        <a:bodyPr/>
        <a:lstStyle/>
        <a:p>
          <a:r>
            <a:rPr kumimoji="1" lang="ja-JP" altLang="en-US" dirty="0" smtClean="0"/>
            <a:t>ダブルチョップ</a:t>
          </a:r>
          <a:endParaRPr kumimoji="1" lang="ja-JP" altLang="en-US" dirty="0"/>
        </a:p>
      </dgm:t>
    </dgm:pt>
    <dgm:pt modelId="{09A300FD-BB94-4EBC-8F0D-9FAE0D8A9027}" type="parTrans" cxnId="{9E0D07CB-3E71-4B1C-B49B-4DA041250157}">
      <dgm:prSet/>
      <dgm:spPr/>
      <dgm:t>
        <a:bodyPr/>
        <a:lstStyle/>
        <a:p>
          <a:endParaRPr kumimoji="1" lang="ja-JP" altLang="en-US"/>
        </a:p>
      </dgm:t>
    </dgm:pt>
    <dgm:pt modelId="{4728B8DD-B7AB-482D-8BAF-9F48BE2A5D3A}" type="sibTrans" cxnId="{9E0D07CB-3E71-4B1C-B49B-4DA041250157}">
      <dgm:prSet/>
      <dgm:spPr/>
      <dgm:t>
        <a:bodyPr/>
        <a:lstStyle/>
        <a:p>
          <a:endParaRPr kumimoji="1" lang="ja-JP" altLang="en-US"/>
        </a:p>
      </dgm:t>
    </dgm:pt>
    <dgm:pt modelId="{8DCB302E-F9EB-4B23-8C67-1253A2E4DB94}" type="pres">
      <dgm:prSet presAssocID="{3F60F1EC-8B11-4A87-9A1B-E3C681A917C1}" presName="diagram" presStyleCnt="0">
        <dgm:presLayoutVars>
          <dgm:chPref val="1"/>
          <dgm:dir/>
          <dgm:animOne val="branch"/>
          <dgm:animLvl val="lvl"/>
          <dgm:resizeHandles/>
        </dgm:presLayoutVars>
      </dgm:prSet>
      <dgm:spPr/>
      <dgm:t>
        <a:bodyPr/>
        <a:lstStyle/>
        <a:p>
          <a:endParaRPr kumimoji="1" lang="ja-JP" altLang="en-US"/>
        </a:p>
      </dgm:t>
    </dgm:pt>
    <dgm:pt modelId="{4BB479E8-6663-4813-8688-7E777C2AEF63}" type="pres">
      <dgm:prSet presAssocID="{9E3D88A0-A1A6-4FF6-8D26-B7DFDF7334DE}" presName="root" presStyleCnt="0"/>
      <dgm:spPr/>
    </dgm:pt>
    <dgm:pt modelId="{6141D35B-0F7C-4E9F-A340-77C98300A2B5}" type="pres">
      <dgm:prSet presAssocID="{9E3D88A0-A1A6-4FF6-8D26-B7DFDF7334DE}" presName="rootComposite" presStyleCnt="0"/>
      <dgm:spPr/>
    </dgm:pt>
    <dgm:pt modelId="{5F81F41F-4752-41F6-BBF6-A4002F80FF3C}" type="pres">
      <dgm:prSet presAssocID="{9E3D88A0-A1A6-4FF6-8D26-B7DFDF7334DE}" presName="rootText" presStyleLbl="node1" presStyleIdx="0" presStyleCnt="1"/>
      <dgm:spPr/>
      <dgm:t>
        <a:bodyPr/>
        <a:lstStyle/>
        <a:p>
          <a:endParaRPr kumimoji="1" lang="ja-JP" altLang="en-US"/>
        </a:p>
      </dgm:t>
    </dgm:pt>
    <dgm:pt modelId="{28AD2204-CC8F-47FA-AD53-BA45F79F4059}" type="pres">
      <dgm:prSet presAssocID="{9E3D88A0-A1A6-4FF6-8D26-B7DFDF7334DE}" presName="rootConnector" presStyleLbl="node1" presStyleIdx="0" presStyleCnt="1"/>
      <dgm:spPr/>
      <dgm:t>
        <a:bodyPr/>
        <a:lstStyle/>
        <a:p>
          <a:endParaRPr kumimoji="1" lang="ja-JP" altLang="en-US"/>
        </a:p>
      </dgm:t>
    </dgm:pt>
    <dgm:pt modelId="{D4599C97-D694-4BBA-8DA2-2A1608756E44}" type="pres">
      <dgm:prSet presAssocID="{9E3D88A0-A1A6-4FF6-8D26-B7DFDF7334DE}" presName="childShape" presStyleCnt="0"/>
      <dgm:spPr/>
    </dgm:pt>
    <dgm:pt modelId="{273B1375-3D5B-40FE-8FD0-5D0ED227D5AD}" type="pres">
      <dgm:prSet presAssocID="{EA8F333A-A2B8-4130-8E13-7E7D55957FAC}" presName="Name13" presStyleLbl="parChTrans1D2" presStyleIdx="0" presStyleCnt="2"/>
      <dgm:spPr/>
      <dgm:t>
        <a:bodyPr/>
        <a:lstStyle/>
        <a:p>
          <a:endParaRPr kumimoji="1" lang="ja-JP" altLang="en-US"/>
        </a:p>
      </dgm:t>
    </dgm:pt>
    <dgm:pt modelId="{94CE1251-2378-44E3-B4C0-598A5A80CEFF}" type="pres">
      <dgm:prSet presAssocID="{2BBF6D85-01D5-4186-8941-97C29D0C86B9}" presName="childText" presStyleLbl="bgAcc1" presStyleIdx="0" presStyleCnt="2" custLinFactNeighborX="7012" custLinFactNeighborY="1549">
        <dgm:presLayoutVars>
          <dgm:bulletEnabled val="1"/>
        </dgm:presLayoutVars>
      </dgm:prSet>
      <dgm:spPr/>
      <dgm:t>
        <a:bodyPr/>
        <a:lstStyle/>
        <a:p>
          <a:endParaRPr kumimoji="1" lang="ja-JP" altLang="en-US"/>
        </a:p>
      </dgm:t>
    </dgm:pt>
    <dgm:pt modelId="{3F73FCFC-5C12-483E-A3F6-567C90B03BFF}" type="pres">
      <dgm:prSet presAssocID="{09A300FD-BB94-4EBC-8F0D-9FAE0D8A9027}" presName="Name13" presStyleLbl="parChTrans1D2" presStyleIdx="1" presStyleCnt="2"/>
      <dgm:spPr/>
      <dgm:t>
        <a:bodyPr/>
        <a:lstStyle/>
        <a:p>
          <a:endParaRPr kumimoji="1" lang="ja-JP" altLang="en-US"/>
        </a:p>
      </dgm:t>
    </dgm:pt>
    <dgm:pt modelId="{33E344A9-0225-4047-98D6-6E5E5552DE2F}" type="pres">
      <dgm:prSet presAssocID="{BFBB3572-EC35-4C35-967A-B33470CBCCAC}" presName="childText" presStyleLbl="bgAcc1" presStyleIdx="1" presStyleCnt="2" custLinFactNeighborX="7012" custLinFactNeighborY="1549">
        <dgm:presLayoutVars>
          <dgm:bulletEnabled val="1"/>
        </dgm:presLayoutVars>
      </dgm:prSet>
      <dgm:spPr/>
      <dgm:t>
        <a:bodyPr/>
        <a:lstStyle/>
        <a:p>
          <a:endParaRPr kumimoji="1" lang="ja-JP" altLang="en-US"/>
        </a:p>
      </dgm:t>
    </dgm:pt>
  </dgm:ptLst>
  <dgm:cxnLst>
    <dgm:cxn modelId="{BA97FE62-0CA8-490D-B91C-C0998A26487A}" type="presOf" srcId="{3F60F1EC-8B11-4A87-9A1B-E3C681A917C1}" destId="{8DCB302E-F9EB-4B23-8C67-1253A2E4DB94}" srcOrd="0" destOrd="0" presId="urn:microsoft.com/office/officeart/2005/8/layout/hierarchy3"/>
    <dgm:cxn modelId="{F511E437-EA86-4D33-8241-EA390F1CA140}" type="presOf" srcId="{09A300FD-BB94-4EBC-8F0D-9FAE0D8A9027}" destId="{3F73FCFC-5C12-483E-A3F6-567C90B03BFF}" srcOrd="0" destOrd="0" presId="urn:microsoft.com/office/officeart/2005/8/layout/hierarchy3"/>
    <dgm:cxn modelId="{88F86CD3-DDCA-404D-8B9C-8E0133B42A77}" type="presOf" srcId="{2BBF6D85-01D5-4186-8941-97C29D0C86B9}" destId="{94CE1251-2378-44E3-B4C0-598A5A80CEFF}" srcOrd="0" destOrd="0" presId="urn:microsoft.com/office/officeart/2005/8/layout/hierarchy3"/>
    <dgm:cxn modelId="{04E2FD7D-B5A5-4F27-871B-CB8FD1D88C5C}" type="presOf" srcId="{9E3D88A0-A1A6-4FF6-8D26-B7DFDF7334DE}" destId="{28AD2204-CC8F-47FA-AD53-BA45F79F4059}" srcOrd="1" destOrd="0" presId="urn:microsoft.com/office/officeart/2005/8/layout/hierarchy3"/>
    <dgm:cxn modelId="{A22E4105-E514-46FE-AFE5-A005921457FF}" srcId="{9E3D88A0-A1A6-4FF6-8D26-B7DFDF7334DE}" destId="{2BBF6D85-01D5-4186-8941-97C29D0C86B9}" srcOrd="0" destOrd="0" parTransId="{EA8F333A-A2B8-4130-8E13-7E7D55957FAC}" sibTransId="{7737941D-A33E-4222-850A-3238967876F8}"/>
    <dgm:cxn modelId="{8071F8F7-00D4-4CE2-B49E-0A6346A0503B}" type="presOf" srcId="{BFBB3572-EC35-4C35-967A-B33470CBCCAC}" destId="{33E344A9-0225-4047-98D6-6E5E5552DE2F}" srcOrd="0" destOrd="0" presId="urn:microsoft.com/office/officeart/2005/8/layout/hierarchy3"/>
    <dgm:cxn modelId="{17DF984B-B940-4258-A81F-2017F85DF488}" type="presOf" srcId="{9E3D88A0-A1A6-4FF6-8D26-B7DFDF7334DE}" destId="{5F81F41F-4752-41F6-BBF6-A4002F80FF3C}" srcOrd="0" destOrd="0" presId="urn:microsoft.com/office/officeart/2005/8/layout/hierarchy3"/>
    <dgm:cxn modelId="{B00A3CAB-04B3-41B3-B5CA-B09B70ABC94C}" srcId="{3F60F1EC-8B11-4A87-9A1B-E3C681A917C1}" destId="{9E3D88A0-A1A6-4FF6-8D26-B7DFDF7334DE}" srcOrd="0" destOrd="0" parTransId="{707166BF-4E09-45AF-8F8B-57B8365AA0D2}" sibTransId="{49371FEE-EDA6-4EBD-9EDD-E3861F741E7C}"/>
    <dgm:cxn modelId="{71265E21-9487-4E0D-8A77-AA053EBC2E17}" type="presOf" srcId="{EA8F333A-A2B8-4130-8E13-7E7D55957FAC}" destId="{273B1375-3D5B-40FE-8FD0-5D0ED227D5AD}" srcOrd="0" destOrd="0" presId="urn:microsoft.com/office/officeart/2005/8/layout/hierarchy3"/>
    <dgm:cxn modelId="{9E0D07CB-3E71-4B1C-B49B-4DA041250157}" srcId="{9E3D88A0-A1A6-4FF6-8D26-B7DFDF7334DE}" destId="{BFBB3572-EC35-4C35-967A-B33470CBCCAC}" srcOrd="1" destOrd="0" parTransId="{09A300FD-BB94-4EBC-8F0D-9FAE0D8A9027}" sibTransId="{4728B8DD-B7AB-482D-8BAF-9F48BE2A5D3A}"/>
    <dgm:cxn modelId="{11ACE898-CC59-4B44-9D67-5C73B2C1C239}" type="presParOf" srcId="{8DCB302E-F9EB-4B23-8C67-1253A2E4DB94}" destId="{4BB479E8-6663-4813-8688-7E777C2AEF63}" srcOrd="0" destOrd="0" presId="urn:microsoft.com/office/officeart/2005/8/layout/hierarchy3"/>
    <dgm:cxn modelId="{907219BE-4014-4BAA-8997-68294A04F691}" type="presParOf" srcId="{4BB479E8-6663-4813-8688-7E777C2AEF63}" destId="{6141D35B-0F7C-4E9F-A340-77C98300A2B5}" srcOrd="0" destOrd="0" presId="urn:microsoft.com/office/officeart/2005/8/layout/hierarchy3"/>
    <dgm:cxn modelId="{F8073FE2-4F63-453E-8AEA-C35008EBF5A2}" type="presParOf" srcId="{6141D35B-0F7C-4E9F-A340-77C98300A2B5}" destId="{5F81F41F-4752-41F6-BBF6-A4002F80FF3C}" srcOrd="0" destOrd="0" presId="urn:microsoft.com/office/officeart/2005/8/layout/hierarchy3"/>
    <dgm:cxn modelId="{784EF769-FB18-4E7D-A93A-D1A9E17DC5F6}" type="presParOf" srcId="{6141D35B-0F7C-4E9F-A340-77C98300A2B5}" destId="{28AD2204-CC8F-47FA-AD53-BA45F79F4059}" srcOrd="1" destOrd="0" presId="urn:microsoft.com/office/officeart/2005/8/layout/hierarchy3"/>
    <dgm:cxn modelId="{42561C9A-1FBE-405A-8B76-4130B0C60A6C}" type="presParOf" srcId="{4BB479E8-6663-4813-8688-7E777C2AEF63}" destId="{D4599C97-D694-4BBA-8DA2-2A1608756E44}" srcOrd="1" destOrd="0" presId="urn:microsoft.com/office/officeart/2005/8/layout/hierarchy3"/>
    <dgm:cxn modelId="{236019B1-4EBB-4272-81BD-B5E95F9ADE75}" type="presParOf" srcId="{D4599C97-D694-4BBA-8DA2-2A1608756E44}" destId="{273B1375-3D5B-40FE-8FD0-5D0ED227D5AD}" srcOrd="0" destOrd="0" presId="urn:microsoft.com/office/officeart/2005/8/layout/hierarchy3"/>
    <dgm:cxn modelId="{97CE95A9-582E-4D8D-8C69-BAC1C2D87782}" type="presParOf" srcId="{D4599C97-D694-4BBA-8DA2-2A1608756E44}" destId="{94CE1251-2378-44E3-B4C0-598A5A80CEFF}" srcOrd="1" destOrd="0" presId="urn:microsoft.com/office/officeart/2005/8/layout/hierarchy3"/>
    <dgm:cxn modelId="{118975BC-04C0-4140-884B-24BAD452C4A3}" type="presParOf" srcId="{D4599C97-D694-4BBA-8DA2-2A1608756E44}" destId="{3F73FCFC-5C12-483E-A3F6-567C90B03BFF}" srcOrd="2" destOrd="0" presId="urn:microsoft.com/office/officeart/2005/8/layout/hierarchy3"/>
    <dgm:cxn modelId="{954A911E-7B40-4289-AED7-7EA0B20BD9DC}" type="presParOf" srcId="{D4599C97-D694-4BBA-8DA2-2A1608756E44}" destId="{33E344A9-0225-4047-98D6-6E5E5552DE2F}"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FD136D2-D521-4131-8588-C2A4762E4FBB}"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kumimoji="1" lang="ja-JP" altLang="en-US"/>
        </a:p>
      </dgm:t>
    </dgm:pt>
    <dgm:pt modelId="{0407DD91-0E48-476F-B26D-838189BEEC89}">
      <dgm:prSet phldrT="[テキスト]" custT="1"/>
      <dgm:spPr/>
      <dgm:t>
        <a:bodyPr/>
        <a:lstStyle/>
        <a:p>
          <a:pPr algn="ctr"/>
          <a:r>
            <a:rPr kumimoji="1" lang="ja-JP" altLang="en-US" sz="3200" dirty="0" smtClean="0"/>
            <a:t>不足点</a:t>
          </a:r>
          <a:endParaRPr kumimoji="1" lang="ja-JP" altLang="en-US" sz="3200" dirty="0"/>
        </a:p>
      </dgm:t>
    </dgm:pt>
    <dgm:pt modelId="{CB965912-22B3-4549-8757-E95772A0FF12}" type="parTrans" cxnId="{079AD3B2-E37B-4CD4-9CC9-3D1F0348B3AC}">
      <dgm:prSet/>
      <dgm:spPr/>
      <dgm:t>
        <a:bodyPr/>
        <a:lstStyle/>
        <a:p>
          <a:endParaRPr kumimoji="1" lang="ja-JP" altLang="en-US"/>
        </a:p>
      </dgm:t>
    </dgm:pt>
    <dgm:pt modelId="{45AED6A3-AEA8-4DF9-88E1-2AACF440DB28}" type="sibTrans" cxnId="{079AD3B2-E37B-4CD4-9CC9-3D1F0348B3AC}">
      <dgm:prSet/>
      <dgm:spPr/>
      <dgm:t>
        <a:bodyPr/>
        <a:lstStyle/>
        <a:p>
          <a:endParaRPr kumimoji="1" lang="ja-JP" altLang="en-US"/>
        </a:p>
      </dgm:t>
    </dgm:pt>
    <dgm:pt modelId="{3AC5B5BD-BE9D-431F-8FFB-5D8C3DCCD6FE}">
      <dgm:prSet phldrT="[テキスト]" custT="1"/>
      <dgm:spPr/>
      <dgm:t>
        <a:bodyPr/>
        <a:lstStyle/>
        <a:p>
          <a:pPr algn="ctr"/>
          <a:r>
            <a:rPr kumimoji="1" lang="ja-JP" altLang="en-US" sz="3200" dirty="0" smtClean="0"/>
            <a:t>疑問点</a:t>
          </a:r>
          <a:endParaRPr kumimoji="1" lang="ja-JP" altLang="en-US" sz="3200" dirty="0"/>
        </a:p>
      </dgm:t>
    </dgm:pt>
    <dgm:pt modelId="{12581407-59EB-4965-B386-D40A91DDCA29}" type="parTrans" cxnId="{991FE6CE-3A83-49E1-B23F-A03DDC54E7B3}">
      <dgm:prSet/>
      <dgm:spPr/>
      <dgm:t>
        <a:bodyPr/>
        <a:lstStyle/>
        <a:p>
          <a:endParaRPr kumimoji="1" lang="ja-JP" altLang="en-US"/>
        </a:p>
      </dgm:t>
    </dgm:pt>
    <dgm:pt modelId="{E03E889E-E39C-48C9-BD45-A2166A44E99D}" type="sibTrans" cxnId="{991FE6CE-3A83-49E1-B23F-A03DDC54E7B3}">
      <dgm:prSet/>
      <dgm:spPr/>
      <dgm:t>
        <a:bodyPr/>
        <a:lstStyle/>
        <a:p>
          <a:endParaRPr kumimoji="1" lang="ja-JP" altLang="en-US"/>
        </a:p>
      </dgm:t>
    </dgm:pt>
    <dgm:pt modelId="{FDFBCAC9-0616-4F9B-A86F-6F81E3E163D2}">
      <dgm:prSet/>
      <dgm:spPr/>
      <dgm:t>
        <a:bodyPr/>
        <a:lstStyle/>
        <a:p>
          <a:endParaRPr kumimoji="1" lang="ja-JP" altLang="en-US" dirty="0"/>
        </a:p>
      </dgm:t>
    </dgm:pt>
    <dgm:pt modelId="{EC6932B4-DFDC-45C8-AB6D-FE0B53E61B03}" type="parTrans" cxnId="{DC23CAF8-1E61-4B9C-96A9-BF0CB5D998F9}">
      <dgm:prSet/>
      <dgm:spPr/>
      <dgm:t>
        <a:bodyPr/>
        <a:lstStyle/>
        <a:p>
          <a:endParaRPr kumimoji="1" lang="ja-JP" altLang="en-US"/>
        </a:p>
      </dgm:t>
    </dgm:pt>
    <dgm:pt modelId="{FEF6E6AF-A6DA-47BB-9DC4-ED715099FFC1}" type="sibTrans" cxnId="{DC23CAF8-1E61-4B9C-96A9-BF0CB5D998F9}">
      <dgm:prSet/>
      <dgm:spPr/>
      <dgm:t>
        <a:bodyPr/>
        <a:lstStyle/>
        <a:p>
          <a:endParaRPr kumimoji="1" lang="ja-JP" altLang="en-US"/>
        </a:p>
      </dgm:t>
    </dgm:pt>
    <dgm:pt modelId="{C60D5DA5-4C41-42FE-BC95-06A959A3557F}" type="pres">
      <dgm:prSet presAssocID="{7FD136D2-D521-4131-8588-C2A4762E4FBB}" presName="linear" presStyleCnt="0">
        <dgm:presLayoutVars>
          <dgm:dir/>
          <dgm:animLvl val="lvl"/>
          <dgm:resizeHandles val="exact"/>
        </dgm:presLayoutVars>
      </dgm:prSet>
      <dgm:spPr/>
      <dgm:t>
        <a:bodyPr/>
        <a:lstStyle/>
        <a:p>
          <a:endParaRPr kumimoji="1" lang="ja-JP" altLang="en-US"/>
        </a:p>
      </dgm:t>
    </dgm:pt>
    <dgm:pt modelId="{B83313FE-EEDA-4745-AD0C-922241C5892A}" type="pres">
      <dgm:prSet presAssocID="{0407DD91-0E48-476F-B26D-838189BEEC89}" presName="parentLin" presStyleCnt="0"/>
      <dgm:spPr/>
    </dgm:pt>
    <dgm:pt modelId="{D1F60F79-148D-4593-8688-BD5339D50169}" type="pres">
      <dgm:prSet presAssocID="{0407DD91-0E48-476F-B26D-838189BEEC89}" presName="parentLeftMargin" presStyleLbl="node1" presStyleIdx="0" presStyleCnt="2"/>
      <dgm:spPr/>
      <dgm:t>
        <a:bodyPr/>
        <a:lstStyle/>
        <a:p>
          <a:endParaRPr kumimoji="1" lang="ja-JP" altLang="en-US"/>
        </a:p>
      </dgm:t>
    </dgm:pt>
    <dgm:pt modelId="{DE163D07-7EA4-4243-83AD-2E97D0D8539F}" type="pres">
      <dgm:prSet presAssocID="{0407DD91-0E48-476F-B26D-838189BEEC89}" presName="parentText" presStyleLbl="node1" presStyleIdx="0" presStyleCnt="2" custScaleX="38928" custScaleY="31180" custLinFactNeighborX="-62487" custLinFactNeighborY="-42728">
        <dgm:presLayoutVars>
          <dgm:chMax val="0"/>
          <dgm:bulletEnabled val="1"/>
        </dgm:presLayoutVars>
      </dgm:prSet>
      <dgm:spPr/>
      <dgm:t>
        <a:bodyPr/>
        <a:lstStyle/>
        <a:p>
          <a:endParaRPr kumimoji="1" lang="ja-JP" altLang="en-US"/>
        </a:p>
      </dgm:t>
    </dgm:pt>
    <dgm:pt modelId="{6F3E0D78-A890-4A98-B111-71993C2E1650}" type="pres">
      <dgm:prSet presAssocID="{0407DD91-0E48-476F-B26D-838189BEEC89}" presName="negativeSpace" presStyleCnt="0"/>
      <dgm:spPr/>
    </dgm:pt>
    <dgm:pt modelId="{E77A9B43-CFDD-4FAD-9804-FFE84E8C5CDA}" type="pres">
      <dgm:prSet presAssocID="{0407DD91-0E48-476F-B26D-838189BEEC89}" presName="childText" presStyleLbl="conFgAcc1" presStyleIdx="0" presStyleCnt="2" custScaleY="111606" custLinFactNeighborY="-53306">
        <dgm:presLayoutVars>
          <dgm:bulletEnabled val="1"/>
        </dgm:presLayoutVars>
      </dgm:prSet>
      <dgm:spPr/>
      <dgm:t>
        <a:bodyPr/>
        <a:lstStyle/>
        <a:p>
          <a:endParaRPr kumimoji="1" lang="ja-JP" altLang="en-US"/>
        </a:p>
      </dgm:t>
    </dgm:pt>
    <dgm:pt modelId="{01D8473E-AE3D-449C-9DCD-FC8D233FE8B7}" type="pres">
      <dgm:prSet presAssocID="{45AED6A3-AEA8-4DF9-88E1-2AACF440DB28}" presName="spaceBetweenRectangles" presStyleCnt="0"/>
      <dgm:spPr/>
    </dgm:pt>
    <dgm:pt modelId="{25E86161-0B99-4EC5-8083-14EDF59BF481}" type="pres">
      <dgm:prSet presAssocID="{3AC5B5BD-BE9D-431F-8FFB-5D8C3DCCD6FE}" presName="parentLin" presStyleCnt="0"/>
      <dgm:spPr/>
    </dgm:pt>
    <dgm:pt modelId="{C2ACC000-5076-4220-9F2C-F056558DB6AC}" type="pres">
      <dgm:prSet presAssocID="{3AC5B5BD-BE9D-431F-8FFB-5D8C3DCCD6FE}" presName="parentLeftMargin" presStyleLbl="node1" presStyleIdx="0" presStyleCnt="2"/>
      <dgm:spPr/>
      <dgm:t>
        <a:bodyPr/>
        <a:lstStyle/>
        <a:p>
          <a:endParaRPr kumimoji="1" lang="ja-JP" altLang="en-US"/>
        </a:p>
      </dgm:t>
    </dgm:pt>
    <dgm:pt modelId="{693A5980-CEDD-4BA8-AD95-B3F1FFF6AEFF}" type="pres">
      <dgm:prSet presAssocID="{3AC5B5BD-BE9D-431F-8FFB-5D8C3DCCD6FE}" presName="parentText" presStyleLbl="node1" presStyleIdx="1" presStyleCnt="2" custScaleX="38928" custScaleY="31180" custLinFactNeighborX="-62487" custLinFactNeighborY="-14313">
        <dgm:presLayoutVars>
          <dgm:chMax val="0"/>
          <dgm:bulletEnabled val="1"/>
        </dgm:presLayoutVars>
      </dgm:prSet>
      <dgm:spPr/>
      <dgm:t>
        <a:bodyPr/>
        <a:lstStyle/>
        <a:p>
          <a:endParaRPr kumimoji="1" lang="ja-JP" altLang="en-US"/>
        </a:p>
      </dgm:t>
    </dgm:pt>
    <dgm:pt modelId="{2865B73F-6BCE-4C69-91B3-66671706D821}" type="pres">
      <dgm:prSet presAssocID="{3AC5B5BD-BE9D-431F-8FFB-5D8C3DCCD6FE}" presName="negativeSpace" presStyleCnt="0"/>
      <dgm:spPr/>
    </dgm:pt>
    <dgm:pt modelId="{3F79CE38-92A7-40FE-BCA4-C9C42E8830B2}" type="pres">
      <dgm:prSet presAssocID="{3AC5B5BD-BE9D-431F-8FFB-5D8C3DCCD6FE}" presName="childText" presStyleLbl="conFgAcc1" presStyleIdx="1" presStyleCnt="2" custScaleY="111606" custLinFactNeighborY="37326">
        <dgm:presLayoutVars>
          <dgm:bulletEnabled val="1"/>
        </dgm:presLayoutVars>
      </dgm:prSet>
      <dgm:spPr/>
    </dgm:pt>
  </dgm:ptLst>
  <dgm:cxnLst>
    <dgm:cxn modelId="{079AD3B2-E37B-4CD4-9CC9-3D1F0348B3AC}" srcId="{7FD136D2-D521-4131-8588-C2A4762E4FBB}" destId="{0407DD91-0E48-476F-B26D-838189BEEC89}" srcOrd="0" destOrd="0" parTransId="{CB965912-22B3-4549-8757-E95772A0FF12}" sibTransId="{45AED6A3-AEA8-4DF9-88E1-2AACF440DB28}"/>
    <dgm:cxn modelId="{5D3833C4-C0A2-47B4-A57C-01923D031093}" type="presOf" srcId="{0407DD91-0E48-476F-B26D-838189BEEC89}" destId="{DE163D07-7EA4-4243-83AD-2E97D0D8539F}" srcOrd="1" destOrd="0" presId="urn:microsoft.com/office/officeart/2005/8/layout/list1"/>
    <dgm:cxn modelId="{8299E06A-3791-4810-939A-260DC5FF49A0}" type="presOf" srcId="{0407DD91-0E48-476F-B26D-838189BEEC89}" destId="{D1F60F79-148D-4593-8688-BD5339D50169}" srcOrd="0" destOrd="0" presId="urn:microsoft.com/office/officeart/2005/8/layout/list1"/>
    <dgm:cxn modelId="{DC23CAF8-1E61-4B9C-96A9-BF0CB5D998F9}" srcId="{0407DD91-0E48-476F-B26D-838189BEEC89}" destId="{FDFBCAC9-0616-4F9B-A86F-6F81E3E163D2}" srcOrd="0" destOrd="0" parTransId="{EC6932B4-DFDC-45C8-AB6D-FE0B53E61B03}" sibTransId="{FEF6E6AF-A6DA-47BB-9DC4-ED715099FFC1}"/>
    <dgm:cxn modelId="{0BBE38E6-7BD6-4E7C-AF0A-59EBFC839064}" type="presOf" srcId="{FDFBCAC9-0616-4F9B-A86F-6F81E3E163D2}" destId="{E77A9B43-CFDD-4FAD-9804-FFE84E8C5CDA}" srcOrd="0" destOrd="0" presId="urn:microsoft.com/office/officeart/2005/8/layout/list1"/>
    <dgm:cxn modelId="{572C0D91-D173-464D-BAC4-2AE761C0D867}" type="presOf" srcId="{3AC5B5BD-BE9D-431F-8FFB-5D8C3DCCD6FE}" destId="{693A5980-CEDD-4BA8-AD95-B3F1FFF6AEFF}" srcOrd="1" destOrd="0" presId="urn:microsoft.com/office/officeart/2005/8/layout/list1"/>
    <dgm:cxn modelId="{991FE6CE-3A83-49E1-B23F-A03DDC54E7B3}" srcId="{7FD136D2-D521-4131-8588-C2A4762E4FBB}" destId="{3AC5B5BD-BE9D-431F-8FFB-5D8C3DCCD6FE}" srcOrd="1" destOrd="0" parTransId="{12581407-59EB-4965-B386-D40A91DDCA29}" sibTransId="{E03E889E-E39C-48C9-BD45-A2166A44E99D}"/>
    <dgm:cxn modelId="{F41B261B-A8D5-4EBF-895B-D497F711BD55}" type="presOf" srcId="{3AC5B5BD-BE9D-431F-8FFB-5D8C3DCCD6FE}" destId="{C2ACC000-5076-4220-9F2C-F056558DB6AC}" srcOrd="0" destOrd="0" presId="urn:microsoft.com/office/officeart/2005/8/layout/list1"/>
    <dgm:cxn modelId="{B3E06486-2119-4949-8F2B-42739432F0BF}" type="presOf" srcId="{7FD136D2-D521-4131-8588-C2A4762E4FBB}" destId="{C60D5DA5-4C41-42FE-BC95-06A959A3557F}" srcOrd="0" destOrd="0" presId="urn:microsoft.com/office/officeart/2005/8/layout/list1"/>
    <dgm:cxn modelId="{5E2BB1F6-86D4-4C59-AE2A-497CCF97C444}" type="presParOf" srcId="{C60D5DA5-4C41-42FE-BC95-06A959A3557F}" destId="{B83313FE-EEDA-4745-AD0C-922241C5892A}" srcOrd="0" destOrd="0" presId="urn:microsoft.com/office/officeart/2005/8/layout/list1"/>
    <dgm:cxn modelId="{7DBF7058-2D8F-4316-A16E-7FC33DA0C016}" type="presParOf" srcId="{B83313FE-EEDA-4745-AD0C-922241C5892A}" destId="{D1F60F79-148D-4593-8688-BD5339D50169}" srcOrd="0" destOrd="0" presId="urn:microsoft.com/office/officeart/2005/8/layout/list1"/>
    <dgm:cxn modelId="{00DCEBF7-0B9B-444A-9E7D-6B2392AE0CBC}" type="presParOf" srcId="{B83313FE-EEDA-4745-AD0C-922241C5892A}" destId="{DE163D07-7EA4-4243-83AD-2E97D0D8539F}" srcOrd="1" destOrd="0" presId="urn:microsoft.com/office/officeart/2005/8/layout/list1"/>
    <dgm:cxn modelId="{C24CBFAD-CA06-4AAF-829D-70DFF8071DD0}" type="presParOf" srcId="{C60D5DA5-4C41-42FE-BC95-06A959A3557F}" destId="{6F3E0D78-A890-4A98-B111-71993C2E1650}" srcOrd="1" destOrd="0" presId="urn:microsoft.com/office/officeart/2005/8/layout/list1"/>
    <dgm:cxn modelId="{EF3255C0-5819-4CF5-AC75-D5BF7E299AB0}" type="presParOf" srcId="{C60D5DA5-4C41-42FE-BC95-06A959A3557F}" destId="{E77A9B43-CFDD-4FAD-9804-FFE84E8C5CDA}" srcOrd="2" destOrd="0" presId="urn:microsoft.com/office/officeart/2005/8/layout/list1"/>
    <dgm:cxn modelId="{74F6E576-6FFF-4107-8FD4-365846F2989E}" type="presParOf" srcId="{C60D5DA5-4C41-42FE-BC95-06A959A3557F}" destId="{01D8473E-AE3D-449C-9DCD-FC8D233FE8B7}" srcOrd="3" destOrd="0" presId="urn:microsoft.com/office/officeart/2005/8/layout/list1"/>
    <dgm:cxn modelId="{54321997-C4D6-4C46-8F07-4CF13B23BF20}" type="presParOf" srcId="{C60D5DA5-4C41-42FE-BC95-06A959A3557F}" destId="{25E86161-0B99-4EC5-8083-14EDF59BF481}" srcOrd="4" destOrd="0" presId="urn:microsoft.com/office/officeart/2005/8/layout/list1"/>
    <dgm:cxn modelId="{1A37385B-847D-4173-BADE-CF93892FC3AD}" type="presParOf" srcId="{25E86161-0B99-4EC5-8083-14EDF59BF481}" destId="{C2ACC000-5076-4220-9F2C-F056558DB6AC}" srcOrd="0" destOrd="0" presId="urn:microsoft.com/office/officeart/2005/8/layout/list1"/>
    <dgm:cxn modelId="{88C592B8-6350-4C73-88A2-A37DF44475C1}" type="presParOf" srcId="{25E86161-0B99-4EC5-8083-14EDF59BF481}" destId="{693A5980-CEDD-4BA8-AD95-B3F1FFF6AEFF}" srcOrd="1" destOrd="0" presId="urn:microsoft.com/office/officeart/2005/8/layout/list1"/>
    <dgm:cxn modelId="{0B99D4C6-5BB9-499E-8804-5BF40F480416}" type="presParOf" srcId="{C60D5DA5-4C41-42FE-BC95-06A959A3557F}" destId="{2865B73F-6BCE-4C69-91B3-66671706D821}" srcOrd="5" destOrd="0" presId="urn:microsoft.com/office/officeart/2005/8/layout/list1"/>
    <dgm:cxn modelId="{C067BA20-E4E7-4490-8928-10839306BB57}" type="presParOf" srcId="{C60D5DA5-4C41-42FE-BC95-06A959A3557F}" destId="{3F79CE38-92A7-40FE-BCA4-C9C42E8830B2}"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FD136D2-D521-4131-8588-C2A4762E4FBB}"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kumimoji="1" lang="ja-JP" altLang="en-US"/>
        </a:p>
      </dgm:t>
    </dgm:pt>
    <dgm:pt modelId="{0407DD91-0E48-476F-B26D-838189BEEC89}">
      <dgm:prSet phldrT="[テキスト]" custT="1"/>
      <dgm:spPr/>
      <dgm:t>
        <a:bodyPr/>
        <a:lstStyle/>
        <a:p>
          <a:pPr algn="ctr"/>
          <a:r>
            <a:rPr kumimoji="1" lang="ja-JP" altLang="en-US" sz="3200" dirty="0" smtClean="0"/>
            <a:t>結論</a:t>
          </a:r>
          <a:endParaRPr kumimoji="1" lang="ja-JP" altLang="en-US" sz="3200" dirty="0"/>
        </a:p>
      </dgm:t>
    </dgm:pt>
    <dgm:pt modelId="{CB965912-22B3-4549-8757-E95772A0FF12}" type="parTrans" cxnId="{079AD3B2-E37B-4CD4-9CC9-3D1F0348B3AC}">
      <dgm:prSet/>
      <dgm:spPr/>
      <dgm:t>
        <a:bodyPr/>
        <a:lstStyle/>
        <a:p>
          <a:endParaRPr kumimoji="1" lang="ja-JP" altLang="en-US"/>
        </a:p>
      </dgm:t>
    </dgm:pt>
    <dgm:pt modelId="{45AED6A3-AEA8-4DF9-88E1-2AACF440DB28}" type="sibTrans" cxnId="{079AD3B2-E37B-4CD4-9CC9-3D1F0348B3AC}">
      <dgm:prSet/>
      <dgm:spPr/>
      <dgm:t>
        <a:bodyPr/>
        <a:lstStyle/>
        <a:p>
          <a:endParaRPr kumimoji="1" lang="ja-JP" altLang="en-US"/>
        </a:p>
      </dgm:t>
    </dgm:pt>
    <dgm:pt modelId="{3AC5B5BD-BE9D-431F-8FFB-5D8C3DCCD6FE}">
      <dgm:prSet phldrT="[テキスト]" custT="1"/>
      <dgm:spPr/>
      <dgm:t>
        <a:bodyPr/>
        <a:lstStyle/>
        <a:p>
          <a:pPr algn="ctr"/>
          <a:r>
            <a:rPr kumimoji="1" lang="ja-JP" altLang="en-US" sz="3200" dirty="0" smtClean="0"/>
            <a:t>不足点</a:t>
          </a:r>
          <a:endParaRPr kumimoji="1" lang="ja-JP" altLang="en-US" sz="3200" dirty="0"/>
        </a:p>
      </dgm:t>
    </dgm:pt>
    <dgm:pt modelId="{12581407-59EB-4965-B386-D40A91DDCA29}" type="parTrans" cxnId="{991FE6CE-3A83-49E1-B23F-A03DDC54E7B3}">
      <dgm:prSet/>
      <dgm:spPr/>
      <dgm:t>
        <a:bodyPr/>
        <a:lstStyle/>
        <a:p>
          <a:endParaRPr kumimoji="1" lang="ja-JP" altLang="en-US"/>
        </a:p>
      </dgm:t>
    </dgm:pt>
    <dgm:pt modelId="{E03E889E-E39C-48C9-BD45-A2166A44E99D}" type="sibTrans" cxnId="{991FE6CE-3A83-49E1-B23F-A03DDC54E7B3}">
      <dgm:prSet/>
      <dgm:spPr/>
      <dgm:t>
        <a:bodyPr/>
        <a:lstStyle/>
        <a:p>
          <a:endParaRPr kumimoji="1" lang="ja-JP" altLang="en-US"/>
        </a:p>
      </dgm:t>
    </dgm:pt>
    <dgm:pt modelId="{FDFBCAC9-0616-4F9B-A86F-6F81E3E163D2}">
      <dgm:prSet/>
      <dgm:spPr/>
      <dgm:t>
        <a:bodyPr/>
        <a:lstStyle/>
        <a:p>
          <a:endParaRPr kumimoji="1" lang="ja-JP" altLang="en-US" dirty="0"/>
        </a:p>
      </dgm:t>
    </dgm:pt>
    <dgm:pt modelId="{EC6932B4-DFDC-45C8-AB6D-FE0B53E61B03}" type="parTrans" cxnId="{DC23CAF8-1E61-4B9C-96A9-BF0CB5D998F9}">
      <dgm:prSet/>
      <dgm:spPr/>
      <dgm:t>
        <a:bodyPr/>
        <a:lstStyle/>
        <a:p>
          <a:endParaRPr kumimoji="1" lang="ja-JP" altLang="en-US"/>
        </a:p>
      </dgm:t>
    </dgm:pt>
    <dgm:pt modelId="{FEF6E6AF-A6DA-47BB-9DC4-ED715099FFC1}" type="sibTrans" cxnId="{DC23CAF8-1E61-4B9C-96A9-BF0CB5D998F9}">
      <dgm:prSet/>
      <dgm:spPr/>
      <dgm:t>
        <a:bodyPr/>
        <a:lstStyle/>
        <a:p>
          <a:endParaRPr kumimoji="1" lang="ja-JP" altLang="en-US"/>
        </a:p>
      </dgm:t>
    </dgm:pt>
    <dgm:pt modelId="{C60D5DA5-4C41-42FE-BC95-06A959A3557F}" type="pres">
      <dgm:prSet presAssocID="{7FD136D2-D521-4131-8588-C2A4762E4FBB}" presName="linear" presStyleCnt="0">
        <dgm:presLayoutVars>
          <dgm:dir/>
          <dgm:animLvl val="lvl"/>
          <dgm:resizeHandles val="exact"/>
        </dgm:presLayoutVars>
      </dgm:prSet>
      <dgm:spPr/>
      <dgm:t>
        <a:bodyPr/>
        <a:lstStyle/>
        <a:p>
          <a:endParaRPr kumimoji="1" lang="ja-JP" altLang="en-US"/>
        </a:p>
      </dgm:t>
    </dgm:pt>
    <dgm:pt modelId="{B83313FE-EEDA-4745-AD0C-922241C5892A}" type="pres">
      <dgm:prSet presAssocID="{0407DD91-0E48-476F-B26D-838189BEEC89}" presName="parentLin" presStyleCnt="0"/>
      <dgm:spPr/>
    </dgm:pt>
    <dgm:pt modelId="{D1F60F79-148D-4593-8688-BD5339D50169}" type="pres">
      <dgm:prSet presAssocID="{0407DD91-0E48-476F-B26D-838189BEEC89}" presName="parentLeftMargin" presStyleLbl="node1" presStyleIdx="0" presStyleCnt="2"/>
      <dgm:spPr/>
      <dgm:t>
        <a:bodyPr/>
        <a:lstStyle/>
        <a:p>
          <a:endParaRPr kumimoji="1" lang="ja-JP" altLang="en-US"/>
        </a:p>
      </dgm:t>
    </dgm:pt>
    <dgm:pt modelId="{DE163D07-7EA4-4243-83AD-2E97D0D8539F}" type="pres">
      <dgm:prSet presAssocID="{0407DD91-0E48-476F-B26D-838189BEEC89}" presName="parentText" presStyleLbl="node1" presStyleIdx="0" presStyleCnt="2" custScaleX="38928" custScaleY="31180" custLinFactNeighborX="-62487" custLinFactNeighborY="-36849">
        <dgm:presLayoutVars>
          <dgm:chMax val="0"/>
          <dgm:bulletEnabled val="1"/>
        </dgm:presLayoutVars>
      </dgm:prSet>
      <dgm:spPr/>
      <dgm:t>
        <a:bodyPr/>
        <a:lstStyle/>
        <a:p>
          <a:endParaRPr kumimoji="1" lang="ja-JP" altLang="en-US"/>
        </a:p>
      </dgm:t>
    </dgm:pt>
    <dgm:pt modelId="{6F3E0D78-A890-4A98-B111-71993C2E1650}" type="pres">
      <dgm:prSet presAssocID="{0407DD91-0E48-476F-B26D-838189BEEC89}" presName="negativeSpace" presStyleCnt="0"/>
      <dgm:spPr/>
    </dgm:pt>
    <dgm:pt modelId="{E77A9B43-CFDD-4FAD-9804-FFE84E8C5CDA}" type="pres">
      <dgm:prSet presAssocID="{0407DD91-0E48-476F-B26D-838189BEEC89}" presName="childText" presStyleLbl="conFgAcc1" presStyleIdx="0" presStyleCnt="2" custScaleY="111606" custLinFactNeighborY="-8208">
        <dgm:presLayoutVars>
          <dgm:bulletEnabled val="1"/>
        </dgm:presLayoutVars>
      </dgm:prSet>
      <dgm:spPr/>
      <dgm:t>
        <a:bodyPr/>
        <a:lstStyle/>
        <a:p>
          <a:endParaRPr kumimoji="1" lang="ja-JP" altLang="en-US"/>
        </a:p>
      </dgm:t>
    </dgm:pt>
    <dgm:pt modelId="{01D8473E-AE3D-449C-9DCD-FC8D233FE8B7}" type="pres">
      <dgm:prSet presAssocID="{45AED6A3-AEA8-4DF9-88E1-2AACF440DB28}" presName="spaceBetweenRectangles" presStyleCnt="0"/>
      <dgm:spPr/>
    </dgm:pt>
    <dgm:pt modelId="{25E86161-0B99-4EC5-8083-14EDF59BF481}" type="pres">
      <dgm:prSet presAssocID="{3AC5B5BD-BE9D-431F-8FFB-5D8C3DCCD6FE}" presName="parentLin" presStyleCnt="0"/>
      <dgm:spPr/>
    </dgm:pt>
    <dgm:pt modelId="{C2ACC000-5076-4220-9F2C-F056558DB6AC}" type="pres">
      <dgm:prSet presAssocID="{3AC5B5BD-BE9D-431F-8FFB-5D8C3DCCD6FE}" presName="parentLeftMargin" presStyleLbl="node1" presStyleIdx="0" presStyleCnt="2"/>
      <dgm:spPr/>
      <dgm:t>
        <a:bodyPr/>
        <a:lstStyle/>
        <a:p>
          <a:endParaRPr kumimoji="1" lang="ja-JP" altLang="en-US"/>
        </a:p>
      </dgm:t>
    </dgm:pt>
    <dgm:pt modelId="{693A5980-CEDD-4BA8-AD95-B3F1FFF6AEFF}" type="pres">
      <dgm:prSet presAssocID="{3AC5B5BD-BE9D-431F-8FFB-5D8C3DCCD6FE}" presName="parentText" presStyleLbl="node1" presStyleIdx="1" presStyleCnt="2" custScaleX="38928" custScaleY="37666" custLinFactNeighborX="-62487" custLinFactNeighborY="-15802">
        <dgm:presLayoutVars>
          <dgm:chMax val="0"/>
          <dgm:bulletEnabled val="1"/>
        </dgm:presLayoutVars>
      </dgm:prSet>
      <dgm:spPr/>
      <dgm:t>
        <a:bodyPr/>
        <a:lstStyle/>
        <a:p>
          <a:endParaRPr kumimoji="1" lang="ja-JP" altLang="en-US"/>
        </a:p>
      </dgm:t>
    </dgm:pt>
    <dgm:pt modelId="{2865B73F-6BCE-4C69-91B3-66671706D821}" type="pres">
      <dgm:prSet presAssocID="{3AC5B5BD-BE9D-431F-8FFB-5D8C3DCCD6FE}" presName="negativeSpace" presStyleCnt="0"/>
      <dgm:spPr/>
    </dgm:pt>
    <dgm:pt modelId="{3F79CE38-92A7-40FE-BCA4-C9C42E8830B2}" type="pres">
      <dgm:prSet presAssocID="{3AC5B5BD-BE9D-431F-8FFB-5D8C3DCCD6FE}" presName="childText" presStyleLbl="conFgAcc1" presStyleIdx="1" presStyleCnt="2" custScaleY="124921" custLinFactNeighborY="36058">
        <dgm:presLayoutVars>
          <dgm:bulletEnabled val="1"/>
        </dgm:presLayoutVars>
      </dgm:prSet>
      <dgm:spPr/>
    </dgm:pt>
  </dgm:ptLst>
  <dgm:cxnLst>
    <dgm:cxn modelId="{B2FEDE15-FC0C-4BC5-B509-F4376E7AB686}" type="presOf" srcId="{0407DD91-0E48-476F-B26D-838189BEEC89}" destId="{DE163D07-7EA4-4243-83AD-2E97D0D8539F}" srcOrd="1" destOrd="0" presId="urn:microsoft.com/office/officeart/2005/8/layout/list1"/>
    <dgm:cxn modelId="{079AD3B2-E37B-4CD4-9CC9-3D1F0348B3AC}" srcId="{7FD136D2-D521-4131-8588-C2A4762E4FBB}" destId="{0407DD91-0E48-476F-B26D-838189BEEC89}" srcOrd="0" destOrd="0" parTransId="{CB965912-22B3-4549-8757-E95772A0FF12}" sibTransId="{45AED6A3-AEA8-4DF9-88E1-2AACF440DB28}"/>
    <dgm:cxn modelId="{EE3CEF16-6C2C-4A8A-B341-D271658DB099}" type="presOf" srcId="{FDFBCAC9-0616-4F9B-A86F-6F81E3E163D2}" destId="{E77A9B43-CFDD-4FAD-9804-FFE84E8C5CDA}" srcOrd="0" destOrd="0" presId="urn:microsoft.com/office/officeart/2005/8/layout/list1"/>
    <dgm:cxn modelId="{12251B6E-9F22-4D5E-9392-5EC9D5776F04}" type="presOf" srcId="{0407DD91-0E48-476F-B26D-838189BEEC89}" destId="{D1F60F79-148D-4593-8688-BD5339D50169}" srcOrd="0" destOrd="0" presId="urn:microsoft.com/office/officeart/2005/8/layout/list1"/>
    <dgm:cxn modelId="{05FAC922-EEEB-4552-8B4D-8BB0C477A0E0}" type="presOf" srcId="{7FD136D2-D521-4131-8588-C2A4762E4FBB}" destId="{C60D5DA5-4C41-42FE-BC95-06A959A3557F}" srcOrd="0" destOrd="0" presId="urn:microsoft.com/office/officeart/2005/8/layout/list1"/>
    <dgm:cxn modelId="{C24E4A98-FFB2-4A0E-8B71-65E57272F7BB}" type="presOf" srcId="{3AC5B5BD-BE9D-431F-8FFB-5D8C3DCCD6FE}" destId="{C2ACC000-5076-4220-9F2C-F056558DB6AC}" srcOrd="0" destOrd="0" presId="urn:microsoft.com/office/officeart/2005/8/layout/list1"/>
    <dgm:cxn modelId="{DC23CAF8-1E61-4B9C-96A9-BF0CB5D998F9}" srcId="{0407DD91-0E48-476F-B26D-838189BEEC89}" destId="{FDFBCAC9-0616-4F9B-A86F-6F81E3E163D2}" srcOrd="0" destOrd="0" parTransId="{EC6932B4-DFDC-45C8-AB6D-FE0B53E61B03}" sibTransId="{FEF6E6AF-A6DA-47BB-9DC4-ED715099FFC1}"/>
    <dgm:cxn modelId="{BF08B91A-153E-40F2-A729-F9E8E8805F63}" type="presOf" srcId="{3AC5B5BD-BE9D-431F-8FFB-5D8C3DCCD6FE}" destId="{693A5980-CEDD-4BA8-AD95-B3F1FFF6AEFF}" srcOrd="1" destOrd="0" presId="urn:microsoft.com/office/officeart/2005/8/layout/list1"/>
    <dgm:cxn modelId="{991FE6CE-3A83-49E1-B23F-A03DDC54E7B3}" srcId="{7FD136D2-D521-4131-8588-C2A4762E4FBB}" destId="{3AC5B5BD-BE9D-431F-8FFB-5D8C3DCCD6FE}" srcOrd="1" destOrd="0" parTransId="{12581407-59EB-4965-B386-D40A91DDCA29}" sibTransId="{E03E889E-E39C-48C9-BD45-A2166A44E99D}"/>
    <dgm:cxn modelId="{9176851A-705E-4D1F-9650-AB0C3E10D711}" type="presParOf" srcId="{C60D5DA5-4C41-42FE-BC95-06A959A3557F}" destId="{B83313FE-EEDA-4745-AD0C-922241C5892A}" srcOrd="0" destOrd="0" presId="urn:microsoft.com/office/officeart/2005/8/layout/list1"/>
    <dgm:cxn modelId="{2D0163D5-B258-4DE9-8D5C-F3B6AD9F81CC}" type="presParOf" srcId="{B83313FE-EEDA-4745-AD0C-922241C5892A}" destId="{D1F60F79-148D-4593-8688-BD5339D50169}" srcOrd="0" destOrd="0" presId="urn:microsoft.com/office/officeart/2005/8/layout/list1"/>
    <dgm:cxn modelId="{9310AAF7-FBC8-41A2-8B13-F565AD52E6F0}" type="presParOf" srcId="{B83313FE-EEDA-4745-AD0C-922241C5892A}" destId="{DE163D07-7EA4-4243-83AD-2E97D0D8539F}" srcOrd="1" destOrd="0" presId="urn:microsoft.com/office/officeart/2005/8/layout/list1"/>
    <dgm:cxn modelId="{5759D1FD-E54A-453F-9D8E-9F22E441EF7B}" type="presParOf" srcId="{C60D5DA5-4C41-42FE-BC95-06A959A3557F}" destId="{6F3E0D78-A890-4A98-B111-71993C2E1650}" srcOrd="1" destOrd="0" presId="urn:microsoft.com/office/officeart/2005/8/layout/list1"/>
    <dgm:cxn modelId="{804388E9-3982-4E29-9A25-D011E960F35E}" type="presParOf" srcId="{C60D5DA5-4C41-42FE-BC95-06A959A3557F}" destId="{E77A9B43-CFDD-4FAD-9804-FFE84E8C5CDA}" srcOrd="2" destOrd="0" presId="urn:microsoft.com/office/officeart/2005/8/layout/list1"/>
    <dgm:cxn modelId="{5BFDE259-CE63-4059-B964-788057707B56}" type="presParOf" srcId="{C60D5DA5-4C41-42FE-BC95-06A959A3557F}" destId="{01D8473E-AE3D-449C-9DCD-FC8D233FE8B7}" srcOrd="3" destOrd="0" presId="urn:microsoft.com/office/officeart/2005/8/layout/list1"/>
    <dgm:cxn modelId="{D0B71AB4-878B-49CD-B9C8-44B133807664}" type="presParOf" srcId="{C60D5DA5-4C41-42FE-BC95-06A959A3557F}" destId="{25E86161-0B99-4EC5-8083-14EDF59BF481}" srcOrd="4" destOrd="0" presId="urn:microsoft.com/office/officeart/2005/8/layout/list1"/>
    <dgm:cxn modelId="{4EA83AF7-7FDD-4338-8F3C-144D7741F520}" type="presParOf" srcId="{25E86161-0B99-4EC5-8083-14EDF59BF481}" destId="{C2ACC000-5076-4220-9F2C-F056558DB6AC}" srcOrd="0" destOrd="0" presId="urn:microsoft.com/office/officeart/2005/8/layout/list1"/>
    <dgm:cxn modelId="{74F13D76-623A-4817-9AE1-962CC2F6C8A7}" type="presParOf" srcId="{25E86161-0B99-4EC5-8083-14EDF59BF481}" destId="{693A5980-CEDD-4BA8-AD95-B3F1FFF6AEFF}" srcOrd="1" destOrd="0" presId="urn:microsoft.com/office/officeart/2005/8/layout/list1"/>
    <dgm:cxn modelId="{4FE033FC-31BC-42B9-95C9-BD443E0CB0CE}" type="presParOf" srcId="{C60D5DA5-4C41-42FE-BC95-06A959A3557F}" destId="{2865B73F-6BCE-4C69-91B3-66671706D821}" srcOrd="5" destOrd="0" presId="urn:microsoft.com/office/officeart/2005/8/layout/list1"/>
    <dgm:cxn modelId="{451C3B8E-97CF-41B3-877F-D02CB85572C9}" type="presParOf" srcId="{C60D5DA5-4C41-42FE-BC95-06A959A3557F}" destId="{3F79CE38-92A7-40FE-BCA4-C9C42E8830B2}"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4282119-6DE0-4EEE-88A5-77691F8CA574}" type="doc">
      <dgm:prSet loTypeId="urn:microsoft.com/office/officeart/2005/8/layout/hProcess9" loCatId="process" qsTypeId="urn:microsoft.com/office/officeart/2005/8/quickstyle/simple1" qsCatId="simple" csTypeId="urn:microsoft.com/office/officeart/2005/8/colors/colorful4" csCatId="colorful" phldr="1"/>
      <dgm:spPr/>
    </dgm:pt>
    <dgm:pt modelId="{37A2CB7D-80A9-4C4F-AA6C-B3C2928E96B7}">
      <dgm:prSet phldrT="[テキスト]" custT="1"/>
      <dgm:spPr/>
      <dgm:t>
        <a:bodyPr/>
        <a:lstStyle/>
        <a:p>
          <a:r>
            <a:rPr kumimoji="1" lang="ja-JP" altLang="en-US" sz="2400" dirty="0" smtClean="0"/>
            <a:t>安い</a:t>
          </a:r>
          <a:endParaRPr kumimoji="1" lang="en-US" altLang="ja-JP" sz="2400" dirty="0" smtClean="0"/>
        </a:p>
        <a:p>
          <a:r>
            <a:rPr kumimoji="1" lang="en-US" altLang="ja-JP" sz="2400" dirty="0" smtClean="0"/>
            <a:t>『BOSS』</a:t>
          </a:r>
          <a:r>
            <a:rPr kumimoji="1" lang="ja-JP" altLang="en-US" sz="2400" dirty="0" smtClean="0"/>
            <a:t>だ！</a:t>
          </a:r>
          <a:endParaRPr kumimoji="1" lang="ja-JP" altLang="en-US" sz="2400" dirty="0"/>
        </a:p>
      </dgm:t>
    </dgm:pt>
    <dgm:pt modelId="{870E6873-B90F-4369-9480-7467D3F44733}" type="parTrans" cxnId="{6BF06A5B-D1C5-4385-8021-AAB6CB15C3A7}">
      <dgm:prSet/>
      <dgm:spPr/>
      <dgm:t>
        <a:bodyPr/>
        <a:lstStyle/>
        <a:p>
          <a:endParaRPr kumimoji="1" lang="ja-JP" altLang="en-US"/>
        </a:p>
      </dgm:t>
    </dgm:pt>
    <dgm:pt modelId="{748206FA-33ED-4F2B-B795-04F04EA1A45B}" type="sibTrans" cxnId="{6BF06A5B-D1C5-4385-8021-AAB6CB15C3A7}">
      <dgm:prSet/>
      <dgm:spPr/>
      <dgm:t>
        <a:bodyPr/>
        <a:lstStyle/>
        <a:p>
          <a:endParaRPr kumimoji="1" lang="ja-JP" altLang="en-US"/>
        </a:p>
      </dgm:t>
    </dgm:pt>
    <dgm:pt modelId="{AFB8E77F-7324-4CF9-93DF-3D88B8CF541E}">
      <dgm:prSet phldrT="[テキスト]" custT="1"/>
      <dgm:spPr/>
      <dgm:t>
        <a:bodyPr/>
        <a:lstStyle/>
        <a:p>
          <a:r>
            <a:rPr kumimoji="1" lang="ja-JP" altLang="en-US" sz="2900" dirty="0" smtClean="0"/>
            <a:t>安い＝</a:t>
          </a:r>
          <a:endParaRPr kumimoji="1" lang="en-US" altLang="ja-JP" sz="2900" dirty="0" smtClean="0"/>
        </a:p>
        <a:p>
          <a:r>
            <a:rPr kumimoji="1" lang="ja-JP" altLang="en-US" sz="2900" dirty="0" smtClean="0"/>
            <a:t>低品質</a:t>
          </a:r>
          <a:endParaRPr kumimoji="1" lang="ja-JP" altLang="en-US" sz="1200" b="1" dirty="0"/>
        </a:p>
      </dgm:t>
    </dgm:pt>
    <dgm:pt modelId="{D733D887-E64A-4B64-8AA9-63A0A5948F4B}" type="parTrans" cxnId="{C6FA0C87-37C2-4E2E-A945-C3EDBEB766E6}">
      <dgm:prSet/>
      <dgm:spPr/>
      <dgm:t>
        <a:bodyPr/>
        <a:lstStyle/>
        <a:p>
          <a:endParaRPr kumimoji="1" lang="ja-JP" altLang="en-US"/>
        </a:p>
      </dgm:t>
    </dgm:pt>
    <dgm:pt modelId="{7D988079-F9FD-46EB-84AB-6F01B207A0E4}" type="sibTrans" cxnId="{C6FA0C87-37C2-4E2E-A945-C3EDBEB766E6}">
      <dgm:prSet/>
      <dgm:spPr/>
      <dgm:t>
        <a:bodyPr/>
        <a:lstStyle/>
        <a:p>
          <a:endParaRPr kumimoji="1" lang="ja-JP" altLang="en-US"/>
        </a:p>
      </dgm:t>
    </dgm:pt>
    <dgm:pt modelId="{0B15FDA3-08C9-4C64-B02D-28DEED8D7ED0}">
      <dgm:prSet phldrT="[テキスト]"/>
      <dgm:spPr/>
      <dgm:t>
        <a:bodyPr/>
        <a:lstStyle/>
        <a:p>
          <a:r>
            <a:rPr kumimoji="1" lang="ja-JP" altLang="en-US" dirty="0" smtClean="0"/>
            <a:t>低品質＝</a:t>
          </a:r>
          <a:endParaRPr kumimoji="1" lang="en-US" altLang="ja-JP" dirty="0" smtClean="0"/>
        </a:p>
        <a:p>
          <a:r>
            <a:rPr kumimoji="1" lang="ja-JP" altLang="en-US" dirty="0" smtClean="0"/>
            <a:t>低級な</a:t>
          </a:r>
          <a:r>
            <a:rPr kumimoji="1" lang="en-US" altLang="ja-JP" dirty="0" smtClean="0"/>
            <a:t>NB</a:t>
          </a:r>
          <a:endParaRPr kumimoji="1" lang="ja-JP" altLang="en-US" dirty="0"/>
        </a:p>
      </dgm:t>
    </dgm:pt>
    <dgm:pt modelId="{70414C43-F1B0-429C-818E-912C1759B777}" type="parTrans" cxnId="{0A03B2CB-986B-4C42-AB31-CB105D2EAEAD}">
      <dgm:prSet/>
      <dgm:spPr/>
      <dgm:t>
        <a:bodyPr/>
        <a:lstStyle/>
        <a:p>
          <a:endParaRPr kumimoji="1" lang="ja-JP" altLang="en-US"/>
        </a:p>
      </dgm:t>
    </dgm:pt>
    <dgm:pt modelId="{1ECAE123-D1CB-4AA3-8046-453A0C766F27}" type="sibTrans" cxnId="{0A03B2CB-986B-4C42-AB31-CB105D2EAEAD}">
      <dgm:prSet/>
      <dgm:spPr/>
      <dgm:t>
        <a:bodyPr/>
        <a:lstStyle/>
        <a:p>
          <a:endParaRPr kumimoji="1" lang="ja-JP" altLang="en-US"/>
        </a:p>
      </dgm:t>
    </dgm:pt>
    <dgm:pt modelId="{60C8128F-391A-4014-A9E6-084D601632DC}">
      <dgm:prSet phldrT="[テキスト]" custT="1"/>
      <dgm:spPr/>
      <dgm:t>
        <a:bodyPr/>
        <a:lstStyle/>
        <a:p>
          <a:r>
            <a:rPr kumimoji="1" lang="en-US" altLang="ja-JP" sz="2400" dirty="0" smtClean="0"/>
            <a:t>NB</a:t>
          </a:r>
          <a:r>
            <a:rPr kumimoji="1" lang="ja-JP" altLang="en-US" sz="2400" dirty="0" smtClean="0"/>
            <a:t>評価</a:t>
          </a:r>
          <a:endParaRPr kumimoji="1" lang="en-US" altLang="ja-JP" sz="2400" dirty="0" smtClean="0"/>
        </a:p>
        <a:p>
          <a:r>
            <a:rPr kumimoji="1" lang="ja-JP" altLang="en-US" sz="2400" dirty="0" smtClean="0"/>
            <a:t>の低下</a:t>
          </a:r>
          <a:endParaRPr kumimoji="1" lang="ja-JP" altLang="en-US" sz="2400" dirty="0"/>
        </a:p>
      </dgm:t>
    </dgm:pt>
    <dgm:pt modelId="{48BD6146-EAB6-46AA-AA3C-F91517FA8E95}" type="parTrans" cxnId="{90AC519B-CA70-4D5B-ABE5-FD57F6B2F978}">
      <dgm:prSet/>
      <dgm:spPr/>
      <dgm:t>
        <a:bodyPr/>
        <a:lstStyle/>
        <a:p>
          <a:endParaRPr kumimoji="1" lang="ja-JP" altLang="en-US"/>
        </a:p>
      </dgm:t>
    </dgm:pt>
    <dgm:pt modelId="{C3EBEA46-571D-4FE1-90A7-F4AE4617CBDB}" type="sibTrans" cxnId="{90AC519B-CA70-4D5B-ABE5-FD57F6B2F978}">
      <dgm:prSet/>
      <dgm:spPr/>
      <dgm:t>
        <a:bodyPr/>
        <a:lstStyle/>
        <a:p>
          <a:endParaRPr kumimoji="1" lang="ja-JP" altLang="en-US"/>
        </a:p>
      </dgm:t>
    </dgm:pt>
    <dgm:pt modelId="{D09C378C-AE51-4EFA-B48A-17ECF9393B57}" type="pres">
      <dgm:prSet presAssocID="{A4282119-6DE0-4EEE-88A5-77691F8CA574}" presName="CompostProcess" presStyleCnt="0">
        <dgm:presLayoutVars>
          <dgm:dir/>
          <dgm:resizeHandles val="exact"/>
        </dgm:presLayoutVars>
      </dgm:prSet>
      <dgm:spPr/>
    </dgm:pt>
    <dgm:pt modelId="{F4D8637F-FA3B-47BF-8ED2-C51FCBC1517E}" type="pres">
      <dgm:prSet presAssocID="{A4282119-6DE0-4EEE-88A5-77691F8CA574}" presName="arrow" presStyleLbl="bgShp" presStyleIdx="0" presStyleCnt="1"/>
      <dgm:spPr/>
    </dgm:pt>
    <dgm:pt modelId="{D033598A-35B9-4378-9F14-70E183A3F532}" type="pres">
      <dgm:prSet presAssocID="{A4282119-6DE0-4EEE-88A5-77691F8CA574}" presName="linearProcess" presStyleCnt="0"/>
      <dgm:spPr/>
    </dgm:pt>
    <dgm:pt modelId="{0A6AFE67-71E3-452C-A8DE-7C035A526D4E}" type="pres">
      <dgm:prSet presAssocID="{37A2CB7D-80A9-4C4F-AA6C-B3C2928E96B7}" presName="textNode" presStyleLbl="node1" presStyleIdx="0" presStyleCnt="4" custLinFactNeighborX="26847" custLinFactNeighborY="10">
        <dgm:presLayoutVars>
          <dgm:bulletEnabled val="1"/>
        </dgm:presLayoutVars>
      </dgm:prSet>
      <dgm:spPr/>
      <dgm:t>
        <a:bodyPr/>
        <a:lstStyle/>
        <a:p>
          <a:endParaRPr kumimoji="1" lang="ja-JP" altLang="en-US"/>
        </a:p>
      </dgm:t>
    </dgm:pt>
    <dgm:pt modelId="{6115D5AF-8F6D-4A70-BED6-A80C708A5083}" type="pres">
      <dgm:prSet presAssocID="{748206FA-33ED-4F2B-B795-04F04EA1A45B}" presName="sibTrans" presStyleCnt="0"/>
      <dgm:spPr/>
    </dgm:pt>
    <dgm:pt modelId="{9AFAC256-6831-4EF9-A01C-96084EE26B01}" type="pres">
      <dgm:prSet presAssocID="{AFB8E77F-7324-4CF9-93DF-3D88B8CF541E}" presName="textNode" presStyleLbl="node1" presStyleIdx="1" presStyleCnt="4">
        <dgm:presLayoutVars>
          <dgm:bulletEnabled val="1"/>
        </dgm:presLayoutVars>
      </dgm:prSet>
      <dgm:spPr/>
      <dgm:t>
        <a:bodyPr/>
        <a:lstStyle/>
        <a:p>
          <a:endParaRPr kumimoji="1" lang="ja-JP" altLang="en-US"/>
        </a:p>
      </dgm:t>
    </dgm:pt>
    <dgm:pt modelId="{607212B4-7F5B-401C-B433-5881AAF03098}" type="pres">
      <dgm:prSet presAssocID="{7D988079-F9FD-46EB-84AB-6F01B207A0E4}" presName="sibTrans" presStyleCnt="0"/>
      <dgm:spPr/>
    </dgm:pt>
    <dgm:pt modelId="{0BA61138-BB1A-4473-ABDB-C6AF974428D7}" type="pres">
      <dgm:prSet presAssocID="{0B15FDA3-08C9-4C64-B02D-28DEED8D7ED0}" presName="textNode" presStyleLbl="node1" presStyleIdx="2" presStyleCnt="4">
        <dgm:presLayoutVars>
          <dgm:bulletEnabled val="1"/>
        </dgm:presLayoutVars>
      </dgm:prSet>
      <dgm:spPr/>
      <dgm:t>
        <a:bodyPr/>
        <a:lstStyle/>
        <a:p>
          <a:endParaRPr kumimoji="1" lang="ja-JP" altLang="en-US"/>
        </a:p>
      </dgm:t>
    </dgm:pt>
    <dgm:pt modelId="{E37D76BB-77F2-451D-AB89-FC1F4A424E80}" type="pres">
      <dgm:prSet presAssocID="{1ECAE123-D1CB-4AA3-8046-453A0C766F27}" presName="sibTrans" presStyleCnt="0"/>
      <dgm:spPr/>
    </dgm:pt>
    <dgm:pt modelId="{D20102B4-7B84-4C0C-88AB-270D9E3F9723}" type="pres">
      <dgm:prSet presAssocID="{60C8128F-391A-4014-A9E6-084D601632DC}" presName="textNode" presStyleLbl="node1" presStyleIdx="3" presStyleCnt="4">
        <dgm:presLayoutVars>
          <dgm:bulletEnabled val="1"/>
        </dgm:presLayoutVars>
      </dgm:prSet>
      <dgm:spPr/>
      <dgm:t>
        <a:bodyPr/>
        <a:lstStyle/>
        <a:p>
          <a:endParaRPr kumimoji="1" lang="ja-JP" altLang="en-US"/>
        </a:p>
      </dgm:t>
    </dgm:pt>
  </dgm:ptLst>
  <dgm:cxnLst>
    <dgm:cxn modelId="{C6FA0C87-37C2-4E2E-A945-C3EDBEB766E6}" srcId="{A4282119-6DE0-4EEE-88A5-77691F8CA574}" destId="{AFB8E77F-7324-4CF9-93DF-3D88B8CF541E}" srcOrd="1" destOrd="0" parTransId="{D733D887-E64A-4B64-8AA9-63A0A5948F4B}" sibTransId="{7D988079-F9FD-46EB-84AB-6F01B207A0E4}"/>
    <dgm:cxn modelId="{90AC519B-CA70-4D5B-ABE5-FD57F6B2F978}" srcId="{A4282119-6DE0-4EEE-88A5-77691F8CA574}" destId="{60C8128F-391A-4014-A9E6-084D601632DC}" srcOrd="3" destOrd="0" parTransId="{48BD6146-EAB6-46AA-AA3C-F91517FA8E95}" sibTransId="{C3EBEA46-571D-4FE1-90A7-F4AE4617CBDB}"/>
    <dgm:cxn modelId="{231F9AE2-CA30-4D05-BB1F-0968705B586A}" type="presOf" srcId="{0B15FDA3-08C9-4C64-B02D-28DEED8D7ED0}" destId="{0BA61138-BB1A-4473-ABDB-C6AF974428D7}" srcOrd="0" destOrd="0" presId="urn:microsoft.com/office/officeart/2005/8/layout/hProcess9"/>
    <dgm:cxn modelId="{FF8962F9-69F5-45D5-A904-771F0827A9CD}" type="presOf" srcId="{37A2CB7D-80A9-4C4F-AA6C-B3C2928E96B7}" destId="{0A6AFE67-71E3-452C-A8DE-7C035A526D4E}" srcOrd="0" destOrd="0" presId="urn:microsoft.com/office/officeart/2005/8/layout/hProcess9"/>
    <dgm:cxn modelId="{6BF06A5B-D1C5-4385-8021-AAB6CB15C3A7}" srcId="{A4282119-6DE0-4EEE-88A5-77691F8CA574}" destId="{37A2CB7D-80A9-4C4F-AA6C-B3C2928E96B7}" srcOrd="0" destOrd="0" parTransId="{870E6873-B90F-4369-9480-7467D3F44733}" sibTransId="{748206FA-33ED-4F2B-B795-04F04EA1A45B}"/>
    <dgm:cxn modelId="{DDFA3B91-F2BE-4F88-92B6-8385EF6A53C8}" type="presOf" srcId="{A4282119-6DE0-4EEE-88A5-77691F8CA574}" destId="{D09C378C-AE51-4EFA-B48A-17ECF9393B57}" srcOrd="0" destOrd="0" presId="urn:microsoft.com/office/officeart/2005/8/layout/hProcess9"/>
    <dgm:cxn modelId="{003A0572-5997-4FD6-88D0-8BA4D24190A8}" type="presOf" srcId="{AFB8E77F-7324-4CF9-93DF-3D88B8CF541E}" destId="{9AFAC256-6831-4EF9-A01C-96084EE26B01}" srcOrd="0" destOrd="0" presId="urn:microsoft.com/office/officeart/2005/8/layout/hProcess9"/>
    <dgm:cxn modelId="{0A03B2CB-986B-4C42-AB31-CB105D2EAEAD}" srcId="{A4282119-6DE0-4EEE-88A5-77691F8CA574}" destId="{0B15FDA3-08C9-4C64-B02D-28DEED8D7ED0}" srcOrd="2" destOrd="0" parTransId="{70414C43-F1B0-429C-818E-912C1759B777}" sibTransId="{1ECAE123-D1CB-4AA3-8046-453A0C766F27}"/>
    <dgm:cxn modelId="{135289E1-F190-437D-8276-BD26BD94C076}" type="presOf" srcId="{60C8128F-391A-4014-A9E6-084D601632DC}" destId="{D20102B4-7B84-4C0C-88AB-270D9E3F9723}" srcOrd="0" destOrd="0" presId="urn:microsoft.com/office/officeart/2005/8/layout/hProcess9"/>
    <dgm:cxn modelId="{B33E59D7-86B6-49B2-8FDE-128CBC0BF8B8}" type="presParOf" srcId="{D09C378C-AE51-4EFA-B48A-17ECF9393B57}" destId="{F4D8637F-FA3B-47BF-8ED2-C51FCBC1517E}" srcOrd="0" destOrd="0" presId="urn:microsoft.com/office/officeart/2005/8/layout/hProcess9"/>
    <dgm:cxn modelId="{590089D8-1335-4545-A53C-5B524FEF04B5}" type="presParOf" srcId="{D09C378C-AE51-4EFA-B48A-17ECF9393B57}" destId="{D033598A-35B9-4378-9F14-70E183A3F532}" srcOrd="1" destOrd="0" presId="urn:microsoft.com/office/officeart/2005/8/layout/hProcess9"/>
    <dgm:cxn modelId="{28223F96-1626-4E78-A640-2AB819F2E281}" type="presParOf" srcId="{D033598A-35B9-4378-9F14-70E183A3F532}" destId="{0A6AFE67-71E3-452C-A8DE-7C035A526D4E}" srcOrd="0" destOrd="0" presId="urn:microsoft.com/office/officeart/2005/8/layout/hProcess9"/>
    <dgm:cxn modelId="{4EF3B057-DCB8-4473-9DED-11EBFED43082}" type="presParOf" srcId="{D033598A-35B9-4378-9F14-70E183A3F532}" destId="{6115D5AF-8F6D-4A70-BED6-A80C708A5083}" srcOrd="1" destOrd="0" presId="urn:microsoft.com/office/officeart/2005/8/layout/hProcess9"/>
    <dgm:cxn modelId="{70D65654-BA73-439F-9E09-F15B445281DE}" type="presParOf" srcId="{D033598A-35B9-4378-9F14-70E183A3F532}" destId="{9AFAC256-6831-4EF9-A01C-96084EE26B01}" srcOrd="2" destOrd="0" presId="urn:microsoft.com/office/officeart/2005/8/layout/hProcess9"/>
    <dgm:cxn modelId="{E7921387-BCDB-4ABF-AE56-163F17AB1F87}" type="presParOf" srcId="{D033598A-35B9-4378-9F14-70E183A3F532}" destId="{607212B4-7F5B-401C-B433-5881AAF03098}" srcOrd="3" destOrd="0" presId="urn:microsoft.com/office/officeart/2005/8/layout/hProcess9"/>
    <dgm:cxn modelId="{B24246FF-B42F-41DE-B15E-C5ED58957C6E}" type="presParOf" srcId="{D033598A-35B9-4378-9F14-70E183A3F532}" destId="{0BA61138-BB1A-4473-ABDB-C6AF974428D7}" srcOrd="4" destOrd="0" presId="urn:microsoft.com/office/officeart/2005/8/layout/hProcess9"/>
    <dgm:cxn modelId="{D32D73D2-8A41-4B48-8FCE-6101B94B0F3D}" type="presParOf" srcId="{D033598A-35B9-4378-9F14-70E183A3F532}" destId="{E37D76BB-77F2-451D-AB89-FC1F4A424E80}" srcOrd="5" destOrd="0" presId="urn:microsoft.com/office/officeart/2005/8/layout/hProcess9"/>
    <dgm:cxn modelId="{EBBB0E5A-95D2-4529-8B42-613967DAFC08}" type="presParOf" srcId="{D033598A-35B9-4378-9F14-70E183A3F532}" destId="{D20102B4-7B84-4C0C-88AB-270D9E3F9723}"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4282119-6DE0-4EEE-88A5-77691F8CA574}" type="doc">
      <dgm:prSet loTypeId="urn:microsoft.com/office/officeart/2005/8/layout/hProcess9" loCatId="process" qsTypeId="urn:microsoft.com/office/officeart/2005/8/quickstyle/simple1" qsCatId="simple" csTypeId="urn:microsoft.com/office/officeart/2005/8/colors/colorful3" csCatId="colorful" phldr="1"/>
      <dgm:spPr/>
    </dgm:pt>
    <dgm:pt modelId="{AFB8E77F-7324-4CF9-93DF-3D88B8CF541E}">
      <dgm:prSet phldrT="[テキスト]"/>
      <dgm:spPr/>
      <dgm:t>
        <a:bodyPr/>
        <a:lstStyle/>
        <a:p>
          <a:r>
            <a:rPr kumimoji="1" lang="ja-JP" altLang="en-US" dirty="0" smtClean="0"/>
            <a:t>高い＝</a:t>
          </a:r>
          <a:endParaRPr kumimoji="1" lang="en-US" altLang="ja-JP" dirty="0" smtClean="0"/>
        </a:p>
        <a:p>
          <a:r>
            <a:rPr kumimoji="1" lang="ja-JP" altLang="en-US" dirty="0" smtClean="0"/>
            <a:t>高品質</a:t>
          </a:r>
          <a:endParaRPr kumimoji="1" lang="ja-JP" altLang="en-US" dirty="0"/>
        </a:p>
      </dgm:t>
    </dgm:pt>
    <dgm:pt modelId="{D733D887-E64A-4B64-8AA9-63A0A5948F4B}" type="parTrans" cxnId="{C6FA0C87-37C2-4E2E-A945-C3EDBEB766E6}">
      <dgm:prSet/>
      <dgm:spPr/>
      <dgm:t>
        <a:bodyPr/>
        <a:lstStyle/>
        <a:p>
          <a:endParaRPr kumimoji="1" lang="ja-JP" altLang="en-US"/>
        </a:p>
      </dgm:t>
    </dgm:pt>
    <dgm:pt modelId="{7D988079-F9FD-46EB-84AB-6F01B207A0E4}" type="sibTrans" cxnId="{C6FA0C87-37C2-4E2E-A945-C3EDBEB766E6}">
      <dgm:prSet/>
      <dgm:spPr/>
      <dgm:t>
        <a:bodyPr/>
        <a:lstStyle/>
        <a:p>
          <a:endParaRPr kumimoji="1" lang="ja-JP" altLang="en-US"/>
        </a:p>
      </dgm:t>
    </dgm:pt>
    <dgm:pt modelId="{0B15FDA3-08C9-4C64-B02D-28DEED8D7ED0}">
      <dgm:prSet phldrT="[テキスト]" custT="1"/>
      <dgm:spPr/>
      <dgm:t>
        <a:bodyPr/>
        <a:lstStyle/>
        <a:p>
          <a:r>
            <a:rPr kumimoji="1" lang="ja-JP" altLang="en-US" sz="2400" dirty="0" smtClean="0"/>
            <a:t>高品質＝</a:t>
          </a:r>
          <a:endParaRPr kumimoji="1" lang="en-US" altLang="ja-JP" sz="2400" dirty="0" smtClean="0"/>
        </a:p>
        <a:p>
          <a:r>
            <a:rPr kumimoji="1" lang="ja-JP" altLang="en-US" sz="2400" dirty="0" smtClean="0"/>
            <a:t>高級な</a:t>
          </a:r>
          <a:r>
            <a:rPr kumimoji="1" lang="en-US" altLang="ja-JP" sz="2400" dirty="0" smtClean="0"/>
            <a:t>NB</a:t>
          </a:r>
        </a:p>
      </dgm:t>
    </dgm:pt>
    <dgm:pt modelId="{70414C43-F1B0-429C-818E-912C1759B777}" type="parTrans" cxnId="{0A03B2CB-986B-4C42-AB31-CB105D2EAEAD}">
      <dgm:prSet/>
      <dgm:spPr/>
      <dgm:t>
        <a:bodyPr/>
        <a:lstStyle/>
        <a:p>
          <a:endParaRPr kumimoji="1" lang="ja-JP" altLang="en-US"/>
        </a:p>
      </dgm:t>
    </dgm:pt>
    <dgm:pt modelId="{1ECAE123-D1CB-4AA3-8046-453A0C766F27}" type="sibTrans" cxnId="{0A03B2CB-986B-4C42-AB31-CB105D2EAEAD}">
      <dgm:prSet/>
      <dgm:spPr/>
      <dgm:t>
        <a:bodyPr/>
        <a:lstStyle/>
        <a:p>
          <a:endParaRPr kumimoji="1" lang="ja-JP" altLang="en-US"/>
        </a:p>
      </dgm:t>
    </dgm:pt>
    <dgm:pt modelId="{135ECBFF-A280-42E6-98CC-95F8E47BA004}">
      <dgm:prSet phldrT="[テキスト]" custT="1"/>
      <dgm:spPr/>
      <dgm:t>
        <a:bodyPr/>
        <a:lstStyle/>
        <a:p>
          <a:r>
            <a:rPr kumimoji="1" lang="en-US" altLang="ja-JP" sz="2400" dirty="0" smtClean="0"/>
            <a:t>NB</a:t>
          </a:r>
          <a:r>
            <a:rPr kumimoji="1" lang="ja-JP" altLang="en-US" sz="2400" dirty="0" smtClean="0"/>
            <a:t>評価の</a:t>
          </a:r>
          <a:endParaRPr kumimoji="1" lang="en-US" altLang="ja-JP" sz="2400" dirty="0" smtClean="0"/>
        </a:p>
        <a:p>
          <a:r>
            <a:rPr kumimoji="1" lang="ja-JP" altLang="en-US" sz="2400" dirty="0" smtClean="0"/>
            <a:t>維持または</a:t>
          </a:r>
          <a:endParaRPr kumimoji="1" lang="en-US" altLang="ja-JP" sz="2400" dirty="0" smtClean="0"/>
        </a:p>
        <a:p>
          <a:r>
            <a:rPr kumimoji="1" lang="ja-JP" altLang="en-US" sz="2400" dirty="0" smtClean="0"/>
            <a:t>向上</a:t>
          </a:r>
          <a:endParaRPr kumimoji="1" lang="en-US" altLang="ja-JP" sz="1600" dirty="0" smtClean="0"/>
        </a:p>
      </dgm:t>
    </dgm:pt>
    <dgm:pt modelId="{7B134849-2AD3-4BF2-A9B4-6744BB9B8A5E}" type="parTrans" cxnId="{6A34DDAA-0579-49C2-A13C-EE68C09AD2D0}">
      <dgm:prSet/>
      <dgm:spPr/>
      <dgm:t>
        <a:bodyPr/>
        <a:lstStyle/>
        <a:p>
          <a:endParaRPr kumimoji="1" lang="ja-JP" altLang="en-US"/>
        </a:p>
      </dgm:t>
    </dgm:pt>
    <dgm:pt modelId="{497CA3F6-5AC6-46A7-8E30-A9182961FA1B}" type="sibTrans" cxnId="{6A34DDAA-0579-49C2-A13C-EE68C09AD2D0}">
      <dgm:prSet/>
      <dgm:spPr/>
      <dgm:t>
        <a:bodyPr/>
        <a:lstStyle/>
        <a:p>
          <a:endParaRPr kumimoji="1" lang="ja-JP" altLang="en-US"/>
        </a:p>
      </dgm:t>
    </dgm:pt>
    <dgm:pt modelId="{26517BF7-07A2-4D4C-9BC1-B3BD9C77F51A}">
      <dgm:prSet phldrT="[テキスト]"/>
      <dgm:spPr/>
      <dgm:t>
        <a:bodyPr/>
        <a:lstStyle/>
        <a:p>
          <a:r>
            <a:rPr kumimoji="1" lang="ja-JP" altLang="en-US" dirty="0" smtClean="0"/>
            <a:t>この商品高い！！</a:t>
          </a:r>
          <a:endParaRPr kumimoji="1" lang="ja-JP" altLang="en-US" dirty="0"/>
        </a:p>
      </dgm:t>
    </dgm:pt>
    <dgm:pt modelId="{B4991CEC-6AFA-40A7-B0C1-4E91114FCAB6}" type="parTrans" cxnId="{0EE22E0C-1504-4D13-8A2B-69C1A082B9B9}">
      <dgm:prSet/>
      <dgm:spPr/>
      <dgm:t>
        <a:bodyPr/>
        <a:lstStyle/>
        <a:p>
          <a:endParaRPr kumimoji="1" lang="ja-JP" altLang="en-US"/>
        </a:p>
      </dgm:t>
    </dgm:pt>
    <dgm:pt modelId="{17CDF2E1-9694-4E7F-BA8E-ED230C053C31}" type="sibTrans" cxnId="{0EE22E0C-1504-4D13-8A2B-69C1A082B9B9}">
      <dgm:prSet/>
      <dgm:spPr/>
      <dgm:t>
        <a:bodyPr/>
        <a:lstStyle/>
        <a:p>
          <a:endParaRPr kumimoji="1" lang="ja-JP" altLang="en-US"/>
        </a:p>
      </dgm:t>
    </dgm:pt>
    <dgm:pt modelId="{D09C378C-AE51-4EFA-B48A-17ECF9393B57}" type="pres">
      <dgm:prSet presAssocID="{A4282119-6DE0-4EEE-88A5-77691F8CA574}" presName="CompostProcess" presStyleCnt="0">
        <dgm:presLayoutVars>
          <dgm:dir/>
          <dgm:resizeHandles val="exact"/>
        </dgm:presLayoutVars>
      </dgm:prSet>
      <dgm:spPr/>
    </dgm:pt>
    <dgm:pt modelId="{F4D8637F-FA3B-47BF-8ED2-C51FCBC1517E}" type="pres">
      <dgm:prSet presAssocID="{A4282119-6DE0-4EEE-88A5-77691F8CA574}" presName="arrow" presStyleLbl="bgShp" presStyleIdx="0" presStyleCnt="1"/>
      <dgm:spPr/>
    </dgm:pt>
    <dgm:pt modelId="{D033598A-35B9-4378-9F14-70E183A3F532}" type="pres">
      <dgm:prSet presAssocID="{A4282119-6DE0-4EEE-88A5-77691F8CA574}" presName="linearProcess" presStyleCnt="0"/>
      <dgm:spPr/>
    </dgm:pt>
    <dgm:pt modelId="{550BC647-EDFD-41C6-BCDA-D076EAC0215B}" type="pres">
      <dgm:prSet presAssocID="{26517BF7-07A2-4D4C-9BC1-B3BD9C77F51A}" presName="textNode" presStyleLbl="node1" presStyleIdx="0" presStyleCnt="4">
        <dgm:presLayoutVars>
          <dgm:bulletEnabled val="1"/>
        </dgm:presLayoutVars>
      </dgm:prSet>
      <dgm:spPr/>
      <dgm:t>
        <a:bodyPr/>
        <a:lstStyle/>
        <a:p>
          <a:endParaRPr kumimoji="1" lang="ja-JP" altLang="en-US"/>
        </a:p>
      </dgm:t>
    </dgm:pt>
    <dgm:pt modelId="{A1554BAC-43E4-435C-B024-0D78E4F8B15A}" type="pres">
      <dgm:prSet presAssocID="{17CDF2E1-9694-4E7F-BA8E-ED230C053C31}" presName="sibTrans" presStyleCnt="0"/>
      <dgm:spPr/>
    </dgm:pt>
    <dgm:pt modelId="{9AFAC256-6831-4EF9-A01C-96084EE26B01}" type="pres">
      <dgm:prSet presAssocID="{AFB8E77F-7324-4CF9-93DF-3D88B8CF541E}" presName="textNode" presStyleLbl="node1" presStyleIdx="1" presStyleCnt="4">
        <dgm:presLayoutVars>
          <dgm:bulletEnabled val="1"/>
        </dgm:presLayoutVars>
      </dgm:prSet>
      <dgm:spPr/>
      <dgm:t>
        <a:bodyPr/>
        <a:lstStyle/>
        <a:p>
          <a:endParaRPr kumimoji="1" lang="ja-JP" altLang="en-US"/>
        </a:p>
      </dgm:t>
    </dgm:pt>
    <dgm:pt modelId="{607212B4-7F5B-401C-B433-5881AAF03098}" type="pres">
      <dgm:prSet presAssocID="{7D988079-F9FD-46EB-84AB-6F01B207A0E4}" presName="sibTrans" presStyleCnt="0"/>
      <dgm:spPr/>
    </dgm:pt>
    <dgm:pt modelId="{0BA61138-BB1A-4473-ABDB-C6AF974428D7}" type="pres">
      <dgm:prSet presAssocID="{0B15FDA3-08C9-4C64-B02D-28DEED8D7ED0}" presName="textNode" presStyleLbl="node1" presStyleIdx="2" presStyleCnt="4">
        <dgm:presLayoutVars>
          <dgm:bulletEnabled val="1"/>
        </dgm:presLayoutVars>
      </dgm:prSet>
      <dgm:spPr/>
      <dgm:t>
        <a:bodyPr/>
        <a:lstStyle/>
        <a:p>
          <a:endParaRPr kumimoji="1" lang="ja-JP" altLang="en-US"/>
        </a:p>
      </dgm:t>
    </dgm:pt>
    <dgm:pt modelId="{E37D76BB-77F2-451D-AB89-FC1F4A424E80}" type="pres">
      <dgm:prSet presAssocID="{1ECAE123-D1CB-4AA3-8046-453A0C766F27}" presName="sibTrans" presStyleCnt="0"/>
      <dgm:spPr/>
    </dgm:pt>
    <dgm:pt modelId="{37102907-9A09-435C-8C7B-E5E37815687E}" type="pres">
      <dgm:prSet presAssocID="{135ECBFF-A280-42E6-98CC-95F8E47BA004}" presName="textNode" presStyleLbl="node1" presStyleIdx="3" presStyleCnt="4">
        <dgm:presLayoutVars>
          <dgm:bulletEnabled val="1"/>
        </dgm:presLayoutVars>
      </dgm:prSet>
      <dgm:spPr/>
      <dgm:t>
        <a:bodyPr/>
        <a:lstStyle/>
        <a:p>
          <a:endParaRPr kumimoji="1" lang="ja-JP" altLang="en-US"/>
        </a:p>
      </dgm:t>
    </dgm:pt>
  </dgm:ptLst>
  <dgm:cxnLst>
    <dgm:cxn modelId="{C6FA0C87-37C2-4E2E-A945-C3EDBEB766E6}" srcId="{A4282119-6DE0-4EEE-88A5-77691F8CA574}" destId="{AFB8E77F-7324-4CF9-93DF-3D88B8CF541E}" srcOrd="1" destOrd="0" parTransId="{D733D887-E64A-4B64-8AA9-63A0A5948F4B}" sibTransId="{7D988079-F9FD-46EB-84AB-6F01B207A0E4}"/>
    <dgm:cxn modelId="{4512A0A2-8B37-4526-A2BA-1EC6941CED28}" type="presOf" srcId="{135ECBFF-A280-42E6-98CC-95F8E47BA004}" destId="{37102907-9A09-435C-8C7B-E5E37815687E}" srcOrd="0" destOrd="0" presId="urn:microsoft.com/office/officeart/2005/8/layout/hProcess9"/>
    <dgm:cxn modelId="{A2233CA9-F29C-4D4E-BE6E-E4718A11DED8}" type="presOf" srcId="{26517BF7-07A2-4D4C-9BC1-B3BD9C77F51A}" destId="{550BC647-EDFD-41C6-BCDA-D076EAC0215B}" srcOrd="0" destOrd="0" presId="urn:microsoft.com/office/officeart/2005/8/layout/hProcess9"/>
    <dgm:cxn modelId="{0EE22E0C-1504-4D13-8A2B-69C1A082B9B9}" srcId="{A4282119-6DE0-4EEE-88A5-77691F8CA574}" destId="{26517BF7-07A2-4D4C-9BC1-B3BD9C77F51A}" srcOrd="0" destOrd="0" parTransId="{B4991CEC-6AFA-40A7-B0C1-4E91114FCAB6}" sibTransId="{17CDF2E1-9694-4E7F-BA8E-ED230C053C31}"/>
    <dgm:cxn modelId="{446BED64-FC64-4261-965D-90A2BEA6A933}" type="presOf" srcId="{A4282119-6DE0-4EEE-88A5-77691F8CA574}" destId="{D09C378C-AE51-4EFA-B48A-17ECF9393B57}" srcOrd="0" destOrd="0" presId="urn:microsoft.com/office/officeart/2005/8/layout/hProcess9"/>
    <dgm:cxn modelId="{CC7F1750-A738-4034-A945-22C6D6AD94AF}" type="presOf" srcId="{AFB8E77F-7324-4CF9-93DF-3D88B8CF541E}" destId="{9AFAC256-6831-4EF9-A01C-96084EE26B01}" srcOrd="0" destOrd="0" presId="urn:microsoft.com/office/officeart/2005/8/layout/hProcess9"/>
    <dgm:cxn modelId="{6A34DDAA-0579-49C2-A13C-EE68C09AD2D0}" srcId="{A4282119-6DE0-4EEE-88A5-77691F8CA574}" destId="{135ECBFF-A280-42E6-98CC-95F8E47BA004}" srcOrd="3" destOrd="0" parTransId="{7B134849-2AD3-4BF2-A9B4-6744BB9B8A5E}" sibTransId="{497CA3F6-5AC6-46A7-8E30-A9182961FA1B}"/>
    <dgm:cxn modelId="{0A03B2CB-986B-4C42-AB31-CB105D2EAEAD}" srcId="{A4282119-6DE0-4EEE-88A5-77691F8CA574}" destId="{0B15FDA3-08C9-4C64-B02D-28DEED8D7ED0}" srcOrd="2" destOrd="0" parTransId="{70414C43-F1B0-429C-818E-912C1759B777}" sibTransId="{1ECAE123-D1CB-4AA3-8046-453A0C766F27}"/>
    <dgm:cxn modelId="{0D842098-FF15-4488-8929-D0346C911C6D}" type="presOf" srcId="{0B15FDA3-08C9-4C64-B02D-28DEED8D7ED0}" destId="{0BA61138-BB1A-4473-ABDB-C6AF974428D7}" srcOrd="0" destOrd="0" presId="urn:microsoft.com/office/officeart/2005/8/layout/hProcess9"/>
    <dgm:cxn modelId="{C1F0FCE3-674F-4DEC-87FB-E8AD43070167}" type="presParOf" srcId="{D09C378C-AE51-4EFA-B48A-17ECF9393B57}" destId="{F4D8637F-FA3B-47BF-8ED2-C51FCBC1517E}" srcOrd="0" destOrd="0" presId="urn:microsoft.com/office/officeart/2005/8/layout/hProcess9"/>
    <dgm:cxn modelId="{92E8FE31-52E9-48E4-8A9E-6C68AC91E32F}" type="presParOf" srcId="{D09C378C-AE51-4EFA-B48A-17ECF9393B57}" destId="{D033598A-35B9-4378-9F14-70E183A3F532}" srcOrd="1" destOrd="0" presId="urn:microsoft.com/office/officeart/2005/8/layout/hProcess9"/>
    <dgm:cxn modelId="{7010F2B5-6E42-4E00-8258-C89C6B391E11}" type="presParOf" srcId="{D033598A-35B9-4378-9F14-70E183A3F532}" destId="{550BC647-EDFD-41C6-BCDA-D076EAC0215B}" srcOrd="0" destOrd="0" presId="urn:microsoft.com/office/officeart/2005/8/layout/hProcess9"/>
    <dgm:cxn modelId="{E8ABB281-726D-4C4F-BC9B-9129D4F38C18}" type="presParOf" srcId="{D033598A-35B9-4378-9F14-70E183A3F532}" destId="{A1554BAC-43E4-435C-B024-0D78E4F8B15A}" srcOrd="1" destOrd="0" presId="urn:microsoft.com/office/officeart/2005/8/layout/hProcess9"/>
    <dgm:cxn modelId="{AC685F9E-1777-482E-8BF3-48754EF333ED}" type="presParOf" srcId="{D033598A-35B9-4378-9F14-70E183A3F532}" destId="{9AFAC256-6831-4EF9-A01C-96084EE26B01}" srcOrd="2" destOrd="0" presId="urn:microsoft.com/office/officeart/2005/8/layout/hProcess9"/>
    <dgm:cxn modelId="{10A4685E-AB91-493D-9D3C-CB0FAF8524E3}" type="presParOf" srcId="{D033598A-35B9-4378-9F14-70E183A3F532}" destId="{607212B4-7F5B-401C-B433-5881AAF03098}" srcOrd="3" destOrd="0" presId="urn:microsoft.com/office/officeart/2005/8/layout/hProcess9"/>
    <dgm:cxn modelId="{49702610-20F0-474C-8F5C-23EA62274C15}" type="presParOf" srcId="{D033598A-35B9-4378-9F14-70E183A3F532}" destId="{0BA61138-BB1A-4473-ABDB-C6AF974428D7}" srcOrd="4" destOrd="0" presId="urn:microsoft.com/office/officeart/2005/8/layout/hProcess9"/>
    <dgm:cxn modelId="{A4CCF767-CB01-4764-916C-7BA12A5D4CBC}" type="presParOf" srcId="{D033598A-35B9-4378-9F14-70E183A3F532}" destId="{E37D76BB-77F2-451D-AB89-FC1F4A424E80}" srcOrd="5" destOrd="0" presId="urn:microsoft.com/office/officeart/2005/8/layout/hProcess9"/>
    <dgm:cxn modelId="{68A5775A-54AE-4F97-B0B5-3CB9A28DCE7B}" type="presParOf" srcId="{D033598A-35B9-4378-9F14-70E183A3F532}" destId="{37102907-9A09-435C-8C7B-E5E37815687E}"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81F41F-4752-41F6-BBF6-A4002F80FF3C}">
      <dsp:nvSpPr>
        <dsp:cNvPr id="0" name=""/>
        <dsp:cNvSpPr/>
      </dsp:nvSpPr>
      <dsp:spPr>
        <a:xfrm>
          <a:off x="134171" y="773"/>
          <a:ext cx="2323945" cy="1161972"/>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0640" rIns="60960" bIns="40640" numCol="1" spcCol="1270" anchor="ctr" anchorCtr="0">
          <a:noAutofit/>
        </a:bodyPr>
        <a:lstStyle/>
        <a:p>
          <a:pPr lvl="0" algn="ctr" defTabSz="1422400">
            <a:lnSpc>
              <a:spcPct val="90000"/>
            </a:lnSpc>
            <a:spcBef>
              <a:spcPct val="0"/>
            </a:spcBef>
            <a:spcAft>
              <a:spcPct val="35000"/>
            </a:spcAft>
          </a:pPr>
          <a:r>
            <a:rPr kumimoji="1" lang="ja-JP" altLang="en-US" sz="3200" kern="1200" dirty="0" smtClean="0">
              <a:effectLst>
                <a:outerShdw blurRad="38100" dist="38100" dir="2700000" algn="tl">
                  <a:srgbClr val="000000">
                    <a:alpha val="43137"/>
                  </a:srgbClr>
                </a:outerShdw>
              </a:effectLst>
            </a:rPr>
            <a:t>プライベートブランド</a:t>
          </a:r>
          <a:endParaRPr kumimoji="1" lang="ja-JP" altLang="en-US" sz="3200" kern="1200" dirty="0">
            <a:effectLst>
              <a:outerShdw blurRad="38100" dist="38100" dir="2700000" algn="tl">
                <a:srgbClr val="000000">
                  <a:alpha val="43137"/>
                </a:srgbClr>
              </a:outerShdw>
            </a:effectLst>
          </a:endParaRPr>
        </a:p>
      </dsp:txBody>
      <dsp:txXfrm>
        <a:off x="168204" y="34806"/>
        <a:ext cx="2255879" cy="1093906"/>
      </dsp:txXfrm>
    </dsp:sp>
    <dsp:sp modelId="{273B1375-3D5B-40FE-8FD0-5D0ED227D5AD}">
      <dsp:nvSpPr>
        <dsp:cNvPr id="0" name=""/>
        <dsp:cNvSpPr/>
      </dsp:nvSpPr>
      <dsp:spPr>
        <a:xfrm>
          <a:off x="366565" y="1162746"/>
          <a:ext cx="362758" cy="889478"/>
        </a:xfrm>
        <a:custGeom>
          <a:avLst/>
          <a:gdLst/>
          <a:ahLst/>
          <a:cxnLst/>
          <a:rect l="0" t="0" r="0" b="0"/>
          <a:pathLst>
            <a:path>
              <a:moveTo>
                <a:pt x="0" y="0"/>
              </a:moveTo>
              <a:lnTo>
                <a:pt x="0" y="889478"/>
              </a:lnTo>
              <a:lnTo>
                <a:pt x="362758" y="88947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4CE1251-2378-44E3-B4C0-598A5A80CEFF}">
      <dsp:nvSpPr>
        <dsp:cNvPr id="0" name=""/>
        <dsp:cNvSpPr/>
      </dsp:nvSpPr>
      <dsp:spPr>
        <a:xfrm>
          <a:off x="729324" y="1471238"/>
          <a:ext cx="1859156" cy="1161972"/>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2865" tIns="41910" rIns="62865" bIns="41910" numCol="1" spcCol="1270" anchor="ctr" anchorCtr="0">
          <a:noAutofit/>
        </a:bodyPr>
        <a:lstStyle/>
        <a:p>
          <a:pPr lvl="0" algn="ctr" defTabSz="1466850">
            <a:lnSpc>
              <a:spcPct val="90000"/>
            </a:lnSpc>
            <a:spcBef>
              <a:spcPct val="0"/>
            </a:spcBef>
            <a:spcAft>
              <a:spcPct val="35000"/>
            </a:spcAft>
          </a:pPr>
          <a:r>
            <a:rPr kumimoji="1" lang="ja-JP" altLang="en-US" sz="3300" kern="1200" dirty="0" smtClean="0"/>
            <a:t>従来型</a:t>
          </a:r>
          <a:r>
            <a:rPr kumimoji="1" lang="en-US" altLang="ja-JP" sz="3300" kern="1200" dirty="0" smtClean="0"/>
            <a:t>PB</a:t>
          </a:r>
          <a:endParaRPr kumimoji="1" lang="ja-JP" altLang="en-US" sz="3300" kern="1200" dirty="0"/>
        </a:p>
      </dsp:txBody>
      <dsp:txXfrm>
        <a:off x="763357" y="1505271"/>
        <a:ext cx="1791090" cy="1093906"/>
      </dsp:txXfrm>
    </dsp:sp>
    <dsp:sp modelId="{3F73FCFC-5C12-483E-A3F6-567C90B03BFF}">
      <dsp:nvSpPr>
        <dsp:cNvPr id="0" name=""/>
        <dsp:cNvSpPr/>
      </dsp:nvSpPr>
      <dsp:spPr>
        <a:xfrm>
          <a:off x="366565" y="1162746"/>
          <a:ext cx="362758" cy="2324719"/>
        </a:xfrm>
        <a:custGeom>
          <a:avLst/>
          <a:gdLst/>
          <a:ahLst/>
          <a:cxnLst/>
          <a:rect l="0" t="0" r="0" b="0"/>
          <a:pathLst>
            <a:path>
              <a:moveTo>
                <a:pt x="0" y="0"/>
              </a:moveTo>
              <a:lnTo>
                <a:pt x="0" y="2324719"/>
              </a:lnTo>
              <a:lnTo>
                <a:pt x="362758" y="23247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3E344A9-0225-4047-98D6-6E5E5552DE2F}">
      <dsp:nvSpPr>
        <dsp:cNvPr id="0" name=""/>
        <dsp:cNvSpPr/>
      </dsp:nvSpPr>
      <dsp:spPr>
        <a:xfrm>
          <a:off x="729324" y="2906479"/>
          <a:ext cx="1859156" cy="1161972"/>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2865" tIns="41910" rIns="62865" bIns="41910" numCol="1" spcCol="1270" anchor="ctr" anchorCtr="0">
          <a:noAutofit/>
        </a:bodyPr>
        <a:lstStyle/>
        <a:p>
          <a:pPr lvl="0" algn="ctr" defTabSz="1466850">
            <a:lnSpc>
              <a:spcPct val="90000"/>
            </a:lnSpc>
            <a:spcBef>
              <a:spcPct val="0"/>
            </a:spcBef>
            <a:spcAft>
              <a:spcPct val="35000"/>
            </a:spcAft>
          </a:pPr>
          <a:r>
            <a:rPr kumimoji="1" lang="ja-JP" altLang="en-US" sz="3300" kern="1200" dirty="0" smtClean="0"/>
            <a:t>ダブルチョップ</a:t>
          </a:r>
          <a:endParaRPr kumimoji="1" lang="ja-JP" altLang="en-US" sz="3300" kern="1200" dirty="0"/>
        </a:p>
      </dsp:txBody>
      <dsp:txXfrm>
        <a:off x="763357" y="2940512"/>
        <a:ext cx="1791090" cy="109390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7A9B43-CFDD-4FAD-9804-FFE84E8C5CDA}">
      <dsp:nvSpPr>
        <dsp:cNvPr id="0" name=""/>
        <dsp:cNvSpPr/>
      </dsp:nvSpPr>
      <dsp:spPr>
        <a:xfrm>
          <a:off x="0" y="252830"/>
          <a:ext cx="8229600" cy="1828106"/>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1353820" rIns="638708" bIns="462280" numCol="1" spcCol="1270" anchor="t" anchorCtr="0">
          <a:noAutofit/>
        </a:bodyPr>
        <a:lstStyle/>
        <a:p>
          <a:pPr marL="285750" lvl="1" indent="-285750" algn="l" defTabSz="2889250">
            <a:lnSpc>
              <a:spcPct val="90000"/>
            </a:lnSpc>
            <a:spcBef>
              <a:spcPct val="0"/>
            </a:spcBef>
            <a:spcAft>
              <a:spcPct val="15000"/>
            </a:spcAft>
            <a:buChar char="••"/>
          </a:pPr>
          <a:endParaRPr kumimoji="1" lang="ja-JP" altLang="en-US" sz="6500" kern="1200" dirty="0"/>
        </a:p>
      </dsp:txBody>
      <dsp:txXfrm>
        <a:off x="0" y="252830"/>
        <a:ext cx="8229600" cy="1828106"/>
      </dsp:txXfrm>
    </dsp:sp>
    <dsp:sp modelId="{DE163D07-7EA4-4243-83AD-2E97D0D8539F}">
      <dsp:nvSpPr>
        <dsp:cNvPr id="0" name=""/>
        <dsp:cNvSpPr/>
      </dsp:nvSpPr>
      <dsp:spPr>
        <a:xfrm>
          <a:off x="154358" y="0"/>
          <a:ext cx="2242533" cy="598281"/>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ctr" defTabSz="1422400">
            <a:lnSpc>
              <a:spcPct val="90000"/>
            </a:lnSpc>
            <a:spcBef>
              <a:spcPct val="0"/>
            </a:spcBef>
            <a:spcAft>
              <a:spcPct val="35000"/>
            </a:spcAft>
          </a:pPr>
          <a:r>
            <a:rPr kumimoji="1" lang="ja-JP" altLang="en-US" sz="3200" kern="1200" dirty="0" smtClean="0"/>
            <a:t>不足点</a:t>
          </a:r>
          <a:endParaRPr kumimoji="1" lang="ja-JP" altLang="en-US" sz="3200" kern="1200" dirty="0"/>
        </a:p>
      </dsp:txBody>
      <dsp:txXfrm>
        <a:off x="183564" y="29206"/>
        <a:ext cx="2184121" cy="539869"/>
      </dsp:txXfrm>
    </dsp:sp>
    <dsp:sp modelId="{3F79CE38-92A7-40FE-BCA4-C9C42E8830B2}">
      <dsp:nvSpPr>
        <dsp:cNvPr id="0" name=""/>
        <dsp:cNvSpPr/>
      </dsp:nvSpPr>
      <dsp:spPr>
        <a:xfrm>
          <a:off x="0" y="2616028"/>
          <a:ext cx="8229600" cy="1828106"/>
        </a:xfrm>
        <a:prstGeom prst="rect">
          <a:avLst/>
        </a:prstGeom>
        <a:solidFill>
          <a:schemeClr val="lt1">
            <a:alpha val="90000"/>
            <a:hueOff val="0"/>
            <a:satOff val="0"/>
            <a:lumOff val="0"/>
            <a:alphaOff val="0"/>
          </a:schemeClr>
        </a:solidFill>
        <a:ln w="25400" cap="flat" cmpd="sng" algn="ctr">
          <a:solidFill>
            <a:schemeClr val="accent4">
              <a:hueOff val="-4464770"/>
              <a:satOff val="26899"/>
              <a:lumOff val="2156"/>
              <a:alphaOff val="0"/>
            </a:schemeClr>
          </a:solidFill>
          <a:prstDash val="solid"/>
        </a:ln>
        <a:effectLst/>
      </dsp:spPr>
      <dsp:style>
        <a:lnRef idx="2">
          <a:scrgbClr r="0" g="0" b="0"/>
        </a:lnRef>
        <a:fillRef idx="1">
          <a:scrgbClr r="0" g="0" b="0"/>
        </a:fillRef>
        <a:effectRef idx="0">
          <a:scrgbClr r="0" g="0" b="0"/>
        </a:effectRef>
        <a:fontRef idx="minor"/>
      </dsp:style>
    </dsp:sp>
    <dsp:sp modelId="{693A5980-CEDD-4BA8-AD95-B3F1FFF6AEFF}">
      <dsp:nvSpPr>
        <dsp:cNvPr id="0" name=""/>
        <dsp:cNvSpPr/>
      </dsp:nvSpPr>
      <dsp:spPr>
        <a:xfrm>
          <a:off x="154358" y="2344402"/>
          <a:ext cx="2242533" cy="598281"/>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ctr" defTabSz="1422400">
            <a:lnSpc>
              <a:spcPct val="90000"/>
            </a:lnSpc>
            <a:spcBef>
              <a:spcPct val="0"/>
            </a:spcBef>
            <a:spcAft>
              <a:spcPct val="35000"/>
            </a:spcAft>
          </a:pPr>
          <a:r>
            <a:rPr kumimoji="1" lang="ja-JP" altLang="en-US" sz="3200" kern="1200" dirty="0" smtClean="0"/>
            <a:t>疑問点</a:t>
          </a:r>
          <a:endParaRPr kumimoji="1" lang="ja-JP" altLang="en-US" sz="3200" kern="1200" dirty="0"/>
        </a:p>
      </dsp:txBody>
      <dsp:txXfrm>
        <a:off x="183564" y="2373608"/>
        <a:ext cx="2184121" cy="53986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7A9B43-CFDD-4FAD-9804-FFE84E8C5CDA}">
      <dsp:nvSpPr>
        <dsp:cNvPr id="0" name=""/>
        <dsp:cNvSpPr/>
      </dsp:nvSpPr>
      <dsp:spPr>
        <a:xfrm>
          <a:off x="0" y="605158"/>
          <a:ext cx="8229599" cy="1828106"/>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1353820" rIns="638708" bIns="462280" numCol="1" spcCol="1270" anchor="t" anchorCtr="0">
          <a:noAutofit/>
        </a:bodyPr>
        <a:lstStyle/>
        <a:p>
          <a:pPr marL="285750" lvl="1" indent="-285750" algn="l" defTabSz="2889250">
            <a:lnSpc>
              <a:spcPct val="90000"/>
            </a:lnSpc>
            <a:spcBef>
              <a:spcPct val="0"/>
            </a:spcBef>
            <a:spcAft>
              <a:spcPct val="15000"/>
            </a:spcAft>
            <a:buChar char="••"/>
          </a:pPr>
          <a:endParaRPr kumimoji="1" lang="ja-JP" altLang="en-US" sz="6500" kern="1200" dirty="0"/>
        </a:p>
      </dsp:txBody>
      <dsp:txXfrm>
        <a:off x="0" y="605158"/>
        <a:ext cx="8229599" cy="1828106"/>
      </dsp:txXfrm>
    </dsp:sp>
    <dsp:sp modelId="{DE163D07-7EA4-4243-83AD-2E97D0D8539F}">
      <dsp:nvSpPr>
        <dsp:cNvPr id="0" name=""/>
        <dsp:cNvSpPr/>
      </dsp:nvSpPr>
      <dsp:spPr>
        <a:xfrm>
          <a:off x="154358" y="288027"/>
          <a:ext cx="2242533" cy="598281"/>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ctr" defTabSz="1422400">
            <a:lnSpc>
              <a:spcPct val="90000"/>
            </a:lnSpc>
            <a:spcBef>
              <a:spcPct val="0"/>
            </a:spcBef>
            <a:spcAft>
              <a:spcPct val="35000"/>
            </a:spcAft>
          </a:pPr>
          <a:r>
            <a:rPr kumimoji="1" lang="ja-JP" altLang="en-US" sz="3200" kern="1200" dirty="0" smtClean="0"/>
            <a:t>結論</a:t>
          </a:r>
          <a:endParaRPr kumimoji="1" lang="ja-JP" altLang="en-US" sz="3200" kern="1200" dirty="0"/>
        </a:p>
      </dsp:txBody>
      <dsp:txXfrm>
        <a:off x="183564" y="317233"/>
        <a:ext cx="2184121" cy="539869"/>
      </dsp:txXfrm>
    </dsp:sp>
    <dsp:sp modelId="{3F79CE38-92A7-40FE-BCA4-C9C42E8830B2}">
      <dsp:nvSpPr>
        <dsp:cNvPr id="0" name=""/>
        <dsp:cNvSpPr/>
      </dsp:nvSpPr>
      <dsp:spPr>
        <a:xfrm>
          <a:off x="0" y="2922350"/>
          <a:ext cx="8229599" cy="2046205"/>
        </a:xfrm>
        <a:prstGeom prst="rect">
          <a:avLst/>
        </a:prstGeom>
        <a:solidFill>
          <a:schemeClr val="lt1">
            <a:alpha val="90000"/>
            <a:hueOff val="0"/>
            <a:satOff val="0"/>
            <a:lumOff val="0"/>
            <a:alphaOff val="0"/>
          </a:schemeClr>
        </a:solidFill>
        <a:ln w="25400" cap="flat" cmpd="sng" algn="ctr">
          <a:solidFill>
            <a:schemeClr val="accent4">
              <a:hueOff val="-4464770"/>
              <a:satOff val="26899"/>
              <a:lumOff val="2156"/>
              <a:alphaOff val="0"/>
            </a:schemeClr>
          </a:solidFill>
          <a:prstDash val="solid"/>
        </a:ln>
        <a:effectLst/>
      </dsp:spPr>
      <dsp:style>
        <a:lnRef idx="2">
          <a:scrgbClr r="0" g="0" b="0"/>
        </a:lnRef>
        <a:fillRef idx="1">
          <a:scrgbClr r="0" g="0" b="0"/>
        </a:fillRef>
        <a:effectRef idx="0">
          <a:scrgbClr r="0" g="0" b="0"/>
        </a:effectRef>
        <a:fontRef idx="minor"/>
      </dsp:style>
    </dsp:sp>
    <dsp:sp modelId="{693A5980-CEDD-4BA8-AD95-B3F1FFF6AEFF}">
      <dsp:nvSpPr>
        <dsp:cNvPr id="0" name=""/>
        <dsp:cNvSpPr/>
      </dsp:nvSpPr>
      <dsp:spPr>
        <a:xfrm>
          <a:off x="154358" y="2509865"/>
          <a:ext cx="2242533" cy="722735"/>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ctr" defTabSz="1422400">
            <a:lnSpc>
              <a:spcPct val="90000"/>
            </a:lnSpc>
            <a:spcBef>
              <a:spcPct val="0"/>
            </a:spcBef>
            <a:spcAft>
              <a:spcPct val="35000"/>
            </a:spcAft>
          </a:pPr>
          <a:r>
            <a:rPr kumimoji="1" lang="ja-JP" altLang="en-US" sz="3200" kern="1200" dirty="0" smtClean="0"/>
            <a:t>不足点</a:t>
          </a:r>
          <a:endParaRPr kumimoji="1" lang="ja-JP" altLang="en-US" sz="3200" kern="1200" dirty="0"/>
        </a:p>
      </dsp:txBody>
      <dsp:txXfrm>
        <a:off x="189639" y="2545146"/>
        <a:ext cx="2171971" cy="65217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D8637F-FA3B-47BF-8ED2-C51FCBC1517E}">
      <dsp:nvSpPr>
        <dsp:cNvPr id="0" name=""/>
        <dsp:cNvSpPr/>
      </dsp:nvSpPr>
      <dsp:spPr>
        <a:xfrm>
          <a:off x="617219" y="0"/>
          <a:ext cx="6995160" cy="4525963"/>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A6AFE67-71E3-452C-A8DE-7C035A526D4E}">
      <dsp:nvSpPr>
        <dsp:cNvPr id="0" name=""/>
        <dsp:cNvSpPr/>
      </dsp:nvSpPr>
      <dsp:spPr>
        <a:xfrm>
          <a:off x="52227" y="1357969"/>
          <a:ext cx="1912764" cy="1810385"/>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kumimoji="1" lang="ja-JP" altLang="en-US" sz="2400" kern="1200" dirty="0" smtClean="0"/>
            <a:t>安い</a:t>
          </a:r>
          <a:endParaRPr kumimoji="1" lang="en-US" altLang="ja-JP" sz="2400" kern="1200" dirty="0" smtClean="0"/>
        </a:p>
        <a:p>
          <a:pPr lvl="0" algn="ctr" defTabSz="1066800">
            <a:lnSpc>
              <a:spcPct val="90000"/>
            </a:lnSpc>
            <a:spcBef>
              <a:spcPct val="0"/>
            </a:spcBef>
            <a:spcAft>
              <a:spcPct val="35000"/>
            </a:spcAft>
          </a:pPr>
          <a:r>
            <a:rPr kumimoji="1" lang="en-US" altLang="ja-JP" sz="2400" kern="1200" dirty="0" smtClean="0"/>
            <a:t>『BOSS』</a:t>
          </a:r>
          <a:r>
            <a:rPr kumimoji="1" lang="ja-JP" altLang="en-US" sz="2400" kern="1200" dirty="0" smtClean="0"/>
            <a:t>だ！</a:t>
          </a:r>
          <a:endParaRPr kumimoji="1" lang="ja-JP" altLang="en-US" sz="2400" kern="1200" dirty="0"/>
        </a:p>
      </dsp:txBody>
      <dsp:txXfrm>
        <a:off x="140603" y="1446345"/>
        <a:ext cx="1736012" cy="1633633"/>
      </dsp:txXfrm>
    </dsp:sp>
    <dsp:sp modelId="{9AFAC256-6831-4EF9-A01C-96084EE26B01}">
      <dsp:nvSpPr>
        <dsp:cNvPr id="0" name=""/>
        <dsp:cNvSpPr/>
      </dsp:nvSpPr>
      <dsp:spPr>
        <a:xfrm>
          <a:off x="2105796" y="1357788"/>
          <a:ext cx="1912764" cy="1810385"/>
        </a:xfrm>
        <a:prstGeom prst="roundRect">
          <a:avLst/>
        </a:prstGeom>
        <a:solidFill>
          <a:schemeClr val="accent4">
            <a:hueOff val="-1488257"/>
            <a:satOff val="8966"/>
            <a:lumOff val="71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kumimoji="1" lang="ja-JP" altLang="en-US" sz="2900" kern="1200" dirty="0" smtClean="0"/>
            <a:t>安い＝</a:t>
          </a:r>
          <a:endParaRPr kumimoji="1" lang="en-US" altLang="ja-JP" sz="2900" kern="1200" dirty="0" smtClean="0"/>
        </a:p>
        <a:p>
          <a:pPr lvl="0" algn="ctr" defTabSz="1289050">
            <a:lnSpc>
              <a:spcPct val="90000"/>
            </a:lnSpc>
            <a:spcBef>
              <a:spcPct val="0"/>
            </a:spcBef>
            <a:spcAft>
              <a:spcPct val="35000"/>
            </a:spcAft>
          </a:pPr>
          <a:r>
            <a:rPr kumimoji="1" lang="ja-JP" altLang="en-US" sz="2900" kern="1200" dirty="0" smtClean="0"/>
            <a:t>低品質</a:t>
          </a:r>
          <a:endParaRPr kumimoji="1" lang="ja-JP" altLang="en-US" sz="1200" b="1" kern="1200" dirty="0"/>
        </a:p>
      </dsp:txBody>
      <dsp:txXfrm>
        <a:off x="2194172" y="1446164"/>
        <a:ext cx="1736012" cy="1633633"/>
      </dsp:txXfrm>
    </dsp:sp>
    <dsp:sp modelId="{0BA61138-BB1A-4473-ABDB-C6AF974428D7}">
      <dsp:nvSpPr>
        <dsp:cNvPr id="0" name=""/>
        <dsp:cNvSpPr/>
      </dsp:nvSpPr>
      <dsp:spPr>
        <a:xfrm>
          <a:off x="4211039" y="1357788"/>
          <a:ext cx="1912764" cy="1810385"/>
        </a:xfrm>
        <a:prstGeom prst="roundRect">
          <a:avLst/>
        </a:prstGeom>
        <a:solidFill>
          <a:schemeClr val="accent4">
            <a:hueOff val="-2976513"/>
            <a:satOff val="17933"/>
            <a:lumOff val="143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kumimoji="1" lang="ja-JP" altLang="en-US" sz="2900" kern="1200" dirty="0" smtClean="0"/>
            <a:t>低品質＝</a:t>
          </a:r>
          <a:endParaRPr kumimoji="1" lang="en-US" altLang="ja-JP" sz="2900" kern="1200" dirty="0" smtClean="0"/>
        </a:p>
        <a:p>
          <a:pPr lvl="0" algn="ctr" defTabSz="1289050">
            <a:lnSpc>
              <a:spcPct val="90000"/>
            </a:lnSpc>
            <a:spcBef>
              <a:spcPct val="0"/>
            </a:spcBef>
            <a:spcAft>
              <a:spcPct val="35000"/>
            </a:spcAft>
          </a:pPr>
          <a:r>
            <a:rPr kumimoji="1" lang="ja-JP" altLang="en-US" sz="2900" kern="1200" dirty="0" smtClean="0"/>
            <a:t>低級な</a:t>
          </a:r>
          <a:r>
            <a:rPr kumimoji="1" lang="en-US" altLang="ja-JP" sz="2900" kern="1200" dirty="0" smtClean="0"/>
            <a:t>NB</a:t>
          </a:r>
          <a:endParaRPr kumimoji="1" lang="ja-JP" altLang="en-US" sz="2900" kern="1200" dirty="0"/>
        </a:p>
      </dsp:txBody>
      <dsp:txXfrm>
        <a:off x="4299415" y="1446164"/>
        <a:ext cx="1736012" cy="1633633"/>
      </dsp:txXfrm>
    </dsp:sp>
    <dsp:sp modelId="{D20102B4-7B84-4C0C-88AB-270D9E3F9723}">
      <dsp:nvSpPr>
        <dsp:cNvPr id="0" name=""/>
        <dsp:cNvSpPr/>
      </dsp:nvSpPr>
      <dsp:spPr>
        <a:xfrm>
          <a:off x="6316283" y="1357788"/>
          <a:ext cx="1912764" cy="1810385"/>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kumimoji="1" lang="en-US" altLang="ja-JP" sz="2400" kern="1200" dirty="0" smtClean="0"/>
            <a:t>NB</a:t>
          </a:r>
          <a:r>
            <a:rPr kumimoji="1" lang="ja-JP" altLang="en-US" sz="2400" kern="1200" dirty="0" smtClean="0"/>
            <a:t>評価</a:t>
          </a:r>
          <a:endParaRPr kumimoji="1" lang="en-US" altLang="ja-JP" sz="2400" kern="1200" dirty="0" smtClean="0"/>
        </a:p>
        <a:p>
          <a:pPr lvl="0" algn="ctr" defTabSz="1066800">
            <a:lnSpc>
              <a:spcPct val="90000"/>
            </a:lnSpc>
            <a:spcBef>
              <a:spcPct val="0"/>
            </a:spcBef>
            <a:spcAft>
              <a:spcPct val="35000"/>
            </a:spcAft>
          </a:pPr>
          <a:r>
            <a:rPr kumimoji="1" lang="ja-JP" altLang="en-US" sz="2400" kern="1200" dirty="0" smtClean="0"/>
            <a:t>の低下</a:t>
          </a:r>
          <a:endParaRPr kumimoji="1" lang="ja-JP" altLang="en-US" sz="2400" kern="1200" dirty="0"/>
        </a:p>
      </dsp:txBody>
      <dsp:txXfrm>
        <a:off x="6404659" y="1446164"/>
        <a:ext cx="1736012" cy="163363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D8637F-FA3B-47BF-8ED2-C51FCBC1517E}">
      <dsp:nvSpPr>
        <dsp:cNvPr id="0" name=""/>
        <dsp:cNvSpPr/>
      </dsp:nvSpPr>
      <dsp:spPr>
        <a:xfrm>
          <a:off x="617219" y="0"/>
          <a:ext cx="6995160" cy="4525963"/>
        </a:xfrm>
        <a:prstGeom prst="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50BC647-EDFD-41C6-BCDA-D076EAC0215B}">
      <dsp:nvSpPr>
        <dsp:cNvPr id="0" name=""/>
        <dsp:cNvSpPr/>
      </dsp:nvSpPr>
      <dsp:spPr>
        <a:xfrm>
          <a:off x="7032" y="1357788"/>
          <a:ext cx="1968895" cy="1810385"/>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kumimoji="1" lang="ja-JP" altLang="en-US" sz="3100" kern="1200" dirty="0" smtClean="0"/>
            <a:t>この商品高い！！</a:t>
          </a:r>
          <a:endParaRPr kumimoji="1" lang="ja-JP" altLang="en-US" sz="3100" kern="1200" dirty="0"/>
        </a:p>
      </dsp:txBody>
      <dsp:txXfrm>
        <a:off x="95408" y="1446164"/>
        <a:ext cx="1792143" cy="1633633"/>
      </dsp:txXfrm>
    </dsp:sp>
    <dsp:sp modelId="{9AFAC256-6831-4EF9-A01C-96084EE26B01}">
      <dsp:nvSpPr>
        <dsp:cNvPr id="0" name=""/>
        <dsp:cNvSpPr/>
      </dsp:nvSpPr>
      <dsp:spPr>
        <a:xfrm>
          <a:off x="2089245" y="1357788"/>
          <a:ext cx="1968895" cy="1810385"/>
        </a:xfrm>
        <a:prstGeom prst="roundRect">
          <a:avLst/>
        </a:prstGeom>
        <a:solidFill>
          <a:schemeClr val="accent3">
            <a:hueOff val="3750088"/>
            <a:satOff val="-5627"/>
            <a:lumOff val="-9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kumimoji="1" lang="ja-JP" altLang="en-US" sz="3100" kern="1200" dirty="0" smtClean="0"/>
            <a:t>高い＝</a:t>
          </a:r>
          <a:endParaRPr kumimoji="1" lang="en-US" altLang="ja-JP" sz="3100" kern="1200" dirty="0" smtClean="0"/>
        </a:p>
        <a:p>
          <a:pPr lvl="0" algn="ctr" defTabSz="1377950">
            <a:lnSpc>
              <a:spcPct val="90000"/>
            </a:lnSpc>
            <a:spcBef>
              <a:spcPct val="0"/>
            </a:spcBef>
            <a:spcAft>
              <a:spcPct val="35000"/>
            </a:spcAft>
          </a:pPr>
          <a:r>
            <a:rPr kumimoji="1" lang="ja-JP" altLang="en-US" sz="3100" kern="1200" dirty="0" smtClean="0"/>
            <a:t>高品質</a:t>
          </a:r>
          <a:endParaRPr kumimoji="1" lang="ja-JP" altLang="en-US" sz="3100" kern="1200" dirty="0"/>
        </a:p>
      </dsp:txBody>
      <dsp:txXfrm>
        <a:off x="2177621" y="1446164"/>
        <a:ext cx="1792143" cy="1633633"/>
      </dsp:txXfrm>
    </dsp:sp>
    <dsp:sp modelId="{0BA61138-BB1A-4473-ABDB-C6AF974428D7}">
      <dsp:nvSpPr>
        <dsp:cNvPr id="0" name=""/>
        <dsp:cNvSpPr/>
      </dsp:nvSpPr>
      <dsp:spPr>
        <a:xfrm>
          <a:off x="4171458" y="1357788"/>
          <a:ext cx="1968895" cy="1810385"/>
        </a:xfrm>
        <a:prstGeom prst="roundRect">
          <a:avLst/>
        </a:prstGeom>
        <a:solidFill>
          <a:schemeClr val="accent3">
            <a:hueOff val="7500176"/>
            <a:satOff val="-11253"/>
            <a:lumOff val="-18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kumimoji="1" lang="ja-JP" altLang="en-US" sz="2400" kern="1200" dirty="0" smtClean="0"/>
            <a:t>高品質＝</a:t>
          </a:r>
          <a:endParaRPr kumimoji="1" lang="en-US" altLang="ja-JP" sz="2400" kern="1200" dirty="0" smtClean="0"/>
        </a:p>
        <a:p>
          <a:pPr lvl="0" algn="ctr" defTabSz="1066800">
            <a:lnSpc>
              <a:spcPct val="90000"/>
            </a:lnSpc>
            <a:spcBef>
              <a:spcPct val="0"/>
            </a:spcBef>
            <a:spcAft>
              <a:spcPct val="35000"/>
            </a:spcAft>
          </a:pPr>
          <a:r>
            <a:rPr kumimoji="1" lang="ja-JP" altLang="en-US" sz="2400" kern="1200" dirty="0" smtClean="0"/>
            <a:t>高級な</a:t>
          </a:r>
          <a:r>
            <a:rPr kumimoji="1" lang="en-US" altLang="ja-JP" sz="2400" kern="1200" dirty="0" smtClean="0"/>
            <a:t>NB</a:t>
          </a:r>
        </a:p>
      </dsp:txBody>
      <dsp:txXfrm>
        <a:off x="4259834" y="1446164"/>
        <a:ext cx="1792143" cy="1633633"/>
      </dsp:txXfrm>
    </dsp:sp>
    <dsp:sp modelId="{37102907-9A09-435C-8C7B-E5E37815687E}">
      <dsp:nvSpPr>
        <dsp:cNvPr id="0" name=""/>
        <dsp:cNvSpPr/>
      </dsp:nvSpPr>
      <dsp:spPr>
        <a:xfrm>
          <a:off x="6253672" y="1357788"/>
          <a:ext cx="1968895" cy="1810385"/>
        </a:xfrm>
        <a:prstGeom prst="roundRect">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kumimoji="1" lang="en-US" altLang="ja-JP" sz="2400" kern="1200" dirty="0" smtClean="0"/>
            <a:t>NB</a:t>
          </a:r>
          <a:r>
            <a:rPr kumimoji="1" lang="ja-JP" altLang="en-US" sz="2400" kern="1200" dirty="0" smtClean="0"/>
            <a:t>評価の</a:t>
          </a:r>
          <a:endParaRPr kumimoji="1" lang="en-US" altLang="ja-JP" sz="2400" kern="1200" dirty="0" smtClean="0"/>
        </a:p>
        <a:p>
          <a:pPr lvl="0" algn="ctr" defTabSz="1066800">
            <a:lnSpc>
              <a:spcPct val="90000"/>
            </a:lnSpc>
            <a:spcBef>
              <a:spcPct val="0"/>
            </a:spcBef>
            <a:spcAft>
              <a:spcPct val="35000"/>
            </a:spcAft>
          </a:pPr>
          <a:r>
            <a:rPr kumimoji="1" lang="ja-JP" altLang="en-US" sz="2400" kern="1200" dirty="0" smtClean="0"/>
            <a:t>維持または</a:t>
          </a:r>
          <a:endParaRPr kumimoji="1" lang="en-US" altLang="ja-JP" sz="2400" kern="1200" dirty="0" smtClean="0"/>
        </a:p>
        <a:p>
          <a:pPr lvl="0" algn="ctr" defTabSz="1066800">
            <a:lnSpc>
              <a:spcPct val="90000"/>
            </a:lnSpc>
            <a:spcBef>
              <a:spcPct val="0"/>
            </a:spcBef>
            <a:spcAft>
              <a:spcPct val="35000"/>
            </a:spcAft>
          </a:pPr>
          <a:r>
            <a:rPr kumimoji="1" lang="ja-JP" altLang="en-US" sz="2400" kern="1200" dirty="0" smtClean="0"/>
            <a:t>向上</a:t>
          </a:r>
          <a:endParaRPr kumimoji="1" lang="en-US" altLang="ja-JP" sz="1600" kern="1200" dirty="0" smtClean="0"/>
        </a:p>
      </dsp:txBody>
      <dsp:txXfrm>
        <a:off x="6342048" y="1446164"/>
        <a:ext cx="1792143" cy="163363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BC1E8EB-4A42-41CB-B910-DCC5C487758C}" type="datetime1">
              <a:rPr kumimoji="1" lang="ja-JP" altLang="en-US" smtClean="0"/>
              <a:t>2014/12/18</a:t>
            </a:fld>
            <a:endParaRPr kumimoji="1" lang="ja-JP" alt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2CCB033-94F6-417F-A49C-74CE6788F73A}" type="slidenum">
              <a:rPr kumimoji="1" lang="ja-JP" altLang="en-US" smtClean="0"/>
              <a:t>‹#›</a:t>
            </a:fld>
            <a:endParaRPr kumimoji="1" lang="ja-JP" altLang="en-US"/>
          </a:p>
        </p:txBody>
      </p:sp>
    </p:spTree>
    <p:extLst>
      <p:ext uri="{BB962C8B-B14F-4D97-AF65-F5344CB8AC3E}">
        <p14:creationId xmlns:p14="http://schemas.microsoft.com/office/powerpoint/2010/main" val="3464248405"/>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31B329-04F4-44C7-BBDE-1C0EA5E77CD3}" type="datetime1">
              <a:rPr kumimoji="1" lang="ja-JP" altLang="en-US" smtClean="0"/>
              <a:t>2014/12/18</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0AD832-632A-4CBD-AE3C-E0B9DDE6E14A}" type="slidenum">
              <a:rPr kumimoji="1" lang="ja-JP" altLang="en-US" smtClean="0"/>
              <a:t>‹#›</a:t>
            </a:fld>
            <a:endParaRPr kumimoji="1" lang="ja-JP" altLang="en-US"/>
          </a:p>
        </p:txBody>
      </p:sp>
    </p:spTree>
    <p:extLst>
      <p:ext uri="{BB962C8B-B14F-4D97-AF65-F5344CB8AC3E}">
        <p14:creationId xmlns:p14="http://schemas.microsoft.com/office/powerpoint/2010/main" val="1184335185"/>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日付プレースホルダー 3"/>
          <p:cNvSpPr>
            <a:spLocks noGrp="1"/>
          </p:cNvSpPr>
          <p:nvPr>
            <p:ph type="dt" idx="10"/>
          </p:nvPr>
        </p:nvSpPr>
        <p:spPr/>
        <p:txBody>
          <a:bodyPr/>
          <a:lstStyle/>
          <a:p>
            <a:fld id="{CDD02091-5DD3-428D-9830-216610A7B3FD}"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1</a:t>
            </a:fld>
            <a:endParaRPr kumimoji="1" lang="ja-JP" altLang="en-US"/>
          </a:p>
        </p:txBody>
      </p:sp>
    </p:spTree>
    <p:extLst>
      <p:ext uri="{BB962C8B-B14F-4D97-AF65-F5344CB8AC3E}">
        <p14:creationId xmlns:p14="http://schemas.microsoft.com/office/powerpoint/2010/main" val="8679731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0"/>
          </p:nvPr>
        </p:nvSpPr>
        <p:spPr/>
        <p:txBody>
          <a:bodyPr/>
          <a:lstStyle/>
          <a:p>
            <a:fld id="{69B070EF-F83D-4676-B173-3732AEE83485}"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10</a:t>
            </a:fld>
            <a:endParaRPr kumimoji="1" lang="ja-JP" altLang="en-US"/>
          </a:p>
        </p:txBody>
      </p:sp>
    </p:spTree>
    <p:extLst>
      <p:ext uri="{BB962C8B-B14F-4D97-AF65-F5344CB8AC3E}">
        <p14:creationId xmlns:p14="http://schemas.microsoft.com/office/powerpoint/2010/main" val="1704171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0"/>
          </p:nvPr>
        </p:nvSpPr>
        <p:spPr/>
        <p:txBody>
          <a:bodyPr/>
          <a:lstStyle/>
          <a:p>
            <a:fld id="{69BB1466-F981-415A-84BD-FB247C116957}"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11</a:t>
            </a:fld>
            <a:endParaRPr kumimoji="1" lang="ja-JP" altLang="en-US"/>
          </a:p>
        </p:txBody>
      </p:sp>
    </p:spTree>
    <p:extLst>
      <p:ext uri="{BB962C8B-B14F-4D97-AF65-F5344CB8AC3E}">
        <p14:creationId xmlns:p14="http://schemas.microsoft.com/office/powerpoint/2010/main" val="7919158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0"/>
          </p:nvPr>
        </p:nvSpPr>
        <p:spPr/>
        <p:txBody>
          <a:bodyPr/>
          <a:lstStyle/>
          <a:p>
            <a:fld id="{D231B329-04F4-44C7-BBDE-1C0EA5E77CD3}"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15</a:t>
            </a:fld>
            <a:endParaRPr kumimoji="1" lang="ja-JP" altLang="en-US"/>
          </a:p>
        </p:txBody>
      </p:sp>
    </p:spTree>
    <p:extLst>
      <p:ext uri="{BB962C8B-B14F-4D97-AF65-F5344CB8AC3E}">
        <p14:creationId xmlns:p14="http://schemas.microsoft.com/office/powerpoint/2010/main" val="35683350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0"/>
          </p:nvPr>
        </p:nvSpPr>
        <p:spPr/>
        <p:txBody>
          <a:bodyPr/>
          <a:lstStyle/>
          <a:p>
            <a:fld id="{D231B329-04F4-44C7-BBDE-1C0EA5E77CD3}"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16</a:t>
            </a:fld>
            <a:endParaRPr kumimoji="1" lang="ja-JP" altLang="en-US"/>
          </a:p>
        </p:txBody>
      </p:sp>
    </p:spTree>
    <p:extLst>
      <p:ext uri="{BB962C8B-B14F-4D97-AF65-F5344CB8AC3E}">
        <p14:creationId xmlns:p14="http://schemas.microsoft.com/office/powerpoint/2010/main" val="8861224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0"/>
          </p:nvPr>
        </p:nvSpPr>
        <p:spPr/>
        <p:txBody>
          <a:bodyPr/>
          <a:lstStyle/>
          <a:p>
            <a:fld id="{D231B329-04F4-44C7-BBDE-1C0EA5E77CD3}"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17</a:t>
            </a:fld>
            <a:endParaRPr kumimoji="1" lang="ja-JP" altLang="en-US"/>
          </a:p>
        </p:txBody>
      </p:sp>
    </p:spTree>
    <p:extLst>
      <p:ext uri="{BB962C8B-B14F-4D97-AF65-F5344CB8AC3E}">
        <p14:creationId xmlns:p14="http://schemas.microsoft.com/office/powerpoint/2010/main" val="34705876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0"/>
          </p:nvPr>
        </p:nvSpPr>
        <p:spPr/>
        <p:txBody>
          <a:bodyPr/>
          <a:lstStyle/>
          <a:p>
            <a:fld id="{D231B329-04F4-44C7-BBDE-1C0EA5E77CD3}"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18</a:t>
            </a:fld>
            <a:endParaRPr kumimoji="1" lang="ja-JP" altLang="en-US"/>
          </a:p>
        </p:txBody>
      </p:sp>
    </p:spTree>
    <p:extLst>
      <p:ext uri="{BB962C8B-B14F-4D97-AF65-F5344CB8AC3E}">
        <p14:creationId xmlns:p14="http://schemas.microsoft.com/office/powerpoint/2010/main" val="35754643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0"/>
          </p:nvPr>
        </p:nvSpPr>
        <p:spPr/>
        <p:txBody>
          <a:bodyPr/>
          <a:lstStyle/>
          <a:p>
            <a:fld id="{D231B329-04F4-44C7-BBDE-1C0EA5E77CD3}"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19</a:t>
            </a:fld>
            <a:endParaRPr kumimoji="1" lang="ja-JP" altLang="en-US"/>
          </a:p>
        </p:txBody>
      </p:sp>
    </p:spTree>
    <p:extLst>
      <p:ext uri="{BB962C8B-B14F-4D97-AF65-F5344CB8AC3E}">
        <p14:creationId xmlns:p14="http://schemas.microsoft.com/office/powerpoint/2010/main" val="1253346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0"/>
          </p:nvPr>
        </p:nvSpPr>
        <p:spPr/>
        <p:txBody>
          <a:bodyPr/>
          <a:lstStyle/>
          <a:p>
            <a:fld id="{D231B329-04F4-44C7-BBDE-1C0EA5E77CD3}"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20</a:t>
            </a:fld>
            <a:endParaRPr kumimoji="1" lang="ja-JP" altLang="en-US"/>
          </a:p>
        </p:txBody>
      </p:sp>
    </p:spTree>
    <p:extLst>
      <p:ext uri="{BB962C8B-B14F-4D97-AF65-F5344CB8AC3E}">
        <p14:creationId xmlns:p14="http://schemas.microsoft.com/office/powerpoint/2010/main" val="27304074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0"/>
          </p:nvPr>
        </p:nvSpPr>
        <p:spPr/>
        <p:txBody>
          <a:bodyPr/>
          <a:lstStyle/>
          <a:p>
            <a:fld id="{D231B329-04F4-44C7-BBDE-1C0EA5E77CD3}"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21</a:t>
            </a:fld>
            <a:endParaRPr kumimoji="1" lang="ja-JP" altLang="en-US"/>
          </a:p>
        </p:txBody>
      </p:sp>
    </p:spTree>
    <p:extLst>
      <p:ext uri="{BB962C8B-B14F-4D97-AF65-F5344CB8AC3E}">
        <p14:creationId xmlns:p14="http://schemas.microsoft.com/office/powerpoint/2010/main" val="30933300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0"/>
          </p:nvPr>
        </p:nvSpPr>
        <p:spPr/>
        <p:txBody>
          <a:bodyPr/>
          <a:lstStyle/>
          <a:p>
            <a:fld id="{D231B329-04F4-44C7-BBDE-1C0EA5E77CD3}"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22</a:t>
            </a:fld>
            <a:endParaRPr kumimoji="1" lang="ja-JP" altLang="en-US"/>
          </a:p>
        </p:txBody>
      </p:sp>
    </p:spTree>
    <p:extLst>
      <p:ext uri="{BB962C8B-B14F-4D97-AF65-F5344CB8AC3E}">
        <p14:creationId xmlns:p14="http://schemas.microsoft.com/office/powerpoint/2010/main" val="4176510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0"/>
          </p:nvPr>
        </p:nvSpPr>
        <p:spPr/>
        <p:txBody>
          <a:bodyPr/>
          <a:lstStyle/>
          <a:p>
            <a:fld id="{D231B329-04F4-44C7-BBDE-1C0EA5E77CD3}"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2</a:t>
            </a:fld>
            <a:endParaRPr kumimoji="1" lang="ja-JP" altLang="en-US"/>
          </a:p>
        </p:txBody>
      </p:sp>
    </p:spTree>
    <p:extLst>
      <p:ext uri="{BB962C8B-B14F-4D97-AF65-F5344CB8AC3E}">
        <p14:creationId xmlns:p14="http://schemas.microsoft.com/office/powerpoint/2010/main" val="31442224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日付プレースホルダー 3"/>
          <p:cNvSpPr>
            <a:spLocks noGrp="1"/>
          </p:cNvSpPr>
          <p:nvPr>
            <p:ph type="dt" idx="10"/>
          </p:nvPr>
        </p:nvSpPr>
        <p:spPr/>
        <p:txBody>
          <a:bodyPr/>
          <a:lstStyle/>
          <a:p>
            <a:fld id="{D231B329-04F4-44C7-BBDE-1C0EA5E77CD3}"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31</a:t>
            </a:fld>
            <a:endParaRPr kumimoji="1" lang="ja-JP" altLang="en-US"/>
          </a:p>
        </p:txBody>
      </p:sp>
    </p:spTree>
    <p:extLst>
      <p:ext uri="{BB962C8B-B14F-4D97-AF65-F5344CB8AC3E}">
        <p14:creationId xmlns:p14="http://schemas.microsoft.com/office/powerpoint/2010/main" val="6210973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0"/>
          </p:nvPr>
        </p:nvSpPr>
        <p:spPr/>
        <p:txBody>
          <a:bodyPr/>
          <a:lstStyle/>
          <a:p>
            <a:fld id="{D231B329-04F4-44C7-BBDE-1C0EA5E77CD3}"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36</a:t>
            </a:fld>
            <a:endParaRPr kumimoji="1" lang="ja-JP" altLang="en-US"/>
          </a:p>
        </p:txBody>
      </p:sp>
    </p:spTree>
    <p:extLst>
      <p:ext uri="{BB962C8B-B14F-4D97-AF65-F5344CB8AC3E}">
        <p14:creationId xmlns:p14="http://schemas.microsoft.com/office/powerpoint/2010/main" val="26118075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1" dirty="0"/>
              <a:t>深海牧子　</a:t>
            </a:r>
            <a:r>
              <a:rPr lang="en-US" altLang="ja-JP" b="1" dirty="0"/>
              <a:t>『</a:t>
            </a:r>
            <a:r>
              <a:rPr lang="ja-JP" altLang="en-US" b="1" dirty="0"/>
              <a:t>ブランドを上方・下方へ拡張する際の非対象な影響</a:t>
            </a:r>
            <a:r>
              <a:rPr lang="ja-JP" altLang="en-US" dirty="0"/>
              <a:t>　マーケティングジャーナル　</a:t>
            </a:r>
            <a:r>
              <a:rPr lang="en-US" altLang="ja-JP" dirty="0"/>
              <a:t>VOL34</a:t>
            </a:r>
            <a:r>
              <a:rPr lang="ja-JP" altLang="en-US" dirty="0"/>
              <a:t>　</a:t>
            </a:r>
            <a:r>
              <a:rPr lang="en-US" altLang="ja-JP" dirty="0"/>
              <a:t>No4</a:t>
            </a:r>
            <a:r>
              <a:rPr lang="ja-JP" altLang="en-US" dirty="0"/>
              <a:t>　</a:t>
            </a:r>
            <a:r>
              <a:rPr lang="en-US" altLang="ja-JP" dirty="0"/>
              <a:t>2012</a:t>
            </a:r>
            <a:endParaRPr kumimoji="1" lang="ja-JP" altLang="en-US" dirty="0"/>
          </a:p>
        </p:txBody>
      </p:sp>
      <p:sp>
        <p:nvSpPr>
          <p:cNvPr id="4" name="日付プレースホルダー 3"/>
          <p:cNvSpPr>
            <a:spLocks noGrp="1"/>
          </p:cNvSpPr>
          <p:nvPr>
            <p:ph type="dt" idx="10"/>
          </p:nvPr>
        </p:nvSpPr>
        <p:spPr/>
        <p:txBody>
          <a:bodyPr/>
          <a:lstStyle/>
          <a:p>
            <a:fld id="{D231B329-04F4-44C7-BBDE-1C0EA5E77CD3}"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37</a:t>
            </a:fld>
            <a:endParaRPr kumimoji="1" lang="ja-JP" altLang="en-US"/>
          </a:p>
        </p:txBody>
      </p:sp>
    </p:spTree>
    <p:extLst>
      <p:ext uri="{BB962C8B-B14F-4D97-AF65-F5344CB8AC3E}">
        <p14:creationId xmlns:p14="http://schemas.microsoft.com/office/powerpoint/2010/main" val="37066432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0"/>
          </p:nvPr>
        </p:nvSpPr>
        <p:spPr/>
        <p:txBody>
          <a:bodyPr/>
          <a:lstStyle/>
          <a:p>
            <a:fld id="{D231B329-04F4-44C7-BBDE-1C0EA5E77CD3}"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38</a:t>
            </a:fld>
            <a:endParaRPr kumimoji="1" lang="ja-JP" altLang="en-US"/>
          </a:p>
        </p:txBody>
      </p:sp>
    </p:spTree>
    <p:extLst>
      <p:ext uri="{BB962C8B-B14F-4D97-AF65-F5344CB8AC3E}">
        <p14:creationId xmlns:p14="http://schemas.microsoft.com/office/powerpoint/2010/main" val="10828019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0"/>
          </p:nvPr>
        </p:nvSpPr>
        <p:spPr/>
        <p:txBody>
          <a:bodyPr/>
          <a:lstStyle/>
          <a:p>
            <a:fld id="{D231B329-04F4-44C7-BBDE-1C0EA5E77CD3}"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39</a:t>
            </a:fld>
            <a:endParaRPr kumimoji="1" lang="ja-JP" altLang="en-US"/>
          </a:p>
        </p:txBody>
      </p:sp>
    </p:spTree>
    <p:extLst>
      <p:ext uri="{BB962C8B-B14F-4D97-AF65-F5344CB8AC3E}">
        <p14:creationId xmlns:p14="http://schemas.microsoft.com/office/powerpoint/2010/main" val="31637902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0"/>
          </p:nvPr>
        </p:nvSpPr>
        <p:spPr/>
        <p:txBody>
          <a:bodyPr/>
          <a:lstStyle/>
          <a:p>
            <a:fld id="{D231B329-04F4-44C7-BBDE-1C0EA5E77CD3}"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40</a:t>
            </a:fld>
            <a:endParaRPr kumimoji="1" lang="ja-JP" altLang="en-US"/>
          </a:p>
        </p:txBody>
      </p:sp>
    </p:spTree>
    <p:extLst>
      <p:ext uri="{BB962C8B-B14F-4D97-AF65-F5344CB8AC3E}">
        <p14:creationId xmlns:p14="http://schemas.microsoft.com/office/powerpoint/2010/main" val="6421810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1" dirty="0"/>
              <a:t>深海牧子　</a:t>
            </a:r>
            <a:r>
              <a:rPr lang="en-US" altLang="ja-JP" b="1" dirty="0"/>
              <a:t>『</a:t>
            </a:r>
            <a:r>
              <a:rPr lang="ja-JP" altLang="en-US" b="1" dirty="0"/>
              <a:t>ブランドを上方・下方へ拡張する際の非対象な影響</a:t>
            </a:r>
            <a:r>
              <a:rPr lang="ja-JP" altLang="en-US" dirty="0"/>
              <a:t>　マーケティングジャーナル　</a:t>
            </a:r>
            <a:r>
              <a:rPr lang="en-US" altLang="ja-JP" dirty="0"/>
              <a:t>VOL34</a:t>
            </a:r>
            <a:r>
              <a:rPr lang="ja-JP" altLang="en-US" dirty="0"/>
              <a:t>　</a:t>
            </a:r>
            <a:r>
              <a:rPr lang="en-US" altLang="ja-JP" dirty="0"/>
              <a:t>No4</a:t>
            </a:r>
            <a:r>
              <a:rPr lang="ja-JP" altLang="en-US" dirty="0"/>
              <a:t>　</a:t>
            </a:r>
            <a:r>
              <a:rPr lang="en-US" altLang="ja-JP" dirty="0"/>
              <a:t>2012</a:t>
            </a:r>
            <a:endParaRPr kumimoji="1" lang="ja-JP" altLang="en-US" dirty="0"/>
          </a:p>
        </p:txBody>
      </p:sp>
      <p:sp>
        <p:nvSpPr>
          <p:cNvPr id="4" name="日付プレースホルダー 3"/>
          <p:cNvSpPr>
            <a:spLocks noGrp="1"/>
          </p:cNvSpPr>
          <p:nvPr>
            <p:ph type="dt" idx="10"/>
          </p:nvPr>
        </p:nvSpPr>
        <p:spPr/>
        <p:txBody>
          <a:bodyPr/>
          <a:lstStyle/>
          <a:p>
            <a:fld id="{D231B329-04F4-44C7-BBDE-1C0EA5E77CD3}"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43</a:t>
            </a:fld>
            <a:endParaRPr kumimoji="1" lang="ja-JP" altLang="en-US"/>
          </a:p>
        </p:txBody>
      </p:sp>
    </p:spTree>
    <p:extLst>
      <p:ext uri="{BB962C8B-B14F-4D97-AF65-F5344CB8AC3E}">
        <p14:creationId xmlns:p14="http://schemas.microsoft.com/office/powerpoint/2010/main" val="37066432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日付プレースホルダー 3"/>
          <p:cNvSpPr>
            <a:spLocks noGrp="1"/>
          </p:cNvSpPr>
          <p:nvPr>
            <p:ph type="dt" idx="10"/>
          </p:nvPr>
        </p:nvSpPr>
        <p:spPr/>
        <p:txBody>
          <a:bodyPr/>
          <a:lstStyle/>
          <a:p>
            <a:fld id="{D231B329-04F4-44C7-BBDE-1C0EA5E77CD3}"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66</a:t>
            </a:fld>
            <a:endParaRPr kumimoji="1" lang="ja-JP" altLang="en-US"/>
          </a:p>
        </p:txBody>
      </p:sp>
    </p:spTree>
    <p:extLst>
      <p:ext uri="{BB962C8B-B14F-4D97-AF65-F5344CB8AC3E}">
        <p14:creationId xmlns:p14="http://schemas.microsoft.com/office/powerpoint/2010/main" val="7620347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0"/>
          </p:nvPr>
        </p:nvSpPr>
        <p:spPr/>
        <p:txBody>
          <a:bodyPr/>
          <a:lstStyle/>
          <a:p>
            <a:fld id="{9FC213F1-0EDD-4D21-8780-62BC886BF556}"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70</a:t>
            </a:fld>
            <a:endParaRPr kumimoji="1" lang="ja-JP" altLang="en-US"/>
          </a:p>
        </p:txBody>
      </p:sp>
    </p:spTree>
    <p:extLst>
      <p:ext uri="{BB962C8B-B14F-4D97-AF65-F5344CB8AC3E}">
        <p14:creationId xmlns:p14="http://schemas.microsoft.com/office/powerpoint/2010/main" val="1975089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0"/>
          </p:nvPr>
        </p:nvSpPr>
        <p:spPr/>
        <p:txBody>
          <a:bodyPr/>
          <a:lstStyle/>
          <a:p>
            <a:fld id="{AA8ECD95-8558-451D-A2F5-A48D733E7498}"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3</a:t>
            </a:fld>
            <a:endParaRPr kumimoji="1" lang="ja-JP" altLang="en-US"/>
          </a:p>
        </p:txBody>
      </p:sp>
    </p:spTree>
    <p:extLst>
      <p:ext uri="{BB962C8B-B14F-4D97-AF65-F5344CB8AC3E}">
        <p14:creationId xmlns:p14="http://schemas.microsoft.com/office/powerpoint/2010/main" val="1412480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0"/>
          </p:nvPr>
        </p:nvSpPr>
        <p:spPr/>
        <p:txBody>
          <a:bodyPr/>
          <a:lstStyle/>
          <a:p>
            <a:fld id="{042C6B18-FB9D-44DB-9A16-A853D705F6BD}"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4</a:t>
            </a:fld>
            <a:endParaRPr kumimoji="1" lang="ja-JP" altLang="en-US"/>
          </a:p>
        </p:txBody>
      </p:sp>
    </p:spTree>
    <p:extLst>
      <p:ext uri="{BB962C8B-B14F-4D97-AF65-F5344CB8AC3E}">
        <p14:creationId xmlns:p14="http://schemas.microsoft.com/office/powerpoint/2010/main" val="2250661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0"/>
          </p:nvPr>
        </p:nvSpPr>
        <p:spPr/>
        <p:txBody>
          <a:bodyPr/>
          <a:lstStyle/>
          <a:p>
            <a:fld id="{D231B329-04F4-44C7-BBDE-1C0EA5E77CD3}"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5</a:t>
            </a:fld>
            <a:endParaRPr kumimoji="1" lang="ja-JP" altLang="en-US"/>
          </a:p>
        </p:txBody>
      </p:sp>
    </p:spTree>
    <p:extLst>
      <p:ext uri="{BB962C8B-B14F-4D97-AF65-F5344CB8AC3E}">
        <p14:creationId xmlns:p14="http://schemas.microsoft.com/office/powerpoint/2010/main" val="4228622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0"/>
          </p:nvPr>
        </p:nvSpPr>
        <p:spPr/>
        <p:txBody>
          <a:bodyPr/>
          <a:lstStyle/>
          <a:p>
            <a:fld id="{D231B329-04F4-44C7-BBDE-1C0EA5E77CD3}"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6</a:t>
            </a:fld>
            <a:endParaRPr kumimoji="1" lang="ja-JP" altLang="en-US"/>
          </a:p>
        </p:txBody>
      </p:sp>
    </p:spTree>
    <p:extLst>
      <p:ext uri="{BB962C8B-B14F-4D97-AF65-F5344CB8AC3E}">
        <p14:creationId xmlns:p14="http://schemas.microsoft.com/office/powerpoint/2010/main" val="12299142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0"/>
          </p:nvPr>
        </p:nvSpPr>
        <p:spPr/>
        <p:txBody>
          <a:bodyPr/>
          <a:lstStyle/>
          <a:p>
            <a:fld id="{14D5F24A-AD56-4AE4-901B-46ABEA7D2B2F}"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7</a:t>
            </a:fld>
            <a:endParaRPr kumimoji="1" lang="ja-JP" altLang="en-US"/>
          </a:p>
        </p:txBody>
      </p:sp>
    </p:spTree>
    <p:extLst>
      <p:ext uri="{BB962C8B-B14F-4D97-AF65-F5344CB8AC3E}">
        <p14:creationId xmlns:p14="http://schemas.microsoft.com/office/powerpoint/2010/main" val="1921670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0"/>
          </p:nvPr>
        </p:nvSpPr>
        <p:spPr/>
        <p:txBody>
          <a:bodyPr/>
          <a:lstStyle/>
          <a:p>
            <a:fld id="{69B070EF-F83D-4676-B173-3732AEE83485}"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8</a:t>
            </a:fld>
            <a:endParaRPr kumimoji="1" lang="ja-JP" altLang="en-US"/>
          </a:p>
        </p:txBody>
      </p:sp>
    </p:spTree>
    <p:extLst>
      <p:ext uri="{BB962C8B-B14F-4D97-AF65-F5344CB8AC3E}">
        <p14:creationId xmlns:p14="http://schemas.microsoft.com/office/powerpoint/2010/main" val="17041713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
        <p:nvSpPr>
          <p:cNvPr id="4" name="日付プレースホルダー 3"/>
          <p:cNvSpPr>
            <a:spLocks noGrp="1"/>
          </p:cNvSpPr>
          <p:nvPr>
            <p:ph type="dt" idx="10"/>
          </p:nvPr>
        </p:nvSpPr>
        <p:spPr/>
        <p:txBody>
          <a:bodyPr/>
          <a:lstStyle/>
          <a:p>
            <a:fld id="{D231B329-04F4-44C7-BBDE-1C0EA5E77CD3}" type="datetime1">
              <a:rPr kumimoji="1" lang="ja-JP" altLang="en-US" smtClean="0"/>
              <a:t>2014/12/18</a:t>
            </a:fld>
            <a:endParaRPr kumimoji="1" lang="ja-JP" altLang="en-US"/>
          </a:p>
        </p:txBody>
      </p:sp>
      <p:sp>
        <p:nvSpPr>
          <p:cNvPr id="5" name="スライド番号プレースホルダー 4"/>
          <p:cNvSpPr>
            <a:spLocks noGrp="1"/>
          </p:cNvSpPr>
          <p:nvPr>
            <p:ph type="sldNum" sz="quarter" idx="11"/>
          </p:nvPr>
        </p:nvSpPr>
        <p:spPr/>
        <p:txBody>
          <a:bodyPr/>
          <a:lstStyle/>
          <a:p>
            <a:fld id="{870AD832-632A-4CBD-AE3C-E0B9DDE6E14A}" type="slidenum">
              <a:rPr kumimoji="1" lang="ja-JP" altLang="en-US" smtClean="0"/>
              <a:t>9</a:t>
            </a:fld>
            <a:endParaRPr kumimoji="1" lang="ja-JP" altLang="en-US"/>
          </a:p>
        </p:txBody>
      </p:sp>
    </p:spTree>
    <p:extLst>
      <p:ext uri="{BB962C8B-B14F-4D97-AF65-F5344CB8AC3E}">
        <p14:creationId xmlns:p14="http://schemas.microsoft.com/office/powerpoint/2010/main" val="930392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1916832"/>
            <a:ext cx="7772400" cy="1470025"/>
          </a:xfrm>
        </p:spPr>
        <p:txBody>
          <a:bodyPr/>
          <a:lstStyle>
            <a:lvl1pPr>
              <a:defRPr>
                <a:effectLst>
                  <a:outerShdw blurRad="50800" dist="38100" dir="2700000" algn="tl" rotWithShape="0">
                    <a:prstClr val="black">
                      <a:alpha val="40000"/>
                    </a:prstClr>
                  </a:outerShdw>
                </a:effectLst>
              </a:defRPr>
            </a:lvl1pPr>
          </a:lstStyle>
          <a:p>
            <a:r>
              <a:rPr kumimoji="1" lang="ja-JP" altLang="en-US" dirty="0" smtClean="0"/>
              <a:t>マスター タイトルの書式設定</a:t>
            </a:r>
            <a:endParaRPr kumimoji="1" lang="ja-JP" altLang="en-US" dirty="0"/>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29D2B3A4-D8E7-4908-89F7-B91D2189AE63}" type="datetime1">
              <a:rPr kumimoji="1" lang="ja-JP" altLang="en-US" smtClean="0"/>
              <a:t>2014/12/18</a:t>
            </a:fld>
            <a:endParaRPr kumimoji="1" lang="ja-JP" altLang="en-US"/>
          </a:p>
        </p:txBody>
      </p:sp>
      <p:sp>
        <p:nvSpPr>
          <p:cNvPr id="5" name="フッター プレースホルダー 4"/>
          <p:cNvSpPr>
            <a:spLocks noGrp="1"/>
          </p:cNvSpPr>
          <p:nvPr>
            <p:ph type="ftr" sz="quarter" idx="11"/>
          </p:nvPr>
        </p:nvSpPr>
        <p:spPr>
          <a:xfrm>
            <a:off x="0" y="1"/>
            <a:ext cx="2895600" cy="332656"/>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a:xfrm>
            <a:off x="6553200" y="6356350"/>
            <a:ext cx="2483296" cy="365125"/>
          </a:xfrm>
        </p:spPr>
        <p:txBody>
          <a:bodyPr/>
          <a:lstStyle>
            <a:lvl1pPr>
              <a:defRPr sz="1400">
                <a:solidFill>
                  <a:schemeClr val="tx1"/>
                </a:solidFill>
              </a:defRPr>
            </a:lvl1pPr>
          </a:lstStyle>
          <a:p>
            <a:fld id="{48F923D7-A10D-4D62-940C-AB97FE5DAD4A}" type="slidenum">
              <a:rPr lang="ja-JP" altLang="en-US" smtClean="0"/>
              <a:pPr/>
              <a:t>‹#›</a:t>
            </a:fld>
            <a:endParaRPr lang="ja-JP" altLang="en-US" dirty="0"/>
          </a:p>
        </p:txBody>
      </p:sp>
      <p:sp>
        <p:nvSpPr>
          <p:cNvPr id="7" name="フレーム 6"/>
          <p:cNvSpPr/>
          <p:nvPr/>
        </p:nvSpPr>
        <p:spPr>
          <a:xfrm>
            <a:off x="0" y="0"/>
            <a:ext cx="9144000" cy="6858000"/>
          </a:xfrm>
          <a:prstGeom prst="frame">
            <a:avLst>
              <a:gd name="adj1" fmla="val 4604"/>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cxnSp>
        <p:nvCxnSpPr>
          <p:cNvPr id="9" name="直線コネクタ 8"/>
          <p:cNvCxnSpPr/>
          <p:nvPr/>
        </p:nvCxnSpPr>
        <p:spPr>
          <a:xfrm>
            <a:off x="467544" y="3645024"/>
            <a:ext cx="8208912" cy="0"/>
          </a:xfrm>
          <a:prstGeom prst="line">
            <a:avLst/>
          </a:prstGeom>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48907192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4441A27-0AA5-49E8-A3FA-8756F4483E6C}" type="datetime1">
              <a:rPr kumimoji="1" lang="ja-JP" altLang="en-US" smtClean="0"/>
              <a:t>2014/12/18</a:t>
            </a:fld>
            <a:endParaRPr kumimoji="1" lang="ja-JP" altLang="en-US"/>
          </a:p>
        </p:txBody>
      </p:sp>
      <p:sp>
        <p:nvSpPr>
          <p:cNvPr id="5" name="フッター プレースホルダー 4"/>
          <p:cNvSpPr>
            <a:spLocks noGrp="1"/>
          </p:cNvSpPr>
          <p:nvPr>
            <p:ph type="ftr" sz="quarter" idx="11"/>
          </p:nvPr>
        </p:nvSpPr>
        <p:spPr>
          <a:xfrm>
            <a:off x="0" y="1"/>
            <a:ext cx="2895600" cy="332656"/>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8F923D7-A10D-4D62-940C-AB97FE5DAD4A}" type="slidenum">
              <a:rPr kumimoji="1" lang="ja-JP" altLang="en-US" smtClean="0"/>
              <a:t>‹#›</a:t>
            </a:fld>
            <a:endParaRPr kumimoji="1" lang="ja-JP" altLang="en-US"/>
          </a:p>
        </p:txBody>
      </p:sp>
    </p:spTree>
    <p:extLst>
      <p:ext uri="{BB962C8B-B14F-4D97-AF65-F5344CB8AC3E}">
        <p14:creationId xmlns:p14="http://schemas.microsoft.com/office/powerpoint/2010/main" val="35743453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3B8BFFA-ABEB-4CED-8085-136CD8C20D6C}" type="datetime1">
              <a:rPr kumimoji="1" lang="ja-JP" altLang="en-US" smtClean="0"/>
              <a:t>2014/12/18</a:t>
            </a:fld>
            <a:endParaRPr kumimoji="1" lang="ja-JP" altLang="en-US"/>
          </a:p>
        </p:txBody>
      </p:sp>
      <p:sp>
        <p:nvSpPr>
          <p:cNvPr id="5" name="フッター プレースホルダー 4"/>
          <p:cNvSpPr>
            <a:spLocks noGrp="1"/>
          </p:cNvSpPr>
          <p:nvPr>
            <p:ph type="ftr" sz="quarter" idx="11"/>
          </p:nvPr>
        </p:nvSpPr>
        <p:spPr>
          <a:xfrm>
            <a:off x="0" y="1"/>
            <a:ext cx="2895600" cy="332656"/>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8F923D7-A10D-4D62-940C-AB97FE5DAD4A}" type="slidenum">
              <a:rPr kumimoji="1" lang="ja-JP" altLang="en-US" smtClean="0"/>
              <a:t>‹#›</a:t>
            </a:fld>
            <a:endParaRPr kumimoji="1" lang="ja-JP" altLang="en-US"/>
          </a:p>
        </p:txBody>
      </p:sp>
    </p:spTree>
    <p:extLst>
      <p:ext uri="{BB962C8B-B14F-4D97-AF65-F5344CB8AC3E}">
        <p14:creationId xmlns:p14="http://schemas.microsoft.com/office/powerpoint/2010/main" val="2877114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7" name="正方形/長方形 6"/>
          <p:cNvSpPr/>
          <p:nvPr/>
        </p:nvSpPr>
        <p:spPr>
          <a:xfrm>
            <a:off x="2956" y="0"/>
            <a:ext cx="9144000" cy="112474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a:xfrm>
            <a:off x="457200" y="116632"/>
            <a:ext cx="8229600" cy="1143000"/>
          </a:xfrm>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B2DDA2E3-6BA1-4C6B-8677-8DB4D81E33E4}" type="datetime1">
              <a:rPr kumimoji="1" lang="ja-JP" altLang="en-US" smtClean="0"/>
              <a:t>2014/12/18</a:t>
            </a:fld>
            <a:endParaRPr kumimoji="1" lang="ja-JP" altLang="en-US"/>
          </a:p>
        </p:txBody>
      </p:sp>
      <p:sp>
        <p:nvSpPr>
          <p:cNvPr id="5" name="フッター プレースホルダー 4"/>
          <p:cNvSpPr>
            <a:spLocks noGrp="1"/>
          </p:cNvSpPr>
          <p:nvPr>
            <p:ph type="ftr" sz="quarter" idx="11"/>
          </p:nvPr>
        </p:nvSpPr>
        <p:spPr>
          <a:xfrm>
            <a:off x="0" y="1"/>
            <a:ext cx="1043608" cy="332656"/>
          </a:xfrm>
          <a:prstGeom prst="rect">
            <a:avLst/>
          </a:prstGeom>
          <a:noFill/>
        </p:spPr>
        <p:txBody>
          <a:bodyPr anchor="ctr"/>
          <a:lstStyle>
            <a:lvl1pPr algn="l">
              <a:defRPr sz="1100" b="1"/>
            </a:lvl1pPr>
          </a:lstStyle>
          <a:p>
            <a:endParaRPr lang="ja-JP" altLang="en-US" dirty="0"/>
          </a:p>
        </p:txBody>
      </p:sp>
      <p:sp>
        <p:nvSpPr>
          <p:cNvPr id="6" name="スライド番号プレースホルダー 5"/>
          <p:cNvSpPr>
            <a:spLocks noGrp="1"/>
          </p:cNvSpPr>
          <p:nvPr>
            <p:ph type="sldNum" sz="quarter" idx="12"/>
          </p:nvPr>
        </p:nvSpPr>
        <p:spPr/>
        <p:txBody>
          <a:bodyPr/>
          <a:lstStyle/>
          <a:p>
            <a:fld id="{48F923D7-A10D-4D62-940C-AB97FE5DAD4A}" type="slidenum">
              <a:rPr kumimoji="1" lang="ja-JP" altLang="en-US" smtClean="0"/>
              <a:t>‹#›</a:t>
            </a:fld>
            <a:endParaRPr kumimoji="1" lang="ja-JP" altLang="en-US"/>
          </a:p>
        </p:txBody>
      </p:sp>
    </p:spTree>
    <p:extLst>
      <p:ext uri="{BB962C8B-B14F-4D97-AF65-F5344CB8AC3E}">
        <p14:creationId xmlns:p14="http://schemas.microsoft.com/office/powerpoint/2010/main" val="16401255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CBE065AE-2882-410F-8690-AB2E1FEA947B}" type="datetime1">
              <a:rPr kumimoji="1" lang="ja-JP" altLang="en-US" smtClean="0"/>
              <a:t>2014/12/18</a:t>
            </a:fld>
            <a:endParaRPr kumimoji="1" lang="ja-JP" altLang="en-US"/>
          </a:p>
        </p:txBody>
      </p:sp>
      <p:sp>
        <p:nvSpPr>
          <p:cNvPr id="5" name="フッター プレースホルダー 4"/>
          <p:cNvSpPr>
            <a:spLocks noGrp="1"/>
          </p:cNvSpPr>
          <p:nvPr>
            <p:ph type="ftr" sz="quarter" idx="11"/>
          </p:nvPr>
        </p:nvSpPr>
        <p:spPr>
          <a:xfrm>
            <a:off x="0" y="1"/>
            <a:ext cx="2895600" cy="332656"/>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8F923D7-A10D-4D62-940C-AB97FE5DAD4A}" type="slidenum">
              <a:rPr kumimoji="1" lang="ja-JP" altLang="en-US" smtClean="0"/>
              <a:t>‹#›</a:t>
            </a:fld>
            <a:endParaRPr kumimoji="1" lang="ja-JP" altLang="en-US"/>
          </a:p>
        </p:txBody>
      </p:sp>
    </p:spTree>
    <p:extLst>
      <p:ext uri="{BB962C8B-B14F-4D97-AF65-F5344CB8AC3E}">
        <p14:creationId xmlns:p14="http://schemas.microsoft.com/office/powerpoint/2010/main" val="29997587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D28C675B-5DA6-4BA4-9127-4B461E47E41E}" type="datetime1">
              <a:rPr kumimoji="1" lang="ja-JP" altLang="en-US" smtClean="0"/>
              <a:t>2014/12/18</a:t>
            </a:fld>
            <a:endParaRPr kumimoji="1" lang="ja-JP" altLang="en-US"/>
          </a:p>
        </p:txBody>
      </p:sp>
      <p:sp>
        <p:nvSpPr>
          <p:cNvPr id="6" name="フッター プレースホルダー 5"/>
          <p:cNvSpPr>
            <a:spLocks noGrp="1"/>
          </p:cNvSpPr>
          <p:nvPr>
            <p:ph type="ftr" sz="quarter" idx="11"/>
          </p:nvPr>
        </p:nvSpPr>
        <p:spPr>
          <a:xfrm>
            <a:off x="0" y="1"/>
            <a:ext cx="2895600" cy="332656"/>
          </a:xfrm>
          <a:prstGeom prst="rect">
            <a:avLst/>
          </a:prstGeom>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48F923D7-A10D-4D62-940C-AB97FE5DAD4A}" type="slidenum">
              <a:rPr kumimoji="1" lang="ja-JP" altLang="en-US" smtClean="0"/>
              <a:t>‹#›</a:t>
            </a:fld>
            <a:endParaRPr kumimoji="1" lang="ja-JP" altLang="en-US"/>
          </a:p>
        </p:txBody>
      </p:sp>
    </p:spTree>
    <p:extLst>
      <p:ext uri="{BB962C8B-B14F-4D97-AF65-F5344CB8AC3E}">
        <p14:creationId xmlns:p14="http://schemas.microsoft.com/office/powerpoint/2010/main" val="153849159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3A453625-D483-41F1-8180-C194A5C4F6AE}" type="datetime1">
              <a:rPr kumimoji="1" lang="ja-JP" altLang="en-US" smtClean="0"/>
              <a:t>2014/12/18</a:t>
            </a:fld>
            <a:endParaRPr kumimoji="1" lang="ja-JP" altLang="en-US"/>
          </a:p>
        </p:txBody>
      </p:sp>
      <p:sp>
        <p:nvSpPr>
          <p:cNvPr id="8" name="フッター プレースホルダー 7"/>
          <p:cNvSpPr>
            <a:spLocks noGrp="1"/>
          </p:cNvSpPr>
          <p:nvPr>
            <p:ph type="ftr" sz="quarter" idx="11"/>
          </p:nvPr>
        </p:nvSpPr>
        <p:spPr>
          <a:xfrm>
            <a:off x="0" y="1"/>
            <a:ext cx="2895600" cy="332656"/>
          </a:xfrm>
          <a:prstGeom prst="rect">
            <a:avLst/>
          </a:prstGeom>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48F923D7-A10D-4D62-940C-AB97FE5DAD4A}" type="slidenum">
              <a:rPr kumimoji="1" lang="ja-JP" altLang="en-US" smtClean="0"/>
              <a:t>‹#›</a:t>
            </a:fld>
            <a:endParaRPr kumimoji="1" lang="ja-JP" altLang="en-US"/>
          </a:p>
        </p:txBody>
      </p:sp>
    </p:spTree>
    <p:extLst>
      <p:ext uri="{BB962C8B-B14F-4D97-AF65-F5344CB8AC3E}">
        <p14:creationId xmlns:p14="http://schemas.microsoft.com/office/powerpoint/2010/main" val="355609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63A7A77F-F6B6-49D3-9B83-B5CD24669A8D}" type="datetime1">
              <a:rPr kumimoji="1" lang="ja-JP" altLang="en-US" smtClean="0"/>
              <a:t>2014/12/18</a:t>
            </a:fld>
            <a:endParaRPr kumimoji="1" lang="ja-JP" altLang="en-US"/>
          </a:p>
        </p:txBody>
      </p:sp>
      <p:sp>
        <p:nvSpPr>
          <p:cNvPr id="4" name="フッター プレースホルダー 3"/>
          <p:cNvSpPr>
            <a:spLocks noGrp="1"/>
          </p:cNvSpPr>
          <p:nvPr>
            <p:ph type="ftr" sz="quarter" idx="11"/>
          </p:nvPr>
        </p:nvSpPr>
        <p:spPr>
          <a:xfrm>
            <a:off x="0" y="1"/>
            <a:ext cx="2895600" cy="332656"/>
          </a:xfrm>
          <a:prstGeom prst="rect">
            <a:avLst/>
          </a:prstGeom>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a:t>
            </a:fld>
            <a:endParaRPr kumimoji="1" lang="ja-JP" altLang="en-US"/>
          </a:p>
        </p:txBody>
      </p:sp>
    </p:spTree>
    <p:extLst>
      <p:ext uri="{BB962C8B-B14F-4D97-AF65-F5344CB8AC3E}">
        <p14:creationId xmlns:p14="http://schemas.microsoft.com/office/powerpoint/2010/main" val="413333537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6" name="フレーム 5"/>
          <p:cNvSpPr/>
          <p:nvPr/>
        </p:nvSpPr>
        <p:spPr>
          <a:xfrm>
            <a:off x="0" y="0"/>
            <a:ext cx="9144000" cy="6858000"/>
          </a:xfrm>
          <a:prstGeom prst="frame">
            <a:avLst>
              <a:gd name="adj1" fmla="val 3051"/>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 name="日付プレースホルダー 1"/>
          <p:cNvSpPr>
            <a:spLocks noGrp="1"/>
          </p:cNvSpPr>
          <p:nvPr>
            <p:ph type="dt" sz="half" idx="10"/>
          </p:nvPr>
        </p:nvSpPr>
        <p:spPr/>
        <p:txBody>
          <a:bodyPr/>
          <a:lstStyle/>
          <a:p>
            <a:fld id="{4318A7A5-C477-4DFB-8323-6385666D6EBA}" type="datetime1">
              <a:rPr kumimoji="1" lang="ja-JP" altLang="en-US" smtClean="0"/>
              <a:t>2014/12/18</a:t>
            </a:fld>
            <a:endParaRPr kumimoji="1" lang="ja-JP" altLang="en-US"/>
          </a:p>
        </p:txBody>
      </p:sp>
      <p:sp>
        <p:nvSpPr>
          <p:cNvPr id="4" name="スライド番号プレースホルダー 3"/>
          <p:cNvSpPr>
            <a:spLocks noGrp="1"/>
          </p:cNvSpPr>
          <p:nvPr>
            <p:ph type="sldNum" sz="quarter" idx="12"/>
          </p:nvPr>
        </p:nvSpPr>
        <p:spPr/>
        <p:txBody>
          <a:bodyPr/>
          <a:lstStyle/>
          <a:p>
            <a:fld id="{48F923D7-A10D-4D62-940C-AB97FE5DAD4A}" type="slidenum">
              <a:rPr kumimoji="1" lang="ja-JP" altLang="en-US" smtClean="0"/>
              <a:t>‹#›</a:t>
            </a:fld>
            <a:endParaRPr kumimoji="1" lang="ja-JP" altLang="en-US"/>
          </a:p>
        </p:txBody>
      </p:sp>
      <p:sp>
        <p:nvSpPr>
          <p:cNvPr id="5" name="フッター プレースホルダー 4"/>
          <p:cNvSpPr>
            <a:spLocks noGrp="1"/>
          </p:cNvSpPr>
          <p:nvPr>
            <p:ph type="ftr" sz="quarter" idx="11"/>
          </p:nvPr>
        </p:nvSpPr>
        <p:spPr>
          <a:xfrm>
            <a:off x="0" y="1"/>
            <a:ext cx="971600" cy="332656"/>
          </a:xfrm>
          <a:prstGeom prst="rect">
            <a:avLst/>
          </a:prstGeom>
          <a:noFill/>
        </p:spPr>
        <p:txBody>
          <a:bodyPr/>
          <a:lstStyle>
            <a:lvl1pPr algn="ctr">
              <a:defRPr/>
            </a:lvl1pPr>
          </a:lstStyle>
          <a:p>
            <a:endParaRPr lang="ja-JP" altLang="en-US" dirty="0"/>
          </a:p>
        </p:txBody>
      </p:sp>
    </p:spTree>
    <p:extLst>
      <p:ext uri="{BB962C8B-B14F-4D97-AF65-F5344CB8AC3E}">
        <p14:creationId xmlns:p14="http://schemas.microsoft.com/office/powerpoint/2010/main" val="53970774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B2A52E20-5B56-4253-AC9B-DA7D8D1AE3AF}" type="datetime1">
              <a:rPr kumimoji="1" lang="ja-JP" altLang="en-US" smtClean="0"/>
              <a:t>2014/12/18</a:t>
            </a:fld>
            <a:endParaRPr kumimoji="1" lang="ja-JP" altLang="en-US"/>
          </a:p>
        </p:txBody>
      </p:sp>
      <p:sp>
        <p:nvSpPr>
          <p:cNvPr id="6" name="フッター プレースホルダー 5"/>
          <p:cNvSpPr>
            <a:spLocks noGrp="1"/>
          </p:cNvSpPr>
          <p:nvPr>
            <p:ph type="ftr" sz="quarter" idx="11"/>
          </p:nvPr>
        </p:nvSpPr>
        <p:spPr>
          <a:xfrm>
            <a:off x="0" y="1"/>
            <a:ext cx="2895600" cy="332656"/>
          </a:xfrm>
          <a:prstGeom prst="rect">
            <a:avLst/>
          </a:prstGeom>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8F923D7-A10D-4D62-940C-AB97FE5DAD4A}" type="slidenum">
              <a:rPr kumimoji="1" lang="ja-JP" altLang="en-US" smtClean="0"/>
              <a:t>‹#›</a:t>
            </a:fld>
            <a:endParaRPr kumimoji="1" lang="ja-JP" altLang="en-US"/>
          </a:p>
        </p:txBody>
      </p:sp>
    </p:spTree>
    <p:extLst>
      <p:ext uri="{BB962C8B-B14F-4D97-AF65-F5344CB8AC3E}">
        <p14:creationId xmlns:p14="http://schemas.microsoft.com/office/powerpoint/2010/main" val="28358780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85627BCF-93ED-4EB1-A734-117119A026AD}" type="datetime1">
              <a:rPr kumimoji="1" lang="ja-JP" altLang="en-US" smtClean="0"/>
              <a:t>2014/12/18</a:t>
            </a:fld>
            <a:endParaRPr kumimoji="1" lang="ja-JP" altLang="en-US"/>
          </a:p>
        </p:txBody>
      </p:sp>
      <p:sp>
        <p:nvSpPr>
          <p:cNvPr id="6" name="フッター プレースホルダー 5"/>
          <p:cNvSpPr>
            <a:spLocks noGrp="1"/>
          </p:cNvSpPr>
          <p:nvPr>
            <p:ph type="ftr" sz="quarter" idx="11"/>
          </p:nvPr>
        </p:nvSpPr>
        <p:spPr>
          <a:xfrm>
            <a:off x="0" y="1"/>
            <a:ext cx="2895600" cy="332656"/>
          </a:xfrm>
          <a:prstGeom prst="rect">
            <a:avLst/>
          </a:prstGeom>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8F923D7-A10D-4D62-940C-AB97FE5DAD4A}" type="slidenum">
              <a:rPr kumimoji="1" lang="ja-JP" altLang="en-US" smtClean="0"/>
              <a:t>‹#›</a:t>
            </a:fld>
            <a:endParaRPr kumimoji="1" lang="ja-JP" altLang="en-US"/>
          </a:p>
        </p:txBody>
      </p:sp>
    </p:spTree>
    <p:extLst>
      <p:ext uri="{BB962C8B-B14F-4D97-AF65-F5344CB8AC3E}">
        <p14:creationId xmlns:p14="http://schemas.microsoft.com/office/powerpoint/2010/main" val="3183406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blackWhite">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D58537-75CD-4FCA-BFE4-011C152A5A74}" type="datetime1">
              <a:rPr kumimoji="1" lang="ja-JP" altLang="en-US" smtClean="0"/>
              <a:t>2014/12/18</a:t>
            </a:fld>
            <a:endParaRPr kumimoji="1" lang="ja-JP" altLang="en-US"/>
          </a:p>
        </p:txBody>
      </p:sp>
      <p:sp>
        <p:nvSpPr>
          <p:cNvPr id="6" name="スライド番号プレースホルダー 5"/>
          <p:cNvSpPr>
            <a:spLocks noGrp="1"/>
          </p:cNvSpPr>
          <p:nvPr>
            <p:ph type="sldNum" sz="quarter" idx="4"/>
          </p:nvPr>
        </p:nvSpPr>
        <p:spPr>
          <a:xfrm>
            <a:off x="6553200" y="6356350"/>
            <a:ext cx="2483296" cy="365125"/>
          </a:xfrm>
          <a:prstGeom prst="rect">
            <a:avLst/>
          </a:prstGeom>
        </p:spPr>
        <p:txBody>
          <a:bodyPr vert="horz" lIns="91440" tIns="45720" rIns="91440" bIns="45720" rtlCol="0" anchor="ctr"/>
          <a:lstStyle>
            <a:lvl1pPr algn="r">
              <a:defRPr sz="1400">
                <a:solidFill>
                  <a:schemeClr val="tx1"/>
                </a:solidFill>
              </a:defRPr>
            </a:lvl1pPr>
          </a:lstStyle>
          <a:p>
            <a:fld id="{48F923D7-A10D-4D62-940C-AB97FE5DAD4A}" type="slidenum">
              <a:rPr lang="ja-JP" altLang="en-US" smtClean="0"/>
              <a:pPr/>
              <a:t>‹#›</a:t>
            </a:fld>
            <a:endParaRPr lang="ja-JP" altLang="en-US" dirty="0"/>
          </a:p>
        </p:txBody>
      </p:sp>
      <p:sp>
        <p:nvSpPr>
          <p:cNvPr id="9" name="フッター プレースホルダー 4"/>
          <p:cNvSpPr>
            <a:spLocks noGrp="1"/>
          </p:cNvSpPr>
          <p:nvPr>
            <p:ph type="ftr" sz="quarter" idx="3"/>
          </p:nvPr>
        </p:nvSpPr>
        <p:spPr>
          <a:xfrm>
            <a:off x="0" y="1"/>
            <a:ext cx="1043608" cy="332656"/>
          </a:xfrm>
          <a:prstGeom prst="rect">
            <a:avLst/>
          </a:prstGeom>
          <a:noFill/>
        </p:spPr>
        <p:txBody>
          <a:bodyPr anchor="ctr"/>
          <a:lstStyle>
            <a:lvl1pPr algn="ctr">
              <a:defRPr sz="1100" b="1"/>
            </a:lvl1pPr>
          </a:lstStyle>
          <a:p>
            <a:endParaRPr lang="ja-JP" altLang="en-US" dirty="0"/>
          </a:p>
        </p:txBody>
      </p:sp>
    </p:spTree>
    <p:extLst>
      <p:ext uri="{BB962C8B-B14F-4D97-AF65-F5344CB8AC3E}">
        <p14:creationId xmlns:p14="http://schemas.microsoft.com/office/powerpoint/2010/main" val="64266075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tmp"/><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6.png"/><Relationship Id="rId1" Type="http://schemas.openxmlformats.org/officeDocument/2006/relationships/slideLayout" Target="../slideLayouts/slideLayout7.xml"/><Relationship Id="rId5" Type="http://schemas.microsoft.com/office/2007/relationships/hdphoto" Target="../media/hdphoto8.wdp"/><Relationship Id="rId4" Type="http://schemas.openxmlformats.org/officeDocument/2006/relationships/image" Target="../media/image27.png"/></Relationships>
</file>

<file path=ppt/slides/_rels/slide3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31.jpeg"/><Relationship Id="rId7" Type="http://schemas.microsoft.com/office/2007/relationships/hdphoto" Target="../media/hdphoto10.wdp"/><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3.png"/><Relationship Id="rId5" Type="http://schemas.microsoft.com/office/2007/relationships/hdphoto" Target="../media/hdphoto9.wdp"/><Relationship Id="rId4" Type="http://schemas.openxmlformats.org/officeDocument/2006/relationships/image" Target="../media/image32.png"/></Relationships>
</file>

<file path=ppt/slides/_rels/slide3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7" Type="http://schemas.microsoft.com/office/2007/relationships/hdphoto" Target="../media/hdphoto12.wdp"/><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9.png"/><Relationship Id="rId5" Type="http://schemas.microsoft.com/office/2007/relationships/hdphoto" Target="../media/hdphoto11.wdp"/><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1.jpeg"/><Relationship Id="rId7" Type="http://schemas.microsoft.com/office/2007/relationships/hdphoto" Target="../media/hdphoto2.wdp"/><Relationship Id="rId12"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3.jpeg"/><Relationship Id="rId11" Type="http://schemas.openxmlformats.org/officeDocument/2006/relationships/image" Target="../media/image7.jpeg"/><Relationship Id="rId5" Type="http://schemas.microsoft.com/office/2007/relationships/hdphoto" Target="../media/hdphoto1.wdp"/><Relationship Id="rId10" Type="http://schemas.openxmlformats.org/officeDocument/2006/relationships/image" Target="../media/image6.jpeg"/><Relationship Id="rId4" Type="http://schemas.openxmlformats.org/officeDocument/2006/relationships/image" Target="../media/image2.jpeg"/><Relationship Id="rId9" Type="http://schemas.openxmlformats.org/officeDocument/2006/relationships/image" Target="../media/image5.jpeg"/></Relationships>
</file>

<file path=ppt/slides/_rels/slide4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40.png"/><Relationship Id="rId7"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microsoft.com/office/2007/relationships/hdphoto" Target="../media/hdphoto14.wdp"/><Relationship Id="rId5" Type="http://schemas.openxmlformats.org/officeDocument/2006/relationships/image" Target="../media/image41.png"/><Relationship Id="rId4" Type="http://schemas.microsoft.com/office/2007/relationships/hdphoto" Target="../media/hdphoto13.wdp"/></Relationships>
</file>

<file path=ppt/slides/_rels/slide41.xml.rels><?xml version="1.0" encoding="UTF-8" standalone="yes"?>
<Relationships xmlns="http://schemas.openxmlformats.org/package/2006/relationships"><Relationship Id="rId3" Type="http://schemas.openxmlformats.org/officeDocument/2006/relationships/image" Target="../media/image34.jpeg"/><Relationship Id="rId7" Type="http://schemas.microsoft.com/office/2007/relationships/hdphoto" Target="../media/hdphoto15.wdp"/><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43.png"/><Relationship Id="rId5" Type="http://schemas.microsoft.com/office/2007/relationships/hdphoto" Target="../media/hdphoto13.wdp"/><Relationship Id="rId4" Type="http://schemas.openxmlformats.org/officeDocument/2006/relationships/image" Target="../media/image40.png"/></Relationships>
</file>

<file path=ppt/slides/_rels/slide4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45.jpe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6" Type="http://schemas.microsoft.com/office/2007/relationships/hdphoto" Target="../media/hdphoto15.wdp"/><Relationship Id="rId5" Type="http://schemas.openxmlformats.org/officeDocument/2006/relationships/image" Target="../media/image43.png"/><Relationship Id="rId4" Type="http://schemas.microsoft.com/office/2007/relationships/hdphoto" Target="../media/hdphoto16.wdp"/></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tmp"/><Relationship Id="rId1" Type="http://schemas.openxmlformats.org/officeDocument/2006/relationships/slideLayout" Target="../slideLayouts/slideLayout2.xml"/><Relationship Id="rId4" Type="http://schemas.microsoft.com/office/2007/relationships/hdphoto" Target="../media/hdphoto17.wdp"/></Relationships>
</file>

<file path=ppt/slides/_rels/slide4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5" Type="http://schemas.microsoft.com/office/2007/relationships/hdphoto" Target="../media/hdphoto17.wdp"/><Relationship Id="rId4" Type="http://schemas.openxmlformats.org/officeDocument/2006/relationships/image" Target="../media/image51.pn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jpeg"/><Relationship Id="rId7"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9.png"/><Relationship Id="rId4" Type="http://schemas.microsoft.com/office/2007/relationships/hdphoto" Target="../media/hdphoto2.wdp"/><Relationship Id="rId9" Type="http://schemas.microsoft.com/office/2007/relationships/hdphoto" Target="../media/hdphoto3.wdp"/></Relationships>
</file>

<file path=ppt/slides/_rels/slide50.xml.rels><?xml version="1.0" encoding="UTF-8" standalone="yes"?>
<Relationships xmlns="http://schemas.openxmlformats.org/package/2006/relationships"><Relationship Id="rId8" Type="http://schemas.microsoft.com/office/2007/relationships/hdphoto" Target="../media/hdphoto19.wdp"/><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53.png"/><Relationship Id="rId1" Type="http://schemas.openxmlformats.org/officeDocument/2006/relationships/slideLayout" Target="../slideLayouts/slideLayout2.xml"/><Relationship Id="rId6" Type="http://schemas.microsoft.com/office/2007/relationships/hdphoto" Target="../media/hdphoto18.wdp"/><Relationship Id="rId5" Type="http://schemas.openxmlformats.org/officeDocument/2006/relationships/image" Target="../media/image54.png"/><Relationship Id="rId10" Type="http://schemas.microsoft.com/office/2007/relationships/hdphoto" Target="../media/hdphoto20.wdp"/><Relationship Id="rId4" Type="http://schemas.microsoft.com/office/2007/relationships/hdphoto" Target="../media/hdphoto17.wdp"/><Relationship Id="rId9" Type="http://schemas.openxmlformats.org/officeDocument/2006/relationships/image" Target="../media/image56.png"/></Relationships>
</file>

<file path=ppt/slides/_rels/slide5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9.png"/><Relationship Id="rId7" Type="http://schemas.microsoft.com/office/2007/relationships/hdphoto" Target="../media/hdphoto22.wdp"/><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61.png"/><Relationship Id="rId5" Type="http://schemas.microsoft.com/office/2007/relationships/hdphoto" Target="../media/hdphoto21.wdp"/><Relationship Id="rId4" Type="http://schemas.openxmlformats.org/officeDocument/2006/relationships/image" Target="../media/image60.png"/><Relationship Id="rId9" Type="http://schemas.microsoft.com/office/2007/relationships/hdphoto" Target="../media/hdphoto20.wdp"/></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microsoft.com/office/2007/relationships/hdphoto" Target="../media/hdphoto19.wdp"/><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53.png"/><Relationship Id="rId1" Type="http://schemas.openxmlformats.org/officeDocument/2006/relationships/slideLayout" Target="../slideLayouts/slideLayout2.xml"/><Relationship Id="rId6" Type="http://schemas.microsoft.com/office/2007/relationships/hdphoto" Target="../media/hdphoto18.wdp"/><Relationship Id="rId5" Type="http://schemas.openxmlformats.org/officeDocument/2006/relationships/image" Target="../media/image54.png"/><Relationship Id="rId10" Type="http://schemas.microsoft.com/office/2007/relationships/hdphoto" Target="../media/hdphoto20.wdp"/><Relationship Id="rId4" Type="http://schemas.microsoft.com/office/2007/relationships/hdphoto" Target="../media/hdphoto17.wdp"/><Relationship Id="rId9" Type="http://schemas.openxmlformats.org/officeDocument/2006/relationships/image" Target="../media/image56.png"/></Relationships>
</file>

<file path=ppt/slides/_rels/slide5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9.png"/><Relationship Id="rId7" Type="http://schemas.microsoft.com/office/2007/relationships/hdphoto" Target="../media/hdphoto22.wdp"/><Relationship Id="rId2"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image" Target="../media/image61.png"/><Relationship Id="rId5" Type="http://schemas.microsoft.com/office/2007/relationships/hdphoto" Target="../media/hdphoto21.wdp"/><Relationship Id="rId4" Type="http://schemas.openxmlformats.org/officeDocument/2006/relationships/image" Target="../media/image60.png"/><Relationship Id="rId9" Type="http://schemas.microsoft.com/office/2007/relationships/hdphoto" Target="../media/hdphoto20.wdp"/></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microsoft.com/office/2007/relationships/hdphoto" Target="../media/hdphoto6.wdp"/><Relationship Id="rId5" Type="http://schemas.openxmlformats.org/officeDocument/2006/relationships/image" Target="../media/image16.png"/><Relationship Id="rId4" Type="http://schemas.microsoft.com/office/2007/relationships/hdphoto" Target="../media/hdphoto5.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kumimoji="1" lang="ja-JP" altLang="en-US" dirty="0" smtClean="0"/>
              <a:t>ダブルチョップが消費者の持つ</a:t>
            </a:r>
            <a:r>
              <a:rPr kumimoji="1" lang="en-US" altLang="ja-JP" dirty="0" smtClean="0"/>
              <a:t>NB</a:t>
            </a:r>
            <a:r>
              <a:rPr kumimoji="1" lang="ja-JP" altLang="en-US" dirty="0" smtClean="0"/>
              <a:t>の評価に与える影響</a:t>
            </a:r>
            <a:endParaRPr kumimoji="1" lang="ja-JP" altLang="en-US" dirty="0"/>
          </a:p>
        </p:txBody>
      </p:sp>
      <p:sp>
        <p:nvSpPr>
          <p:cNvPr id="3" name="サブタイトル 2"/>
          <p:cNvSpPr>
            <a:spLocks noGrp="1"/>
          </p:cNvSpPr>
          <p:nvPr>
            <p:ph type="subTitle" idx="1"/>
          </p:nvPr>
        </p:nvSpPr>
        <p:spPr/>
        <p:txBody>
          <a:bodyPr/>
          <a:lstStyle/>
          <a:p>
            <a:r>
              <a:rPr kumimoji="1" lang="ja-JP" altLang="en-US" dirty="0" smtClean="0">
                <a:solidFill>
                  <a:schemeClr val="tx1"/>
                </a:solidFill>
              </a:rPr>
              <a:t>拓殖大学　田嶋</a:t>
            </a:r>
            <a:r>
              <a:rPr kumimoji="1" lang="ja-JP" altLang="en-US" dirty="0">
                <a:solidFill>
                  <a:schemeClr val="tx1"/>
                </a:solidFill>
              </a:rPr>
              <a:t>ゼミナール</a:t>
            </a:r>
            <a:r>
              <a:rPr lang="ja-JP" altLang="en-US" dirty="0">
                <a:solidFill>
                  <a:schemeClr val="tx1"/>
                </a:solidFill>
              </a:rPr>
              <a:t>　</a:t>
            </a:r>
            <a:endParaRPr kumimoji="1" lang="en-US" altLang="ja-JP" dirty="0">
              <a:solidFill>
                <a:schemeClr val="tx1"/>
              </a:solidFill>
            </a:endParaRPr>
          </a:p>
          <a:p>
            <a:r>
              <a:rPr lang="ja-JP" altLang="en-US" sz="2800" dirty="0">
                <a:solidFill>
                  <a:schemeClr val="tx1"/>
                </a:solidFill>
              </a:rPr>
              <a:t>篠原 大哉　関根 拓</a:t>
            </a:r>
            <a:endParaRPr lang="en-US" altLang="ja-JP" sz="2800" dirty="0">
              <a:solidFill>
                <a:schemeClr val="tx1"/>
              </a:solidFill>
            </a:endParaRPr>
          </a:p>
          <a:p>
            <a:r>
              <a:rPr kumimoji="1" lang="ja-JP" altLang="en-US" sz="2800" dirty="0">
                <a:solidFill>
                  <a:schemeClr val="tx1"/>
                </a:solidFill>
              </a:rPr>
              <a:t>津村</a:t>
            </a:r>
            <a:r>
              <a:rPr lang="ja-JP" altLang="en-US" sz="2800" dirty="0">
                <a:solidFill>
                  <a:schemeClr val="tx1"/>
                </a:solidFill>
              </a:rPr>
              <a:t> </a:t>
            </a:r>
            <a:r>
              <a:rPr kumimoji="1" lang="ja-JP" altLang="en-US" sz="2800" dirty="0">
                <a:solidFill>
                  <a:schemeClr val="tx1"/>
                </a:solidFill>
              </a:rPr>
              <a:t>舞　彭</a:t>
            </a:r>
            <a:r>
              <a:rPr lang="ja-JP" altLang="en-US" sz="2800" dirty="0">
                <a:solidFill>
                  <a:schemeClr val="tx1"/>
                </a:solidFill>
              </a:rPr>
              <a:t> </a:t>
            </a:r>
            <a:r>
              <a:rPr kumimoji="1" lang="ja-JP" altLang="en-US" sz="2800" dirty="0">
                <a:solidFill>
                  <a:schemeClr val="tx1"/>
                </a:solidFill>
              </a:rPr>
              <a:t>寧</a:t>
            </a:r>
          </a:p>
        </p:txBody>
      </p:sp>
    </p:spTree>
    <p:extLst>
      <p:ext uri="{BB962C8B-B14F-4D97-AF65-F5344CB8AC3E}">
        <p14:creationId xmlns:p14="http://schemas.microsoft.com/office/powerpoint/2010/main" val="16777934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２パターンのダブルチョップ</a:t>
            </a:r>
            <a:endParaRPr kumimoji="1" lang="ja-JP" altLang="en-US" dirty="0"/>
          </a:p>
        </p:txBody>
      </p:sp>
      <p:sp>
        <p:nvSpPr>
          <p:cNvPr id="4" name="フッター プレースホルダー 3"/>
          <p:cNvSpPr>
            <a:spLocks noGrp="1"/>
          </p:cNvSpPr>
          <p:nvPr>
            <p:ph type="ftr" sz="quarter" idx="11"/>
          </p:nvPr>
        </p:nvSpPr>
        <p:spPr/>
        <p:txBody>
          <a:bodyPr/>
          <a:lstStyle/>
          <a:p>
            <a:r>
              <a:rPr lang="ja-JP" altLang="en-US" dirty="0"/>
              <a:t>現</a:t>
            </a:r>
            <a:r>
              <a:rPr lang="ja-JP" altLang="en-US"/>
              <a:t>状分析</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10</a:t>
            </a:fld>
            <a:endParaRPr kumimoji="1" lang="ja-JP" altLang="en-US"/>
          </a:p>
        </p:txBody>
      </p:sp>
      <p:sp>
        <p:nvSpPr>
          <p:cNvPr id="6" name="テキスト ボックス 5"/>
          <p:cNvSpPr txBox="1"/>
          <p:nvPr/>
        </p:nvSpPr>
        <p:spPr>
          <a:xfrm>
            <a:off x="4861023" y="1391418"/>
            <a:ext cx="936104" cy="830997"/>
          </a:xfrm>
          <a:prstGeom prst="rect">
            <a:avLst/>
          </a:prstGeom>
          <a:noFill/>
        </p:spPr>
        <p:txBody>
          <a:bodyPr wrap="square" rtlCol="0" anchor="ctr">
            <a:spAutoFit/>
          </a:bodyPr>
          <a:lstStyle/>
          <a:p>
            <a:pPr algn="ctr"/>
            <a:r>
              <a:rPr lang="ja-JP" altLang="en-US" sz="4800" b="1" dirty="0"/>
              <a:t>②</a:t>
            </a:r>
            <a:endParaRPr kumimoji="1" lang="ja-JP" altLang="en-US" sz="4800" b="1" dirty="0"/>
          </a:p>
        </p:txBody>
      </p:sp>
      <p:sp>
        <p:nvSpPr>
          <p:cNvPr id="7" name="テキスト ボックス 6"/>
          <p:cNvSpPr txBox="1"/>
          <p:nvPr/>
        </p:nvSpPr>
        <p:spPr>
          <a:xfrm>
            <a:off x="539552" y="1422828"/>
            <a:ext cx="936104" cy="830997"/>
          </a:xfrm>
          <a:prstGeom prst="rect">
            <a:avLst/>
          </a:prstGeom>
          <a:noFill/>
        </p:spPr>
        <p:txBody>
          <a:bodyPr wrap="square" rtlCol="0" anchor="ctr">
            <a:spAutoFit/>
          </a:bodyPr>
          <a:lstStyle/>
          <a:p>
            <a:pPr algn="ctr"/>
            <a:r>
              <a:rPr lang="ja-JP" altLang="en-US" sz="4800" b="1" dirty="0"/>
              <a:t>①</a:t>
            </a:r>
            <a:endParaRPr kumimoji="1" lang="ja-JP" altLang="en-US" sz="4800" b="1" dirty="0"/>
          </a:p>
        </p:txBody>
      </p:sp>
      <p:pic>
        <p:nvPicPr>
          <p:cNvPr id="8" name="図 7"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040" y="2564904"/>
            <a:ext cx="2267231" cy="3430941"/>
          </a:xfrm>
          <a:prstGeom prst="rect">
            <a:avLst/>
          </a:prstGeom>
          <a:ln>
            <a:noFill/>
          </a:ln>
          <a:effectLst>
            <a:outerShdw blurRad="292100" dist="139700" dir="2700000" algn="tl" rotWithShape="0">
              <a:srgbClr val="333333">
                <a:alpha val="65000"/>
              </a:srgbClr>
            </a:outerShdw>
          </a:effectLst>
        </p:spPr>
      </p:pic>
      <p:sp>
        <p:nvSpPr>
          <p:cNvPr id="10" name="テキスト ボックス 9"/>
          <p:cNvSpPr txBox="1"/>
          <p:nvPr/>
        </p:nvSpPr>
        <p:spPr>
          <a:xfrm>
            <a:off x="1547664" y="1345252"/>
            <a:ext cx="2664296"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kumimoji="1" lang="ja-JP" altLang="en-US" dirty="0" smtClean="0"/>
              <a:t>メーカーブランドを裏面に記載しているが表面には記載</a:t>
            </a:r>
            <a:r>
              <a:rPr kumimoji="1" lang="ja-JP" altLang="en-US" smtClean="0"/>
              <a:t>していない</a:t>
            </a:r>
            <a:endParaRPr kumimoji="1" lang="en-US" altLang="ja-JP" dirty="0" smtClean="0"/>
          </a:p>
        </p:txBody>
      </p:sp>
      <p:sp>
        <p:nvSpPr>
          <p:cNvPr id="11" name="テキスト ボックス 10"/>
          <p:cNvSpPr txBox="1"/>
          <p:nvPr/>
        </p:nvSpPr>
        <p:spPr>
          <a:xfrm>
            <a:off x="5941142" y="1345252"/>
            <a:ext cx="2375273"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kumimoji="1" lang="ja-JP" altLang="en-US" dirty="0" smtClean="0"/>
              <a:t>メーカーブランドと</a:t>
            </a:r>
            <a:r>
              <a:rPr lang="ja-JP" altLang="en-US" dirty="0" smtClean="0"/>
              <a:t>小売り</a:t>
            </a:r>
            <a:r>
              <a:rPr lang="ja-JP" altLang="en-US" dirty="0"/>
              <a:t>の</a:t>
            </a:r>
            <a:r>
              <a:rPr kumimoji="1" lang="ja-JP" altLang="en-US" dirty="0" smtClean="0"/>
              <a:t>ブランドを表面に記載している</a:t>
            </a:r>
            <a:endParaRPr kumimoji="1" lang="ja-JP" altLang="en-US" dirty="0"/>
          </a:p>
        </p:txBody>
      </p:sp>
      <p:pic>
        <p:nvPicPr>
          <p:cNvPr id="12" name="図 11"/>
          <p:cNvPicPr>
            <a:picLocks noChangeAspect="1"/>
          </p:cNvPicPr>
          <p:nvPr/>
        </p:nvPicPr>
        <p:blipFill rotWithShape="1">
          <a:blip r:embed="rId4">
            <a:extLst>
              <a:ext uri="{28A0092B-C50C-407E-A947-70E740481C1C}">
                <a14:useLocalDpi xmlns:a14="http://schemas.microsoft.com/office/drawing/2010/main" val="0"/>
              </a:ext>
            </a:extLst>
          </a:blip>
          <a:srcRect l="63202" t="28115" b="8366"/>
          <a:stretch/>
        </p:blipFill>
        <p:spPr>
          <a:xfrm rot="5400000">
            <a:off x="2302880" y="4583825"/>
            <a:ext cx="1705205" cy="2207525"/>
          </a:xfrm>
          <a:prstGeom prst="rect">
            <a:avLst/>
          </a:prstGeom>
          <a:ln>
            <a:noFill/>
          </a:ln>
          <a:effectLst>
            <a:outerShdw blurRad="292100" dist="139700" dir="2700000" algn="tl" rotWithShape="0">
              <a:srgbClr val="333333">
                <a:alpha val="65000"/>
              </a:srgbClr>
            </a:outerShdw>
          </a:effectLst>
        </p:spPr>
      </p:pic>
      <p:cxnSp>
        <p:nvCxnSpPr>
          <p:cNvPr id="14" name="直線コネクタ 13"/>
          <p:cNvCxnSpPr>
            <a:stCxn id="2" idx="2"/>
          </p:cNvCxnSpPr>
          <p:nvPr/>
        </p:nvCxnSpPr>
        <p:spPr>
          <a:xfrm>
            <a:off x="4572000" y="1259632"/>
            <a:ext cx="0" cy="5280558"/>
          </a:xfrm>
          <a:prstGeom prst="line">
            <a:avLst/>
          </a:prstGeom>
          <a:ln>
            <a:prstDash val="dash"/>
          </a:ln>
        </p:spPr>
        <p:style>
          <a:lnRef idx="3">
            <a:schemeClr val="accent5"/>
          </a:lnRef>
          <a:fillRef idx="0">
            <a:schemeClr val="accent5"/>
          </a:fillRef>
          <a:effectRef idx="2">
            <a:schemeClr val="accent5"/>
          </a:effectRef>
          <a:fontRef idx="minor">
            <a:schemeClr val="tx1"/>
          </a:fontRef>
        </p:style>
      </p:cxnSp>
      <p:pic>
        <p:nvPicPr>
          <p:cNvPr id="15" name="Picture 20" descr="クリックすると新しいウィンドウで開きます"/>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15854" y1="14329" x2="15854" y2="14329"/>
                        <a14:foregroundMark x1="10671" y1="6402" x2="10671" y2="6402"/>
                        <a14:foregroundMark x1="9146" y1="14024" x2="9146" y2="14024"/>
                        <a14:foregroundMark x1="17988" y1="20122" x2="17988" y2="20122"/>
                        <a14:foregroundMark x1="30488" y1="20122" x2="30488" y2="20122"/>
                        <a14:foregroundMark x1="36585" y1="7927" x2="36585" y2="7927"/>
                        <a14:foregroundMark x1="46646" y1="4878" x2="46646" y2="4878"/>
                        <a14:foregroundMark x1="16768" y1="4573" x2="16768" y2="4573"/>
                        <a14:foregroundMark x1="4268" y1="2744" x2="4268" y2="2744"/>
                        <a14:foregroundMark x1="5488" y1="8537" x2="5488" y2="8537"/>
                        <a14:foregroundMark x1="5183" y1="13110" x2="5183" y2="13110"/>
                        <a14:foregroundMark x1="5488" y1="16463" x2="5488" y2="16463"/>
                        <a14:foregroundMark x1="7317" y1="4573" x2="7317" y2="4573"/>
                        <a14:foregroundMark x1="32317" y1="9451" x2="32317" y2="9451"/>
                      </a14:backgroundRemoval>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6705414" y="2429074"/>
            <a:ext cx="2152054" cy="215205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6" name="図 17" descr="画面の領域"/>
          <p:cNvPicPr>
            <a:picLocks noChangeAspect="1"/>
          </p:cNvPicPr>
          <p:nvPr/>
        </p:nvPicPr>
        <p:blipFill>
          <a:blip r:embed="rId7">
            <a:extLst>
              <a:ext uri="{BEBA8EAE-BF5A-486C-A8C5-ECC9F3942E4B}">
                <a14:imgProps xmlns:a14="http://schemas.microsoft.com/office/drawing/2010/main">
                  <a14:imgLayer r:embed="rId8">
                    <a14:imgEffect>
                      <a14:backgroundRemoval t="2778" b="100000" l="9877" r="88889">
                        <a14:foregroundMark x1="59877" y1="80000" x2="59877" y2="80000"/>
                        <a14:foregroundMark x1="48765" y1="81111" x2="48765" y2="81111"/>
                        <a14:foregroundMark x1="33333" y1="77222" x2="33333" y2="77222"/>
                        <a14:foregroundMark x1="33333" y1="73889" x2="33333" y2="73889"/>
                        <a14:foregroundMark x1="35185" y1="85556" x2="35185" y2="85556"/>
                        <a14:foregroundMark x1="43827" y1="91111" x2="43827" y2="91111"/>
                        <a14:foregroundMark x1="55556" y1="92778" x2="55556" y2="92778"/>
                        <a14:foregroundMark x1="64198" y1="92778" x2="64198" y2="92778"/>
                        <a14:foregroundMark x1="69753" y1="75000" x2="69753" y2="75000"/>
                        <a14:foregroundMark x1="53704" y1="72778" x2="53704" y2="72778"/>
                        <a14:foregroundMark x1="63580" y1="75000" x2="63580" y2="75000"/>
                        <a14:foregroundMark x1="39506" y1="77222" x2="39506" y2="77222"/>
                        <a14:foregroundMark x1="27778" y1="76111" x2="27778" y2="76111"/>
                        <a14:foregroundMark x1="48765" y1="72222" x2="48765" y2="72222"/>
                        <a14:foregroundMark x1="45679" y1="75000" x2="45679" y2="75000"/>
                        <a14:foregroundMark x1="43210" y1="73333" x2="43210" y2="73333"/>
                        <a14:foregroundMark x1="25926" y1="73333" x2="25926" y2="73333"/>
                        <a14:foregroundMark x1="56173" y1="76111" x2="56173" y2="76111"/>
                        <a14:foregroundMark x1="25309" y1="76667" x2="25309" y2="76667"/>
                        <a14:foregroundMark x1="64815" y1="5556" x2="64815" y2="5556"/>
                        <a14:foregroundMark x1="59259" y1="6111" x2="59259" y2="6111"/>
                        <a14:foregroundMark x1="50617" y1="6111" x2="50617" y2="6111"/>
                        <a14:foregroundMark x1="41358" y1="6111" x2="41358" y2="6111"/>
                        <a14:foregroundMark x1="35802" y1="6111" x2="35802" y2="6111"/>
                        <a14:foregroundMark x1="45062" y1="5556" x2="45062" y2="5556"/>
                        <a14:foregroundMark x1="27778" y1="6111" x2="27778" y2="6111"/>
                        <a14:foregroundMark x1="31481" y1="6111" x2="31481" y2="6111"/>
                      </a14:backgroundRemoval>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4842413" y="3641447"/>
            <a:ext cx="2465892" cy="2739881"/>
          </a:xfrm>
          <a:prstGeom prst="rect">
            <a:avLst/>
          </a:prstGeom>
          <a:ln>
            <a:noFill/>
          </a:ln>
          <a:effectLst>
            <a:outerShdw blurRad="292100" dist="139700" dir="2700000" algn="tl" rotWithShape="0">
              <a:srgbClr val="333333">
                <a:alpha val="65000"/>
              </a:srgbClr>
            </a:outerShdw>
          </a:effectLst>
        </p:spPr>
      </p:pic>
      <p:sp>
        <p:nvSpPr>
          <p:cNvPr id="17" name="正方形/長方形 16"/>
          <p:cNvSpPr/>
          <p:nvPr/>
        </p:nvSpPr>
        <p:spPr>
          <a:xfrm>
            <a:off x="4861022" y="1259632"/>
            <a:ext cx="4103466" cy="518204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角丸四角形 17"/>
          <p:cNvSpPr/>
          <p:nvPr/>
        </p:nvSpPr>
        <p:spPr>
          <a:xfrm>
            <a:off x="5941141" y="5373216"/>
            <a:ext cx="2916326" cy="86055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400" dirty="0" smtClean="0"/>
              <a:t>②</a:t>
            </a:r>
            <a:r>
              <a:rPr lang="ja-JP" altLang="en-US" sz="2400" dirty="0" smtClean="0"/>
              <a:t>に注目する！！</a:t>
            </a:r>
            <a:endParaRPr kumimoji="1" lang="en-US" altLang="ja-JP" sz="2400" dirty="0" smtClean="0"/>
          </a:p>
        </p:txBody>
      </p:sp>
      <p:sp>
        <p:nvSpPr>
          <p:cNvPr id="19" name="右矢印 18"/>
          <p:cNvSpPr/>
          <p:nvPr/>
        </p:nvSpPr>
        <p:spPr>
          <a:xfrm>
            <a:off x="5580112" y="5517232"/>
            <a:ext cx="555320" cy="617211"/>
          </a:xfrm>
          <a:prstGeom prst="rightArrow">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Tree>
    <p:extLst>
      <p:ext uri="{BB962C8B-B14F-4D97-AF65-F5344CB8AC3E}">
        <p14:creationId xmlns:p14="http://schemas.microsoft.com/office/powerpoint/2010/main" val="26572022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509066">
            <a:off x="2624040" y="4470498"/>
            <a:ext cx="809625" cy="116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クリックすると新しいウィンドウで開きます"/>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598" y="2365901"/>
            <a:ext cx="3983005" cy="3983005"/>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normAutofit/>
          </a:bodyPr>
          <a:lstStyle/>
          <a:p>
            <a:r>
              <a:rPr kumimoji="1" lang="ja-JP" altLang="en-US" dirty="0" smtClean="0"/>
              <a:t>ここで疑問</a:t>
            </a:r>
            <a:r>
              <a:rPr kumimoji="1" lang="en-US" altLang="ja-JP" dirty="0" smtClean="0"/>
              <a:t>…</a:t>
            </a:r>
            <a:endParaRPr kumimoji="1" lang="ja-JP" altLang="en-US" dirty="0"/>
          </a:p>
        </p:txBody>
      </p:sp>
      <p:sp>
        <p:nvSpPr>
          <p:cNvPr id="4" name="フッター プレースホルダー 3"/>
          <p:cNvSpPr>
            <a:spLocks noGrp="1"/>
          </p:cNvSpPr>
          <p:nvPr>
            <p:ph type="ftr" sz="quarter" idx="11"/>
          </p:nvPr>
        </p:nvSpPr>
        <p:spPr/>
        <p:txBody>
          <a:bodyPr/>
          <a:lstStyle/>
          <a:p>
            <a:r>
              <a:rPr lang="ja-JP" altLang="en-US" dirty="0"/>
              <a:t>現</a:t>
            </a:r>
            <a:r>
              <a:rPr lang="ja-JP" altLang="en-US"/>
              <a:t>状分析</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11</a:t>
            </a:fld>
            <a:endParaRPr kumimoji="1" lang="ja-JP" altLang="en-US"/>
          </a:p>
        </p:txBody>
      </p:sp>
      <p:sp>
        <p:nvSpPr>
          <p:cNvPr id="6" name="雲形吹き出し 5"/>
          <p:cNvSpPr/>
          <p:nvPr/>
        </p:nvSpPr>
        <p:spPr>
          <a:xfrm>
            <a:off x="4003831" y="1492625"/>
            <a:ext cx="4456601" cy="3240360"/>
          </a:xfrm>
          <a:prstGeom prst="cloudCallout">
            <a:avLst>
              <a:gd name="adj1" fmla="val -67680"/>
              <a:gd name="adj2" fmla="val 18871"/>
            </a:avLst>
          </a:prstGeom>
          <a:solidFill>
            <a:schemeClr val="accent5">
              <a:lumMod val="20000"/>
              <a:lumOff val="8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4499992" y="2204864"/>
            <a:ext cx="3456384" cy="1815882"/>
          </a:xfrm>
          <a:prstGeom prst="rect">
            <a:avLst/>
          </a:prstGeom>
        </p:spPr>
        <p:txBody>
          <a:bodyPr wrap="square">
            <a:spAutoFit/>
          </a:bodyPr>
          <a:lstStyle/>
          <a:p>
            <a:r>
              <a:rPr lang="ja-JP" altLang="en-US" sz="2800" dirty="0"/>
              <a:t>消費者は店頭で</a:t>
            </a:r>
            <a:r>
              <a:rPr lang="ja-JP" altLang="en-US" sz="2800" dirty="0" smtClean="0"/>
              <a:t>ダブ</a:t>
            </a:r>
            <a:endParaRPr lang="en-US" altLang="ja-JP" sz="2800" dirty="0" smtClean="0"/>
          </a:p>
          <a:p>
            <a:r>
              <a:rPr lang="ja-JP" altLang="en-US" sz="2800" dirty="0" smtClean="0"/>
              <a:t>ルチョップを見たとき、</a:t>
            </a:r>
            <a:endParaRPr lang="en-US" altLang="ja-JP" sz="2800" dirty="0" smtClean="0"/>
          </a:p>
          <a:p>
            <a:r>
              <a:rPr lang="en-US" altLang="ja-JP" sz="2800" dirty="0" smtClean="0"/>
              <a:t>PB</a:t>
            </a:r>
            <a:r>
              <a:rPr lang="ja-JP" altLang="en-US" sz="2800" dirty="0"/>
              <a:t>と感じないので</a:t>
            </a:r>
            <a:r>
              <a:rPr lang="ja-JP" altLang="en-US" sz="2800" dirty="0" smtClean="0"/>
              <a:t>は</a:t>
            </a:r>
            <a:endParaRPr lang="en-US" altLang="ja-JP" sz="2800" dirty="0" smtClean="0"/>
          </a:p>
          <a:p>
            <a:r>
              <a:rPr lang="ja-JP" altLang="en-US" sz="2800" dirty="0" smtClean="0"/>
              <a:t>ないか？</a:t>
            </a:r>
            <a:endParaRPr lang="ja-JP" altLang="en-US" sz="2800" dirty="0"/>
          </a:p>
        </p:txBody>
      </p:sp>
    </p:spTree>
    <p:extLst>
      <p:ext uri="{BB962C8B-B14F-4D97-AF65-F5344CB8AC3E}">
        <p14:creationId xmlns:p14="http://schemas.microsoft.com/office/powerpoint/2010/main" val="40614210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予備調査</a:t>
            </a:r>
            <a:endParaRPr kumimoji="1" lang="ja-JP" altLang="en-US" dirty="0"/>
          </a:p>
        </p:txBody>
      </p:sp>
      <p:sp>
        <p:nvSpPr>
          <p:cNvPr id="4" name="コンテンツ プレースホルダー 2"/>
          <p:cNvSpPr>
            <a:spLocks noGrp="1"/>
          </p:cNvSpPr>
          <p:nvPr>
            <p:ph idx="1"/>
          </p:nvPr>
        </p:nvSpPr>
        <p:spPr>
          <a:xfrm>
            <a:off x="323528" y="1600201"/>
            <a:ext cx="8424936" cy="4205064"/>
          </a:xfrm>
          <a:ln w="60325" cmpd="dbl"/>
        </p:spPr>
        <p:style>
          <a:lnRef idx="2">
            <a:schemeClr val="accent1"/>
          </a:lnRef>
          <a:fillRef idx="1">
            <a:schemeClr val="lt1"/>
          </a:fillRef>
          <a:effectRef idx="0">
            <a:schemeClr val="accent1"/>
          </a:effectRef>
          <a:fontRef idx="minor">
            <a:schemeClr val="dk1"/>
          </a:fontRef>
        </p:style>
        <p:txBody>
          <a:bodyPr lIns="252000">
            <a:normAutofit/>
          </a:bodyPr>
          <a:lstStyle/>
          <a:p>
            <a:pPr marL="0" indent="0">
              <a:buNone/>
            </a:pPr>
            <a:endParaRPr lang="en-US" altLang="ja-JP" sz="800" dirty="0"/>
          </a:p>
          <a:p>
            <a:pPr marL="0" indent="0">
              <a:buNone/>
            </a:pPr>
            <a:r>
              <a:rPr kumimoji="1" lang="ja-JP" altLang="en-US" sz="2800" dirty="0" smtClean="0"/>
              <a:t>サンプルサイズ：拓殖大学学生５０人</a:t>
            </a:r>
            <a:endParaRPr kumimoji="1" lang="en-US" altLang="ja-JP" sz="2800" dirty="0" smtClean="0"/>
          </a:p>
          <a:p>
            <a:pPr marL="0" indent="0">
              <a:buNone/>
            </a:pPr>
            <a:r>
              <a:rPr kumimoji="1" lang="ja-JP" altLang="en-US" sz="2800" dirty="0" smtClean="0"/>
              <a:t>日時：</a:t>
            </a:r>
            <a:r>
              <a:rPr kumimoji="1" lang="en-US" altLang="ja-JP" sz="2800" dirty="0" smtClean="0"/>
              <a:t>2014</a:t>
            </a:r>
            <a:r>
              <a:rPr kumimoji="1" lang="ja-JP" altLang="en-US" sz="2800" dirty="0" smtClean="0"/>
              <a:t>年</a:t>
            </a:r>
            <a:r>
              <a:rPr kumimoji="1" lang="en-US" altLang="ja-JP" sz="2800" dirty="0" smtClean="0"/>
              <a:t>11</a:t>
            </a:r>
            <a:r>
              <a:rPr kumimoji="1" lang="ja-JP" altLang="en-US" sz="2800" dirty="0" smtClean="0"/>
              <a:t>月</a:t>
            </a:r>
            <a:r>
              <a:rPr kumimoji="1" lang="en-US" altLang="ja-JP" sz="2800" dirty="0" smtClean="0"/>
              <a:t>19</a:t>
            </a:r>
            <a:r>
              <a:rPr kumimoji="1" lang="ja-JP" altLang="en-US" sz="2800" dirty="0" smtClean="0"/>
              <a:t>日（水）</a:t>
            </a:r>
            <a:endParaRPr kumimoji="1" lang="en-US" altLang="ja-JP" sz="2800" dirty="0" smtClean="0"/>
          </a:p>
          <a:p>
            <a:pPr marL="0" indent="0">
              <a:buNone/>
            </a:pPr>
            <a:r>
              <a:rPr kumimoji="1" lang="ja-JP" altLang="en-US" sz="2800" dirty="0" smtClean="0"/>
              <a:t>方法：写真を提示し、口頭によるアンケート調査</a:t>
            </a:r>
            <a:endParaRPr kumimoji="1" lang="en-US" altLang="ja-JP" sz="2800" dirty="0" smtClean="0"/>
          </a:p>
          <a:p>
            <a:pPr marL="0" indent="0">
              <a:buNone/>
            </a:pPr>
            <a:endParaRPr kumimoji="1" lang="en-US" altLang="ja-JP" sz="2800" dirty="0" smtClean="0"/>
          </a:p>
          <a:p>
            <a:pPr marL="0" indent="0">
              <a:buNone/>
            </a:pPr>
            <a:r>
              <a:rPr kumimoji="1" lang="ja-JP" altLang="en-US" sz="2800" dirty="0" smtClean="0"/>
              <a:t>≪質問≫</a:t>
            </a:r>
            <a:endParaRPr kumimoji="1" lang="en-US" altLang="ja-JP" sz="2800" dirty="0" smtClean="0"/>
          </a:p>
          <a:p>
            <a:pPr marL="0" indent="0">
              <a:buNone/>
            </a:pPr>
            <a:r>
              <a:rPr kumimoji="1" lang="ja-JP" altLang="en-US" sz="2800" dirty="0" smtClean="0"/>
              <a:t>①この商品を作ったのはどこの企業だと思いますか？</a:t>
            </a:r>
            <a:endParaRPr kumimoji="1" lang="en-US" altLang="ja-JP" sz="2800" dirty="0" smtClean="0"/>
          </a:p>
          <a:p>
            <a:pPr marL="0" indent="0">
              <a:buNone/>
            </a:pPr>
            <a:r>
              <a:rPr lang="ja-JP" altLang="en-US" sz="2800" dirty="0" smtClean="0"/>
              <a:t>②この商品は</a:t>
            </a:r>
            <a:r>
              <a:rPr lang="en-US" altLang="ja-JP" sz="2800" dirty="0" smtClean="0"/>
              <a:t>PB</a:t>
            </a:r>
            <a:r>
              <a:rPr lang="ja-JP" altLang="en-US" sz="2800" dirty="0" smtClean="0"/>
              <a:t>に見えますか？</a:t>
            </a:r>
            <a:endParaRPr kumimoji="1" lang="en-US" altLang="ja-JP" sz="2800" dirty="0" smtClean="0"/>
          </a:p>
        </p:txBody>
      </p:sp>
      <p:sp>
        <p:nvSpPr>
          <p:cNvPr id="3" name="フッター プレースホルダー 2"/>
          <p:cNvSpPr>
            <a:spLocks noGrp="1"/>
          </p:cNvSpPr>
          <p:nvPr>
            <p:ph type="ftr" sz="quarter" idx="11"/>
          </p:nvPr>
        </p:nvSpPr>
        <p:spPr/>
        <p:txBody>
          <a:bodyPr/>
          <a:lstStyle/>
          <a:p>
            <a:r>
              <a:rPr lang="ja-JP" altLang="en-US" dirty="0"/>
              <a:t>現</a:t>
            </a:r>
            <a:r>
              <a:rPr lang="ja-JP" altLang="en-US"/>
              <a:t>状分析</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12</a:t>
            </a:fld>
            <a:endParaRPr kumimoji="1" lang="ja-JP" altLang="en-US"/>
          </a:p>
        </p:txBody>
      </p:sp>
      <p:pic>
        <p:nvPicPr>
          <p:cNvPr id="3074" name="Picture 2" descr="クリックすると新しいウィンドウで開きま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847066">
            <a:off x="7117543" y="5038439"/>
            <a:ext cx="1584176" cy="1584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53738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16632"/>
            <a:ext cx="8229600" cy="1008112"/>
          </a:xfrm>
        </p:spPr>
        <p:txBody>
          <a:bodyPr>
            <a:normAutofit fontScale="90000"/>
          </a:bodyPr>
          <a:lstStyle/>
          <a:p>
            <a:r>
              <a:rPr lang="ja-JP" altLang="en-US" sz="3100" dirty="0" smtClean="0"/>
              <a:t>ローソン</a:t>
            </a:r>
            <a:r>
              <a:rPr lang="en-US" altLang="ja-JP" sz="3100" dirty="0" smtClean="0"/>
              <a:t>×</a:t>
            </a:r>
            <a:r>
              <a:rPr lang="ja-JP" altLang="en-US" sz="3100" dirty="0" smtClean="0"/>
              <a:t>ジョージア</a:t>
            </a:r>
            <a:r>
              <a:rPr lang="en-US" altLang="ja-JP" dirty="0" smtClean="0"/>
              <a:t/>
            </a:r>
            <a:br>
              <a:rPr lang="en-US" altLang="ja-JP" dirty="0" smtClean="0"/>
            </a:br>
            <a:r>
              <a:rPr lang="ja-JP" altLang="en-US" dirty="0" smtClean="0"/>
              <a:t>クラフトマンコーヒー</a:t>
            </a:r>
            <a:endParaRPr kumimoji="1" lang="ja-JP" altLang="en-US" dirty="0"/>
          </a:p>
        </p:txBody>
      </p:sp>
      <p:sp>
        <p:nvSpPr>
          <p:cNvPr id="4" name="フッター プレースホルダー 3"/>
          <p:cNvSpPr>
            <a:spLocks noGrp="1"/>
          </p:cNvSpPr>
          <p:nvPr>
            <p:ph type="ftr" sz="quarter" idx="11"/>
          </p:nvPr>
        </p:nvSpPr>
        <p:spPr/>
        <p:txBody>
          <a:bodyPr/>
          <a:lstStyle/>
          <a:p>
            <a:r>
              <a:rPr lang="ja-JP" altLang="en-US" dirty="0"/>
              <a:t>現</a:t>
            </a:r>
            <a:r>
              <a:rPr lang="ja-JP" altLang="en-US"/>
              <a:t>状分析</a:t>
            </a:r>
            <a:endParaRPr lang="ja-JP" altLang="en-US" dirty="0"/>
          </a:p>
        </p:txBody>
      </p:sp>
      <p:sp>
        <p:nvSpPr>
          <p:cNvPr id="5" name="スライド番号プレースホルダー 4"/>
          <p:cNvSpPr>
            <a:spLocks noGrp="1"/>
          </p:cNvSpPr>
          <p:nvPr>
            <p:ph type="sldNum" sz="quarter" idx="12"/>
          </p:nvPr>
        </p:nvSpPr>
        <p:spPr/>
        <p:txBody>
          <a:bodyPr/>
          <a:lstStyle/>
          <a:p>
            <a:fld id="{0539D599-0F19-4142-A68A-2398D41C6D0C}" type="slidenum">
              <a:rPr kumimoji="1" lang="ja-JP" altLang="en-US" smtClean="0"/>
              <a:t>13</a:t>
            </a:fld>
            <a:endParaRPr kumimoji="1" lang="ja-JP" altLang="en-US" dirty="0"/>
          </a:p>
        </p:txBody>
      </p:sp>
      <p:pic>
        <p:nvPicPr>
          <p:cNvPr id="6" name="図 5" descr="画面の領域"/>
          <p:cNvPicPr>
            <a:picLocks noChangeAspect="1"/>
          </p:cNvPicPr>
          <p:nvPr/>
        </p:nvPicPr>
        <p:blipFill rotWithShape="1">
          <a:blip r:embed="rId2">
            <a:extLst>
              <a:ext uri="{28A0092B-C50C-407E-A947-70E740481C1C}">
                <a14:useLocalDpi xmlns:a14="http://schemas.microsoft.com/office/drawing/2010/main" val="0"/>
              </a:ext>
            </a:extLst>
          </a:blip>
          <a:srcRect l="10645" t="29348" r="14423" b="10512"/>
          <a:stretch/>
        </p:blipFill>
        <p:spPr>
          <a:xfrm>
            <a:off x="1652467" y="1523429"/>
            <a:ext cx="5839065" cy="2841675"/>
          </a:xfrm>
          <a:prstGeom prst="rect">
            <a:avLst/>
          </a:prstGeom>
          <a:ln>
            <a:noFill/>
          </a:ln>
          <a:effectLst>
            <a:outerShdw blurRad="292100" dist="139700" dir="2700000" algn="tl" rotWithShape="0">
              <a:srgbClr val="333333">
                <a:alpha val="65000"/>
              </a:srgbClr>
            </a:outerShdw>
          </a:effectLst>
        </p:spPr>
      </p:pic>
      <p:sp>
        <p:nvSpPr>
          <p:cNvPr id="7" name="正方形/長方形 6"/>
          <p:cNvSpPr/>
          <p:nvPr/>
        </p:nvSpPr>
        <p:spPr>
          <a:xfrm>
            <a:off x="251520" y="6211669"/>
            <a:ext cx="4572000" cy="461665"/>
          </a:xfrm>
          <a:prstGeom prst="rect">
            <a:avLst/>
          </a:prstGeom>
        </p:spPr>
        <p:txBody>
          <a:bodyPr>
            <a:spAutoFit/>
          </a:bodyPr>
          <a:lstStyle/>
          <a:p>
            <a:r>
              <a:rPr lang="ja-JP" altLang="en-US" sz="1200" b="1" dirty="0" smtClean="0"/>
              <a:t>ローソン　公式ホームページ　</a:t>
            </a:r>
            <a:r>
              <a:rPr lang="en-US" altLang="ja-JP" sz="1200" b="1" dirty="0" smtClean="0"/>
              <a:t>http://www.lawson.co.jp/company/news/096118/</a:t>
            </a:r>
            <a:endParaRPr lang="ja-JP" altLang="en-US" sz="1200" b="1" dirty="0"/>
          </a:p>
        </p:txBody>
      </p:sp>
      <p:grpSp>
        <p:nvGrpSpPr>
          <p:cNvPr id="9" name="グループ化 8"/>
          <p:cNvGrpSpPr/>
          <p:nvPr/>
        </p:nvGrpSpPr>
        <p:grpSpPr>
          <a:xfrm>
            <a:off x="395536" y="4625841"/>
            <a:ext cx="8352928" cy="1323439"/>
            <a:chOff x="395536" y="4625841"/>
            <a:chExt cx="8352928" cy="1323439"/>
          </a:xfrm>
        </p:grpSpPr>
        <p:sp>
          <p:nvSpPr>
            <p:cNvPr id="3" name="テキスト ボックス 2"/>
            <p:cNvSpPr txBox="1"/>
            <p:nvPr/>
          </p:nvSpPr>
          <p:spPr>
            <a:xfrm>
              <a:off x="395536" y="4625841"/>
              <a:ext cx="8352928" cy="1323439"/>
            </a:xfrm>
            <a:prstGeom prst="rect">
              <a:avLst/>
            </a:prstGeom>
            <a:noFill/>
          </p:spPr>
          <p:txBody>
            <a:bodyPr wrap="square" rtlCol="0">
              <a:spAutoFit/>
            </a:bodyPr>
            <a:lstStyle/>
            <a:p>
              <a:pPr algn="ctr"/>
              <a:r>
                <a:rPr kumimoji="1" lang="ja-JP" altLang="en-US" sz="3200" dirty="0" smtClean="0"/>
                <a:t>２０１４年１０月２８日にローソンでのみ販売開始</a:t>
              </a:r>
              <a:endParaRPr kumimoji="1" lang="en-US" altLang="ja-JP" sz="3200" dirty="0" smtClean="0"/>
            </a:p>
            <a:p>
              <a:pPr algn="ctr"/>
              <a:endParaRPr kumimoji="1" lang="en-US" altLang="ja-JP" sz="1600" dirty="0" smtClean="0"/>
            </a:p>
            <a:p>
              <a:pPr algn="ctr"/>
              <a:r>
                <a:rPr lang="ja-JP" altLang="en-US" sz="3200" dirty="0"/>
                <a:t>　</a:t>
              </a:r>
              <a:r>
                <a:rPr lang="ja-JP" altLang="en-US" sz="3200" dirty="0" smtClean="0"/>
                <a:t>　　</a:t>
              </a:r>
              <a:r>
                <a:rPr lang="ja-JP" altLang="en-US" sz="3200" dirty="0" smtClean="0">
                  <a:solidFill>
                    <a:srgbClr val="FF0000"/>
                  </a:solidFill>
                </a:rPr>
                <a:t>ローソンとジョージアの共同開発</a:t>
              </a:r>
              <a:endParaRPr kumimoji="1" lang="ja-JP" altLang="en-US" sz="3200" dirty="0">
                <a:solidFill>
                  <a:srgbClr val="FF0000"/>
                </a:solidFill>
              </a:endParaRPr>
            </a:p>
          </p:txBody>
        </p:sp>
        <p:sp>
          <p:nvSpPr>
            <p:cNvPr id="8" name="右矢印 7"/>
            <p:cNvSpPr/>
            <p:nvPr/>
          </p:nvSpPr>
          <p:spPr>
            <a:xfrm>
              <a:off x="1547664" y="5445224"/>
              <a:ext cx="504056"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 name="テキスト ボックス 9"/>
          <p:cNvSpPr txBox="1"/>
          <p:nvPr/>
        </p:nvSpPr>
        <p:spPr>
          <a:xfrm>
            <a:off x="4067944" y="5805264"/>
            <a:ext cx="1728192" cy="369332"/>
          </a:xfrm>
          <a:prstGeom prst="rect">
            <a:avLst/>
          </a:prstGeom>
          <a:noFill/>
        </p:spPr>
        <p:txBody>
          <a:bodyPr wrap="square" rtlCol="0">
            <a:spAutoFit/>
          </a:bodyPr>
          <a:lstStyle/>
          <a:p>
            <a:r>
              <a:rPr kumimoji="1" lang="ja-JP" altLang="en-US" dirty="0" smtClean="0">
                <a:solidFill>
                  <a:srgbClr val="FF0000"/>
                </a:solidFill>
              </a:rPr>
              <a:t>（コカ・コーラ）</a:t>
            </a:r>
            <a:endParaRPr kumimoji="1" lang="ja-JP" altLang="en-US" dirty="0">
              <a:solidFill>
                <a:srgbClr val="FF0000"/>
              </a:solidFill>
            </a:endParaRPr>
          </a:p>
        </p:txBody>
      </p:sp>
    </p:spTree>
    <p:extLst>
      <p:ext uri="{BB962C8B-B14F-4D97-AF65-F5344CB8AC3E}">
        <p14:creationId xmlns:p14="http://schemas.microsoft.com/office/powerpoint/2010/main" val="39519500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①の調査結果</a:t>
            </a:r>
            <a:endParaRPr kumimoji="1" lang="ja-JP" altLang="en-US" dirty="0"/>
          </a:p>
        </p:txBody>
      </p:sp>
      <p:graphicFrame>
        <p:nvGraphicFramePr>
          <p:cNvPr id="4" name="コンテンツ プレースホルダー 5"/>
          <p:cNvGraphicFramePr>
            <a:graphicFrameLocks noGrp="1"/>
          </p:cNvGraphicFramePr>
          <p:nvPr>
            <p:ph idx="1"/>
            <p:extLst>
              <p:ext uri="{D42A27DB-BD31-4B8C-83A1-F6EECF244321}">
                <p14:modId xmlns:p14="http://schemas.microsoft.com/office/powerpoint/2010/main" val="3643569564"/>
              </p:ext>
            </p:extLst>
          </p:nvPr>
        </p:nvGraphicFramePr>
        <p:xfrm>
          <a:off x="493204" y="1652938"/>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3" name="フッター プレースホルダー 2"/>
          <p:cNvSpPr>
            <a:spLocks noGrp="1"/>
          </p:cNvSpPr>
          <p:nvPr>
            <p:ph type="ftr" sz="quarter" idx="11"/>
          </p:nvPr>
        </p:nvSpPr>
        <p:spPr/>
        <p:txBody>
          <a:bodyPr/>
          <a:lstStyle/>
          <a:p>
            <a:r>
              <a:rPr lang="ja-JP" altLang="en-US" dirty="0"/>
              <a:t>現</a:t>
            </a:r>
            <a:r>
              <a:rPr lang="ja-JP" altLang="en-US"/>
              <a:t>状分析</a:t>
            </a:r>
            <a:endParaRPr lang="ja-JP" altLang="en-US" dirty="0"/>
          </a:p>
        </p:txBody>
      </p:sp>
      <p:sp>
        <p:nvSpPr>
          <p:cNvPr id="6" name="角丸四角形 5"/>
          <p:cNvSpPr/>
          <p:nvPr/>
        </p:nvSpPr>
        <p:spPr>
          <a:xfrm>
            <a:off x="1691680" y="1400910"/>
            <a:ext cx="5832648" cy="504056"/>
          </a:xfrm>
          <a:prstGeom prst="roundRect">
            <a:avLst/>
          </a:prstGeom>
          <a:solidFill>
            <a:schemeClr val="accent5">
              <a:lumMod val="20000"/>
              <a:lumOff val="8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smtClean="0">
                <a:solidFill>
                  <a:schemeClr val="tx1"/>
                </a:solidFill>
              </a:rPr>
              <a:t>この商品を作ったのはどこの企業だと思いますか？</a:t>
            </a:r>
            <a:endParaRPr kumimoji="1" lang="ja-JP" altLang="en-US" sz="2000" b="1" dirty="0">
              <a:solidFill>
                <a:schemeClr val="tx1"/>
              </a:solidFill>
            </a:endParaRPr>
          </a:p>
        </p:txBody>
      </p:sp>
      <p:pic>
        <p:nvPicPr>
          <p:cNvPr id="4098" name="Picture 2" descr="クリックすると新しいウィンドウで開きます"/>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80684" y="4509120"/>
            <a:ext cx="1863316" cy="2084184"/>
          </a:xfrm>
          <a:prstGeom prst="rect">
            <a:avLst/>
          </a:prstGeom>
          <a:noFill/>
          <a:extLst>
            <a:ext uri="{909E8E84-426E-40DD-AFC4-6F175D3DCCD1}">
              <a14:hiddenFill xmlns:a14="http://schemas.microsoft.com/office/drawing/2010/main">
                <a:solidFill>
                  <a:srgbClr val="FFFFFF"/>
                </a:solidFill>
              </a14:hiddenFill>
            </a:ext>
          </a:extLst>
        </p:spPr>
      </p:pic>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14</a:t>
            </a:fld>
            <a:endParaRPr kumimoji="1" lang="ja-JP" altLang="en-US" dirty="0"/>
          </a:p>
        </p:txBody>
      </p:sp>
    </p:spTree>
    <p:extLst>
      <p:ext uri="{BB962C8B-B14F-4D97-AF65-F5344CB8AC3E}">
        <p14:creationId xmlns:p14="http://schemas.microsoft.com/office/powerpoint/2010/main" val="38804444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②の調査結果</a:t>
            </a:r>
            <a:endParaRPr kumimoji="1" lang="ja-JP" altLang="en-US" dirty="0"/>
          </a:p>
        </p:txBody>
      </p:sp>
      <p:sp>
        <p:nvSpPr>
          <p:cNvPr id="4" name="フッター プレースホルダー 3"/>
          <p:cNvSpPr>
            <a:spLocks noGrp="1"/>
          </p:cNvSpPr>
          <p:nvPr>
            <p:ph type="ftr" sz="quarter" idx="11"/>
          </p:nvPr>
        </p:nvSpPr>
        <p:spPr/>
        <p:txBody>
          <a:bodyPr/>
          <a:lstStyle/>
          <a:p>
            <a:r>
              <a:rPr lang="ja-JP" altLang="en-US" dirty="0"/>
              <a:t>現</a:t>
            </a:r>
            <a:r>
              <a:rPr lang="ja-JP" altLang="en-US"/>
              <a:t>状分析</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15</a:t>
            </a:fld>
            <a:endParaRPr kumimoji="1" lang="ja-JP" altLang="en-US"/>
          </a:p>
        </p:txBody>
      </p:sp>
      <p:graphicFrame>
        <p:nvGraphicFramePr>
          <p:cNvPr id="10" name="コンテンツ プレースホルダー 5"/>
          <p:cNvGraphicFramePr>
            <a:graphicFrameLocks noGrp="1"/>
          </p:cNvGraphicFramePr>
          <p:nvPr>
            <p:ph idx="1"/>
            <p:extLst>
              <p:ext uri="{D42A27DB-BD31-4B8C-83A1-F6EECF244321}">
                <p14:modId xmlns:p14="http://schemas.microsoft.com/office/powerpoint/2010/main" val="2381622245"/>
              </p:ext>
            </p:extLst>
          </p:nvPr>
        </p:nvGraphicFramePr>
        <p:xfrm>
          <a:off x="457200" y="1600200"/>
          <a:ext cx="8229600" cy="4925144"/>
        </p:xfrm>
        <a:graphic>
          <a:graphicData uri="http://schemas.openxmlformats.org/drawingml/2006/chart">
            <c:chart xmlns:c="http://schemas.openxmlformats.org/drawingml/2006/chart" xmlns:r="http://schemas.openxmlformats.org/officeDocument/2006/relationships" r:id="rId3"/>
          </a:graphicData>
        </a:graphic>
      </p:graphicFrame>
      <p:sp>
        <p:nvSpPr>
          <p:cNvPr id="11" name="角丸四角形 8"/>
          <p:cNvSpPr/>
          <p:nvPr/>
        </p:nvSpPr>
        <p:spPr>
          <a:xfrm>
            <a:off x="1691680" y="1400910"/>
            <a:ext cx="5832648" cy="504056"/>
          </a:xfrm>
          <a:prstGeom prst="roundRect">
            <a:avLst/>
          </a:prstGeom>
          <a:solidFill>
            <a:schemeClr val="accent5">
              <a:lumMod val="20000"/>
              <a:lumOff val="8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smtClean="0">
                <a:solidFill>
                  <a:schemeClr val="tx1"/>
                </a:solidFill>
              </a:rPr>
              <a:t>この商品は</a:t>
            </a:r>
            <a:r>
              <a:rPr kumimoji="1" lang="en-US" altLang="ja-JP" sz="2000" b="1" dirty="0" smtClean="0">
                <a:solidFill>
                  <a:schemeClr val="tx1"/>
                </a:solidFill>
              </a:rPr>
              <a:t>PB</a:t>
            </a:r>
            <a:r>
              <a:rPr kumimoji="1" lang="ja-JP" altLang="en-US" sz="2000" b="1" dirty="0" smtClean="0">
                <a:solidFill>
                  <a:schemeClr val="tx1"/>
                </a:solidFill>
              </a:rPr>
              <a:t>に見えますか？</a:t>
            </a:r>
            <a:endParaRPr kumimoji="1" lang="ja-JP" altLang="en-US" sz="2000" b="1" dirty="0">
              <a:solidFill>
                <a:schemeClr val="tx1"/>
              </a:solidFill>
            </a:endParaRPr>
          </a:p>
        </p:txBody>
      </p:sp>
      <p:pic>
        <p:nvPicPr>
          <p:cNvPr id="5122" name="Picture 2" descr="クリックすると新しいウィンドウで開きます"/>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4718111"/>
            <a:ext cx="1938338" cy="2133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35836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調査結果のまとめ</a:t>
            </a:r>
            <a:endParaRPr kumimoji="1" lang="ja-JP" altLang="en-US" dirty="0"/>
          </a:p>
        </p:txBody>
      </p:sp>
      <p:sp>
        <p:nvSpPr>
          <p:cNvPr id="3" name="コンテンツ プレースホルダー 2"/>
          <p:cNvSpPr>
            <a:spLocks noGrp="1"/>
          </p:cNvSpPr>
          <p:nvPr>
            <p:ph idx="1"/>
          </p:nvPr>
        </p:nvSpPr>
        <p:spPr>
          <a:xfrm>
            <a:off x="457200" y="1384176"/>
            <a:ext cx="8229600" cy="3989040"/>
          </a:xfrm>
        </p:spPr>
        <p:txBody>
          <a:bodyPr>
            <a:normAutofit/>
          </a:bodyPr>
          <a:lstStyle/>
          <a:p>
            <a:pPr marL="514350" indent="-514350">
              <a:buFont typeface="+mj-lt"/>
              <a:buAutoNum type="arabicPeriod"/>
            </a:pPr>
            <a:r>
              <a:rPr lang="ja-JP" altLang="en-US" sz="2800" dirty="0"/>
              <a:t>２つのブランドが記載してあるにも関わらず、</a:t>
            </a:r>
            <a:r>
              <a:rPr lang="ja-JP" altLang="en-US" sz="2800" dirty="0">
                <a:uFill>
                  <a:solidFill>
                    <a:srgbClr val="FF0000"/>
                  </a:solidFill>
                </a:uFill>
              </a:rPr>
              <a:t>どちらかのブランドの商品と捉える人が多い</a:t>
            </a:r>
            <a:r>
              <a:rPr lang="ja-JP" altLang="en-US" sz="2800" dirty="0"/>
              <a:t>。</a:t>
            </a:r>
            <a:endParaRPr kumimoji="1" lang="en-US" altLang="ja-JP" dirty="0"/>
          </a:p>
          <a:p>
            <a:pPr marL="514350" indent="-514350">
              <a:buFont typeface="+mj-lt"/>
              <a:buAutoNum type="arabicPeriod"/>
            </a:pPr>
            <a:endParaRPr lang="en-US" altLang="ja-JP" sz="2400" dirty="0"/>
          </a:p>
          <a:p>
            <a:pPr marL="514350" indent="-514350">
              <a:buFont typeface="+mj-lt"/>
              <a:buAutoNum type="arabicPeriod"/>
            </a:pPr>
            <a:r>
              <a:rPr lang="ja-JP" altLang="en-US" sz="2800" dirty="0"/>
              <a:t>問１で</a:t>
            </a:r>
            <a:r>
              <a:rPr lang="en-US" altLang="ja-JP" sz="2800" dirty="0"/>
              <a:t>『</a:t>
            </a:r>
            <a:r>
              <a:rPr lang="ja-JP" altLang="en-US" sz="2800" dirty="0">
                <a:uFill>
                  <a:solidFill>
                    <a:srgbClr val="FF0000"/>
                  </a:solidFill>
                </a:uFill>
              </a:rPr>
              <a:t>ローソン</a:t>
            </a:r>
            <a:r>
              <a:rPr lang="en-US" altLang="ja-JP" sz="2800" dirty="0"/>
              <a:t>』</a:t>
            </a:r>
            <a:r>
              <a:rPr lang="ja-JP" altLang="en-US" sz="2800" dirty="0"/>
              <a:t>と回答しても、問２で</a:t>
            </a:r>
            <a:r>
              <a:rPr lang="en-US" altLang="ja-JP" sz="2800" dirty="0"/>
              <a:t>『</a:t>
            </a:r>
            <a:r>
              <a:rPr lang="en-US" altLang="ja-JP" sz="2800" dirty="0">
                <a:uFill>
                  <a:solidFill>
                    <a:srgbClr val="FF0000"/>
                  </a:solidFill>
                </a:uFill>
              </a:rPr>
              <a:t>PB</a:t>
            </a:r>
            <a:r>
              <a:rPr lang="ja-JP" altLang="en-US" sz="2800" dirty="0" err="1">
                <a:uFill>
                  <a:solidFill>
                    <a:srgbClr val="FF0000"/>
                  </a:solidFill>
                </a:uFill>
              </a:rPr>
              <a:t>には</a:t>
            </a:r>
            <a:r>
              <a:rPr lang="ja-JP" altLang="en-US" sz="2800" dirty="0">
                <a:uFill>
                  <a:solidFill>
                    <a:srgbClr val="FF0000"/>
                  </a:solidFill>
                </a:uFill>
              </a:rPr>
              <a:t>見えない</a:t>
            </a:r>
            <a:r>
              <a:rPr lang="en-US" altLang="ja-JP" sz="2800" dirty="0"/>
              <a:t>』</a:t>
            </a:r>
            <a:r>
              <a:rPr lang="ja-JP" altLang="en-US" sz="2800" dirty="0"/>
              <a:t>と回答した人もいた。</a:t>
            </a:r>
            <a:endParaRPr lang="en-US" altLang="ja-JP" dirty="0"/>
          </a:p>
          <a:p>
            <a:pPr marL="514350" indent="-514350">
              <a:buFont typeface="+mj-lt"/>
              <a:buAutoNum type="arabicPeriod"/>
            </a:pPr>
            <a:endParaRPr lang="en-US" altLang="ja-JP" sz="2000" dirty="0"/>
          </a:p>
          <a:p>
            <a:pPr marL="514350" indent="-514350">
              <a:buFont typeface="+mj-lt"/>
              <a:buAutoNum type="arabicPeriod"/>
            </a:pPr>
            <a:r>
              <a:rPr lang="ja-JP" altLang="en-US" sz="2800" dirty="0" smtClean="0"/>
              <a:t>問１で</a:t>
            </a:r>
            <a:r>
              <a:rPr lang="en-US" altLang="ja-JP" sz="2800" dirty="0"/>
              <a:t>『</a:t>
            </a:r>
            <a:r>
              <a:rPr lang="ja-JP" altLang="en-US" sz="2800" dirty="0">
                <a:uFill>
                  <a:solidFill>
                    <a:srgbClr val="FF0000"/>
                  </a:solidFill>
                </a:uFill>
              </a:rPr>
              <a:t>ジョージア</a:t>
            </a:r>
            <a:r>
              <a:rPr lang="en-US" altLang="ja-JP" sz="2800" dirty="0"/>
              <a:t>』</a:t>
            </a:r>
            <a:r>
              <a:rPr lang="ja-JP" altLang="en-US" sz="2800" dirty="0"/>
              <a:t>と回答しても、問</a:t>
            </a:r>
            <a:r>
              <a:rPr lang="ja-JP" altLang="en-US" sz="2800" dirty="0" smtClean="0"/>
              <a:t>２で</a:t>
            </a:r>
            <a:r>
              <a:rPr lang="en-US" altLang="ja-JP" sz="2800" dirty="0"/>
              <a:t>『</a:t>
            </a:r>
            <a:r>
              <a:rPr lang="en-US" altLang="ja-JP" sz="2800" dirty="0">
                <a:uFill>
                  <a:solidFill>
                    <a:srgbClr val="FF0000"/>
                  </a:solidFill>
                </a:uFill>
              </a:rPr>
              <a:t>PB</a:t>
            </a:r>
            <a:r>
              <a:rPr lang="ja-JP" altLang="en-US" sz="2800" dirty="0">
                <a:uFill>
                  <a:solidFill>
                    <a:srgbClr val="FF0000"/>
                  </a:solidFill>
                </a:uFill>
              </a:rPr>
              <a:t>に見える</a:t>
            </a:r>
            <a:r>
              <a:rPr lang="en-US" altLang="ja-JP" sz="2800" dirty="0"/>
              <a:t>』</a:t>
            </a:r>
            <a:r>
              <a:rPr lang="ja-JP" altLang="en-US" sz="2800" dirty="0"/>
              <a:t>と回答した人もいた。</a:t>
            </a:r>
            <a:endParaRPr lang="en-US" altLang="ja-JP" sz="2800" dirty="0"/>
          </a:p>
        </p:txBody>
      </p:sp>
      <p:sp>
        <p:nvSpPr>
          <p:cNvPr id="4" name="フッター プレースホルダー 3"/>
          <p:cNvSpPr>
            <a:spLocks noGrp="1"/>
          </p:cNvSpPr>
          <p:nvPr>
            <p:ph type="ftr" sz="quarter" idx="11"/>
          </p:nvPr>
        </p:nvSpPr>
        <p:spPr/>
        <p:txBody>
          <a:bodyPr/>
          <a:lstStyle/>
          <a:p>
            <a:r>
              <a:rPr lang="ja-JP" altLang="en-US" dirty="0"/>
              <a:t>現</a:t>
            </a:r>
            <a:r>
              <a:rPr lang="ja-JP" altLang="en-US"/>
              <a:t>状分析</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16</a:t>
            </a:fld>
            <a:endParaRPr kumimoji="1" lang="ja-JP" altLang="en-US"/>
          </a:p>
        </p:txBody>
      </p:sp>
      <p:sp>
        <p:nvSpPr>
          <p:cNvPr id="8" name="テキスト ボックス 7"/>
          <p:cNvSpPr txBox="1"/>
          <p:nvPr/>
        </p:nvSpPr>
        <p:spPr>
          <a:xfrm>
            <a:off x="683568" y="5373216"/>
            <a:ext cx="7776864"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ja-JP" altLang="en-US" sz="3600"/>
              <a:t>ダブルチョップ</a:t>
            </a:r>
            <a:r>
              <a:rPr lang="ja-JP" altLang="en-US" sz="3600" dirty="0"/>
              <a:t>の</a:t>
            </a:r>
            <a:r>
              <a:rPr lang="ja-JP" altLang="en-US" sz="3600"/>
              <a:t>捉え方は</a:t>
            </a:r>
            <a:endParaRPr lang="en-US" altLang="ja-JP" sz="3600" dirty="0"/>
          </a:p>
          <a:p>
            <a:pPr algn="ctr"/>
            <a:r>
              <a:rPr lang="ja-JP" altLang="en-US" sz="3600"/>
              <a:t>人それぞれで</a:t>
            </a:r>
            <a:r>
              <a:rPr lang="ja-JP" altLang="en-US" sz="3600" smtClean="0"/>
              <a:t>ある</a:t>
            </a:r>
            <a:r>
              <a:rPr lang="ja-JP" altLang="en-US" sz="3600" dirty="0"/>
              <a:t>と</a:t>
            </a:r>
            <a:r>
              <a:rPr lang="ja-JP" altLang="en-US" sz="3600"/>
              <a:t>いう</a:t>
            </a:r>
            <a:r>
              <a:rPr lang="ja-JP" altLang="en-US" sz="3600" smtClean="0"/>
              <a:t>ことがわかった</a:t>
            </a:r>
            <a:endParaRPr lang="en-US" altLang="ja-JP" sz="3600" dirty="0"/>
          </a:p>
        </p:txBody>
      </p:sp>
    </p:spTree>
    <p:extLst>
      <p:ext uri="{BB962C8B-B14F-4D97-AF65-F5344CB8AC3E}">
        <p14:creationId xmlns:p14="http://schemas.microsoft.com/office/powerpoint/2010/main" val="20333125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17</a:t>
            </a:fld>
            <a:endParaRPr kumimoji="1" lang="ja-JP" altLang="en-US"/>
          </a:p>
        </p:txBody>
      </p:sp>
      <p:sp>
        <p:nvSpPr>
          <p:cNvPr id="4" name="フッター プレースホルダー 3"/>
          <p:cNvSpPr>
            <a:spLocks noGrp="1"/>
          </p:cNvSpPr>
          <p:nvPr>
            <p:ph type="ftr" sz="quarter" idx="11"/>
          </p:nvPr>
        </p:nvSpPr>
        <p:spPr/>
        <p:txBody>
          <a:bodyPr/>
          <a:lstStyle/>
          <a:p>
            <a:r>
              <a:rPr lang="ja-JP" altLang="en-US" smtClean="0"/>
              <a:t>現状分析</a:t>
            </a:r>
            <a:endParaRPr lang="ja-JP" altLang="en-US" dirty="0"/>
          </a:p>
        </p:txBody>
      </p:sp>
      <p:sp>
        <p:nvSpPr>
          <p:cNvPr id="13" name="テキスト ボックス 2"/>
          <p:cNvSpPr txBox="1"/>
          <p:nvPr/>
        </p:nvSpPr>
        <p:spPr>
          <a:xfrm>
            <a:off x="395536" y="624311"/>
            <a:ext cx="8424936" cy="64633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ja-JP" altLang="en-US" sz="3600" dirty="0" smtClean="0">
                <a:uFill>
                  <a:solidFill>
                    <a:srgbClr val="FF0000"/>
                  </a:solidFill>
                </a:uFill>
              </a:rPr>
              <a:t>消費者のダブルチョップの捉え方</a:t>
            </a:r>
            <a:endParaRPr lang="en-US" altLang="ja-JP" sz="3600" dirty="0">
              <a:uFill>
                <a:solidFill>
                  <a:srgbClr val="FF0000"/>
                </a:solidFill>
              </a:uFill>
            </a:endParaRPr>
          </a:p>
        </p:txBody>
      </p:sp>
      <p:sp>
        <p:nvSpPr>
          <p:cNvPr id="1037" name="テキスト ボックス 23"/>
          <p:cNvSpPr txBox="1"/>
          <p:nvPr/>
        </p:nvSpPr>
        <p:spPr>
          <a:xfrm>
            <a:off x="1043608" y="5157192"/>
            <a:ext cx="6984776" cy="1200329"/>
          </a:xfrm>
          <a:prstGeom prst="rect">
            <a:avLst/>
          </a:prstGeom>
          <a:noFill/>
        </p:spPr>
        <p:txBody>
          <a:bodyPr wrap="square" rtlCol="0">
            <a:spAutoFit/>
          </a:bodyPr>
          <a:lstStyle/>
          <a:p>
            <a:pPr algn="ctr"/>
            <a:r>
              <a:rPr kumimoji="1" lang="ja-JP" altLang="en-US" sz="3600" dirty="0" smtClean="0">
                <a:solidFill>
                  <a:srgbClr val="000000"/>
                </a:solidFill>
              </a:rPr>
              <a:t>ダブルチョップは</a:t>
            </a:r>
            <a:r>
              <a:rPr kumimoji="1" lang="en-US" altLang="ja-JP" sz="3600" dirty="0" smtClean="0">
                <a:solidFill>
                  <a:srgbClr val="000000"/>
                </a:solidFill>
              </a:rPr>
              <a:t>PB</a:t>
            </a:r>
            <a:r>
              <a:rPr lang="ja-JP" altLang="en-US" sz="3600" dirty="0" err="1">
                <a:solidFill>
                  <a:srgbClr val="000000"/>
                </a:solidFill>
              </a:rPr>
              <a:t>・</a:t>
            </a:r>
            <a:r>
              <a:rPr kumimoji="1" lang="en-US" altLang="ja-JP" sz="3600" dirty="0" smtClean="0">
                <a:solidFill>
                  <a:srgbClr val="000000"/>
                </a:solidFill>
              </a:rPr>
              <a:t>NB</a:t>
            </a:r>
            <a:r>
              <a:rPr kumimoji="1" lang="ja-JP" altLang="en-US" sz="3600" dirty="0" smtClean="0">
                <a:solidFill>
                  <a:srgbClr val="000000"/>
                </a:solidFill>
              </a:rPr>
              <a:t>に何かしらの影響を与えるのではないか？</a:t>
            </a:r>
            <a:endParaRPr kumimoji="1" lang="ja-JP" altLang="en-US" sz="3200" dirty="0"/>
          </a:p>
        </p:txBody>
      </p:sp>
      <p:sp>
        <p:nvSpPr>
          <p:cNvPr id="30" name="円/楕円 19"/>
          <p:cNvSpPr/>
          <p:nvPr/>
        </p:nvSpPr>
        <p:spPr>
          <a:xfrm>
            <a:off x="3661049" y="1746324"/>
            <a:ext cx="1796761" cy="936104"/>
          </a:xfrm>
          <a:prstGeom prst="ellipse">
            <a:avLst/>
          </a:prstGeom>
          <a:solidFill>
            <a:schemeClr val="accent1">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000">
                <a:solidFill>
                  <a:schemeClr val="tx1"/>
                </a:solidFill>
              </a:rPr>
              <a:t>PB</a:t>
            </a:r>
            <a:r>
              <a:rPr lang="ja-JP" altLang="en-US" sz="2000" smtClean="0">
                <a:solidFill>
                  <a:schemeClr val="tx1"/>
                </a:solidFill>
              </a:rPr>
              <a:t>商品</a:t>
            </a:r>
            <a:endParaRPr kumimoji="1" lang="ja-JP" altLang="en-US" sz="2000" dirty="0">
              <a:solidFill>
                <a:schemeClr val="tx1"/>
              </a:solidFill>
            </a:endParaRPr>
          </a:p>
        </p:txBody>
      </p:sp>
      <p:sp>
        <p:nvSpPr>
          <p:cNvPr id="31" name="円/楕円 20"/>
          <p:cNvSpPr/>
          <p:nvPr/>
        </p:nvSpPr>
        <p:spPr>
          <a:xfrm>
            <a:off x="3661049" y="3704486"/>
            <a:ext cx="1837928" cy="936625"/>
          </a:xfrm>
          <a:prstGeom prst="ellipse">
            <a:avLst/>
          </a:prstGeom>
          <a:solidFill>
            <a:schemeClr val="accent5">
              <a:lumMod val="40000"/>
              <a:lumOff val="60000"/>
            </a:schemeClr>
          </a:solidFill>
          <a:ln>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ja-JP" sz="2000"/>
              <a:t>NB</a:t>
            </a:r>
            <a:r>
              <a:rPr lang="ja-JP" altLang="en-US" sz="2000" smtClean="0"/>
              <a:t>商品</a:t>
            </a:r>
            <a:endParaRPr kumimoji="1" lang="ja-JP" altLang="en-US" sz="2000" dirty="0"/>
          </a:p>
        </p:txBody>
      </p:sp>
      <p:cxnSp>
        <p:nvCxnSpPr>
          <p:cNvPr id="2" name="直線矢印コネクタ 1"/>
          <p:cNvCxnSpPr/>
          <p:nvPr/>
        </p:nvCxnSpPr>
        <p:spPr>
          <a:xfrm flipV="1">
            <a:off x="2427695" y="2425931"/>
            <a:ext cx="1136193" cy="695006"/>
          </a:xfrm>
          <a:prstGeom prst="straightConnector1">
            <a:avLst/>
          </a:prstGeom>
          <a:ln>
            <a:solidFill>
              <a:schemeClr val="bg1">
                <a:lumMod val="50000"/>
              </a:schemeClr>
            </a:solidFill>
            <a:headEnd type="none"/>
            <a:tailEnd type="arrow"/>
          </a:ln>
        </p:spPr>
        <p:style>
          <a:lnRef idx="3">
            <a:schemeClr val="accent5"/>
          </a:lnRef>
          <a:fillRef idx="0">
            <a:schemeClr val="accent5"/>
          </a:fillRef>
          <a:effectRef idx="2">
            <a:schemeClr val="accent5"/>
          </a:effectRef>
          <a:fontRef idx="minor">
            <a:schemeClr val="tx1"/>
          </a:fontRef>
        </p:style>
      </p:cxnSp>
      <p:cxnSp>
        <p:nvCxnSpPr>
          <p:cNvPr id="10" name="直線矢印コネクタ 9"/>
          <p:cNvCxnSpPr/>
          <p:nvPr/>
        </p:nvCxnSpPr>
        <p:spPr>
          <a:xfrm>
            <a:off x="2437016" y="3252628"/>
            <a:ext cx="1126872" cy="757479"/>
          </a:xfrm>
          <a:prstGeom prst="straightConnector1">
            <a:avLst/>
          </a:prstGeom>
          <a:ln>
            <a:solidFill>
              <a:schemeClr val="bg1">
                <a:lumMod val="50000"/>
              </a:schemeClr>
            </a:solidFill>
            <a:headEnd type="none"/>
            <a:tailEnd type="arrow"/>
          </a:ln>
        </p:spPr>
        <p:style>
          <a:lnRef idx="3">
            <a:schemeClr val="accent5"/>
          </a:lnRef>
          <a:fillRef idx="0">
            <a:schemeClr val="accent5"/>
          </a:fillRef>
          <a:effectRef idx="2">
            <a:schemeClr val="accent5"/>
          </a:effectRef>
          <a:fontRef idx="minor">
            <a:schemeClr val="tx1"/>
          </a:fontRef>
        </p:style>
      </p:cxnSp>
      <p:sp>
        <p:nvSpPr>
          <p:cNvPr id="6" name="テキスト ボックス 5"/>
          <p:cNvSpPr txBox="1"/>
          <p:nvPr/>
        </p:nvSpPr>
        <p:spPr>
          <a:xfrm>
            <a:off x="2188138" y="3361329"/>
            <a:ext cx="1624916" cy="369888"/>
          </a:xfrm>
          <a:prstGeom prst="rect">
            <a:avLst/>
          </a:prstGeom>
        </p:spPr>
        <p:txBody>
          <a:bodyPr rtlCol="0">
            <a:spAutoFit/>
          </a:bodyPr>
          <a:lstStyle/>
          <a:p>
            <a:pPr algn="ctr"/>
            <a:endParaRPr lang="ja-JP" altLang="en-US" b="1" dirty="0">
              <a:latin typeface="ＭＳ Ｐゴシック"/>
              <a:ea typeface="ＭＳ Ｐゴシック"/>
            </a:endParaRPr>
          </a:p>
        </p:txBody>
      </p:sp>
      <p:sp>
        <p:nvSpPr>
          <p:cNvPr id="14" name="円/楕円 19"/>
          <p:cNvSpPr/>
          <p:nvPr/>
        </p:nvSpPr>
        <p:spPr>
          <a:xfrm>
            <a:off x="661807" y="2702553"/>
            <a:ext cx="1677945" cy="936104"/>
          </a:xfrm>
          <a:prstGeom prst="ellipse">
            <a:avLst/>
          </a:prstGeom>
          <a:solidFill>
            <a:schemeClr val="accent4">
              <a:lumMod val="40000"/>
              <a:lumOff val="6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a:solidFill>
                  <a:schemeClr val="tx1"/>
                </a:solidFill>
              </a:rPr>
              <a:t>ダブルチョップ</a:t>
            </a:r>
            <a:r>
              <a:rPr lang="ja-JP" altLang="en-US" sz="2000" dirty="0">
                <a:solidFill>
                  <a:schemeClr val="tx1"/>
                </a:solidFill>
              </a:rPr>
              <a:t>商</a:t>
            </a:r>
            <a:r>
              <a:rPr lang="ja-JP" altLang="en-US" sz="2000">
                <a:solidFill>
                  <a:schemeClr val="tx1"/>
                </a:solidFill>
              </a:rPr>
              <a:t>品</a:t>
            </a:r>
            <a:endParaRPr kumimoji="1" lang="ja-JP" altLang="en-US" sz="2000" dirty="0">
              <a:solidFill>
                <a:schemeClr val="tx1"/>
              </a:solidFill>
            </a:endParaRPr>
          </a:p>
        </p:txBody>
      </p:sp>
      <p:cxnSp>
        <p:nvCxnSpPr>
          <p:cNvPr id="20" name="直線矢印コネクタ 19"/>
          <p:cNvCxnSpPr/>
          <p:nvPr/>
        </p:nvCxnSpPr>
        <p:spPr>
          <a:xfrm flipV="1">
            <a:off x="5592600" y="2158200"/>
            <a:ext cx="760135" cy="10660"/>
          </a:xfrm>
          <a:prstGeom prst="straightConnector1">
            <a:avLst/>
          </a:prstGeom>
          <a:ln>
            <a:solidFill>
              <a:schemeClr val="bg1">
                <a:lumMod val="50000"/>
              </a:schemeClr>
            </a:solidFill>
            <a:headEnd type="none"/>
            <a:tailEnd type="arrow"/>
          </a:ln>
        </p:spPr>
        <p:style>
          <a:lnRef idx="3">
            <a:schemeClr val="accent5"/>
          </a:lnRef>
          <a:fillRef idx="0">
            <a:schemeClr val="accent5"/>
          </a:fillRef>
          <a:effectRef idx="2">
            <a:schemeClr val="accent5"/>
          </a:effectRef>
          <a:fontRef idx="minor">
            <a:schemeClr val="tx1"/>
          </a:fontRef>
        </p:style>
      </p:cxnSp>
      <p:cxnSp>
        <p:nvCxnSpPr>
          <p:cNvPr id="22" name="直線矢印コネクタ 21"/>
          <p:cNvCxnSpPr/>
          <p:nvPr/>
        </p:nvCxnSpPr>
        <p:spPr>
          <a:xfrm flipV="1">
            <a:off x="5592599" y="4184589"/>
            <a:ext cx="760135" cy="10660"/>
          </a:xfrm>
          <a:prstGeom prst="straightConnector1">
            <a:avLst/>
          </a:prstGeom>
          <a:ln>
            <a:solidFill>
              <a:schemeClr val="bg1">
                <a:lumMod val="50000"/>
              </a:schemeClr>
            </a:solidFill>
            <a:headEnd type="none"/>
            <a:tailEnd type="arrow"/>
          </a:ln>
        </p:spPr>
        <p:style>
          <a:lnRef idx="3">
            <a:schemeClr val="accent5"/>
          </a:lnRef>
          <a:fillRef idx="0">
            <a:schemeClr val="accent5"/>
          </a:fillRef>
          <a:effectRef idx="2">
            <a:schemeClr val="accent5"/>
          </a:effectRef>
          <a:fontRef idx="minor">
            <a:schemeClr val="tx1"/>
          </a:fontRef>
        </p:style>
      </p:cxnSp>
      <p:sp>
        <p:nvSpPr>
          <p:cNvPr id="25" name="テキスト ボックス 24"/>
          <p:cNvSpPr txBox="1"/>
          <p:nvPr/>
        </p:nvSpPr>
        <p:spPr>
          <a:xfrm>
            <a:off x="6444208" y="1932697"/>
            <a:ext cx="2520280" cy="461665"/>
          </a:xfrm>
          <a:prstGeom prst="rect">
            <a:avLst/>
          </a:prstGeom>
          <a:noFill/>
        </p:spPr>
        <p:txBody>
          <a:bodyPr wrap="square" rtlCol="0">
            <a:spAutoFit/>
          </a:bodyPr>
          <a:lstStyle/>
          <a:p>
            <a:r>
              <a:rPr lang="en-US" altLang="ja-JP" sz="2400" dirty="0" smtClean="0">
                <a:solidFill>
                  <a:srgbClr val="FF0000"/>
                </a:solidFill>
              </a:rPr>
              <a:t>PB</a:t>
            </a:r>
            <a:r>
              <a:rPr lang="ja-JP" altLang="en-US" sz="2400" dirty="0" smtClean="0">
                <a:solidFill>
                  <a:srgbClr val="FF0000"/>
                </a:solidFill>
              </a:rPr>
              <a:t>に影響が及ぶ</a:t>
            </a:r>
            <a:endParaRPr kumimoji="1" lang="ja-JP" altLang="en-US" sz="2400" dirty="0">
              <a:solidFill>
                <a:srgbClr val="FF0000"/>
              </a:solidFill>
            </a:endParaRPr>
          </a:p>
        </p:txBody>
      </p:sp>
      <p:sp>
        <p:nvSpPr>
          <p:cNvPr id="17" name="テキスト ボックス 16"/>
          <p:cNvSpPr txBox="1"/>
          <p:nvPr/>
        </p:nvSpPr>
        <p:spPr>
          <a:xfrm>
            <a:off x="6444208" y="3941965"/>
            <a:ext cx="2520280" cy="461665"/>
          </a:xfrm>
          <a:prstGeom prst="rect">
            <a:avLst/>
          </a:prstGeom>
          <a:noFill/>
        </p:spPr>
        <p:txBody>
          <a:bodyPr wrap="square" rtlCol="0">
            <a:spAutoFit/>
          </a:bodyPr>
          <a:lstStyle/>
          <a:p>
            <a:r>
              <a:rPr lang="en-US" altLang="ja-JP" sz="2400" dirty="0">
                <a:solidFill>
                  <a:srgbClr val="FF0000"/>
                </a:solidFill>
              </a:rPr>
              <a:t>N</a:t>
            </a:r>
            <a:r>
              <a:rPr lang="en-US" altLang="ja-JP" sz="2400" dirty="0" smtClean="0">
                <a:solidFill>
                  <a:srgbClr val="FF0000"/>
                </a:solidFill>
              </a:rPr>
              <a:t>B</a:t>
            </a:r>
            <a:r>
              <a:rPr lang="ja-JP" altLang="en-US" sz="2400" dirty="0" smtClean="0">
                <a:solidFill>
                  <a:srgbClr val="FF0000"/>
                </a:solidFill>
              </a:rPr>
              <a:t>に影響が及ぶ</a:t>
            </a:r>
            <a:endParaRPr kumimoji="1" lang="ja-JP" altLang="en-US" sz="2400" dirty="0">
              <a:solidFill>
                <a:srgbClr val="FF0000"/>
              </a:solidFill>
            </a:endParaRPr>
          </a:p>
        </p:txBody>
      </p:sp>
    </p:spTree>
    <p:extLst>
      <p:ext uri="{BB962C8B-B14F-4D97-AF65-F5344CB8AC3E}">
        <p14:creationId xmlns:p14="http://schemas.microsoft.com/office/powerpoint/2010/main" val="35345963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問題意識</a:t>
            </a:r>
            <a:endParaRPr kumimoji="1" lang="ja-JP" altLang="en-US" dirty="0"/>
          </a:p>
        </p:txBody>
      </p:sp>
      <p:sp>
        <p:nvSpPr>
          <p:cNvPr id="3" name="コンテンツ プレースホルダー 2"/>
          <p:cNvSpPr>
            <a:spLocks noGrp="1"/>
          </p:cNvSpPr>
          <p:nvPr>
            <p:ph idx="1"/>
          </p:nvPr>
        </p:nvSpPr>
        <p:spPr>
          <a:xfrm>
            <a:off x="251520" y="1960240"/>
            <a:ext cx="8579296" cy="1684784"/>
          </a:xfrm>
          <a:ln>
            <a:prstDash val="lgDash"/>
          </a:ln>
        </p:spPr>
        <p:style>
          <a:lnRef idx="2">
            <a:schemeClr val="accent1"/>
          </a:lnRef>
          <a:fillRef idx="1">
            <a:schemeClr val="lt1"/>
          </a:fillRef>
          <a:effectRef idx="0">
            <a:schemeClr val="accent1"/>
          </a:effectRef>
          <a:fontRef idx="minor">
            <a:schemeClr val="dk1"/>
          </a:fontRef>
        </p:style>
        <p:txBody>
          <a:bodyPr anchor="ctr"/>
          <a:lstStyle/>
          <a:p>
            <a:pPr marL="0" indent="0">
              <a:buNone/>
            </a:pPr>
            <a:r>
              <a:rPr lang="en-US" altLang="ja-JP" dirty="0"/>
              <a:t>PB</a:t>
            </a:r>
            <a:r>
              <a:rPr lang="ja-JP" altLang="en-US" dirty="0"/>
              <a:t>・</a:t>
            </a:r>
            <a:r>
              <a:rPr lang="en-US" altLang="ja-JP" dirty="0"/>
              <a:t>NB</a:t>
            </a:r>
            <a:r>
              <a:rPr lang="ja-JP" altLang="en-US" dirty="0"/>
              <a:t>の</a:t>
            </a:r>
            <a:r>
              <a:rPr lang="ja-JP" altLang="en-US"/>
              <a:t>どちらとも</a:t>
            </a:r>
            <a:r>
              <a:rPr lang="ja-JP" altLang="en-US" smtClean="0"/>
              <a:t>捉えられる</a:t>
            </a:r>
            <a:r>
              <a:rPr lang="ja-JP" altLang="en-US" dirty="0"/>
              <a:t>ダブルチョップの存在によって、消費者がもともと持っていた</a:t>
            </a:r>
            <a:r>
              <a:rPr lang="en-US" altLang="ja-JP" dirty="0"/>
              <a:t>PB</a:t>
            </a:r>
            <a:r>
              <a:rPr lang="ja-JP" altLang="en-US" dirty="0"/>
              <a:t>・</a:t>
            </a:r>
            <a:r>
              <a:rPr lang="en-US" altLang="ja-JP" dirty="0"/>
              <a:t>NB</a:t>
            </a:r>
            <a:r>
              <a:rPr lang="ja-JP" altLang="en-US" dirty="0"/>
              <a:t>に対する認識に影響がでるのではないか。</a:t>
            </a:r>
          </a:p>
        </p:txBody>
      </p:sp>
      <p:sp>
        <p:nvSpPr>
          <p:cNvPr id="4" name="フッター プレースホルダー 3"/>
          <p:cNvSpPr>
            <a:spLocks noGrp="1"/>
          </p:cNvSpPr>
          <p:nvPr>
            <p:ph type="ftr" sz="quarter" idx="11"/>
          </p:nvPr>
        </p:nvSpPr>
        <p:spPr/>
        <p:txBody>
          <a:bodyPr/>
          <a:lstStyle/>
          <a:p>
            <a:r>
              <a:rPr lang="ja-JP" altLang="en-US" dirty="0" smtClean="0"/>
              <a:t>問題意識</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18</a:t>
            </a:fld>
            <a:endParaRPr kumimoji="1" lang="ja-JP" altLang="en-US"/>
          </a:p>
        </p:txBody>
      </p:sp>
    </p:spTree>
    <p:extLst>
      <p:ext uri="{BB962C8B-B14F-4D97-AF65-F5344CB8AC3E}">
        <p14:creationId xmlns:p14="http://schemas.microsoft.com/office/powerpoint/2010/main" val="4132696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研究の流れ</a:t>
            </a:r>
            <a:endParaRPr kumimoji="1" lang="ja-JP" altLang="en-US" dirty="0"/>
          </a:p>
        </p:txBody>
      </p:sp>
      <p:sp>
        <p:nvSpPr>
          <p:cNvPr id="3" name="コンテンツ プレースホルダー 2"/>
          <p:cNvSpPr>
            <a:spLocks noGrp="1"/>
          </p:cNvSpPr>
          <p:nvPr>
            <p:ph idx="1"/>
          </p:nvPr>
        </p:nvSpPr>
        <p:spPr/>
        <p:txBody>
          <a:bodyPr>
            <a:normAutofit fontScale="92500" lnSpcReduction="20000"/>
          </a:bodyPr>
          <a:lstStyle/>
          <a:p>
            <a:r>
              <a:rPr kumimoji="1" lang="ja-JP" altLang="en-US" dirty="0"/>
              <a:t>現状分析と問題意識</a:t>
            </a:r>
            <a:endParaRPr kumimoji="1" lang="en-US" altLang="ja-JP" dirty="0"/>
          </a:p>
          <a:p>
            <a:endParaRPr lang="en-US" altLang="ja-JP" dirty="0"/>
          </a:p>
          <a:p>
            <a:r>
              <a:rPr kumimoji="1" lang="ja-JP" altLang="en-US" dirty="0"/>
              <a:t>先行研究と研究目的</a:t>
            </a:r>
            <a:endParaRPr kumimoji="1" lang="en-US" altLang="ja-JP" dirty="0"/>
          </a:p>
          <a:p>
            <a:endParaRPr lang="en-US" altLang="ja-JP" dirty="0"/>
          </a:p>
          <a:p>
            <a:r>
              <a:rPr kumimoji="1" lang="ja-JP" altLang="en-US" dirty="0"/>
              <a:t>仮説の導出</a:t>
            </a:r>
            <a:endParaRPr kumimoji="1" lang="en-US" altLang="ja-JP" dirty="0"/>
          </a:p>
          <a:p>
            <a:endParaRPr lang="en-US" altLang="ja-JP" dirty="0"/>
          </a:p>
          <a:p>
            <a:r>
              <a:rPr lang="ja-JP" altLang="en-US" dirty="0" smtClean="0"/>
              <a:t>検証</a:t>
            </a:r>
            <a:endParaRPr lang="en-US" altLang="ja-JP" dirty="0" smtClean="0"/>
          </a:p>
          <a:p>
            <a:endParaRPr kumimoji="1" lang="en-US" altLang="ja-JP" dirty="0"/>
          </a:p>
          <a:p>
            <a:r>
              <a:rPr lang="ja-JP" altLang="en-US" dirty="0" smtClean="0"/>
              <a:t>インプリケーションと課題</a:t>
            </a:r>
            <a:endParaRPr kumimoji="1" lang="ja-JP" altLang="en-US" dirty="0"/>
          </a:p>
        </p:txBody>
      </p:sp>
      <p:sp>
        <p:nvSpPr>
          <p:cNvPr id="4" name="フッター プレースホルダー 3"/>
          <p:cNvSpPr>
            <a:spLocks noGrp="1"/>
          </p:cNvSpPr>
          <p:nvPr>
            <p:ph type="ftr" sz="quarter" idx="11"/>
          </p:nvPr>
        </p:nvSpPr>
        <p:spPr/>
        <p:txBody>
          <a:bodyPr/>
          <a:lstStyle/>
          <a:p>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19</a:t>
            </a:fld>
            <a:endParaRPr kumimoji="1" lang="ja-JP" altLang="en-US"/>
          </a:p>
        </p:txBody>
      </p:sp>
      <p:sp>
        <p:nvSpPr>
          <p:cNvPr id="7" name="フレーム 5"/>
          <p:cNvSpPr/>
          <p:nvPr/>
        </p:nvSpPr>
        <p:spPr>
          <a:xfrm>
            <a:off x="395536" y="2348880"/>
            <a:ext cx="4248472" cy="792088"/>
          </a:xfrm>
          <a:prstGeom prst="frame">
            <a:avLst>
              <a:gd name="adj1" fmla="val 577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23217052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研究概要</a:t>
            </a:r>
            <a:endParaRPr kumimoji="1" lang="ja-JP" altLang="en-US" dirty="0"/>
          </a:p>
        </p:txBody>
      </p:sp>
      <p:sp>
        <p:nvSpPr>
          <p:cNvPr id="3" name="コンテンツ プレースホルダー 2"/>
          <p:cNvSpPr>
            <a:spLocks noGrp="1"/>
          </p:cNvSpPr>
          <p:nvPr>
            <p:ph idx="1"/>
          </p:nvPr>
        </p:nvSpPr>
        <p:spPr>
          <a:xfrm>
            <a:off x="457200" y="1783357"/>
            <a:ext cx="8229600" cy="3877891"/>
          </a:xfrm>
        </p:spPr>
        <p:txBody>
          <a:bodyPr/>
          <a:lstStyle/>
          <a:p>
            <a:pPr marL="0" indent="0">
              <a:buNone/>
            </a:pPr>
            <a:r>
              <a:rPr lang="ja-JP" altLang="en-US" dirty="0" smtClean="0"/>
              <a:t>現在、</a:t>
            </a:r>
            <a:r>
              <a:rPr lang="en-US" altLang="ja-JP" dirty="0" smtClean="0"/>
              <a:t>PB</a:t>
            </a:r>
            <a:r>
              <a:rPr lang="ja-JP" altLang="en-US" dirty="0" smtClean="0"/>
              <a:t>とも</a:t>
            </a:r>
            <a:r>
              <a:rPr lang="en-US" altLang="ja-JP" dirty="0" smtClean="0"/>
              <a:t>NB</a:t>
            </a:r>
            <a:r>
              <a:rPr lang="ja-JP" altLang="en-US" dirty="0" smtClean="0"/>
              <a:t>とも捉えられる曖昧な</a:t>
            </a:r>
            <a:r>
              <a:rPr lang="en-US" altLang="ja-JP" dirty="0" smtClean="0"/>
              <a:t>PB</a:t>
            </a:r>
            <a:r>
              <a:rPr lang="ja-JP" altLang="en-US" dirty="0" smtClean="0"/>
              <a:t>であるダブルチョップが増加している。</a:t>
            </a:r>
            <a:endParaRPr lang="en-US" altLang="ja-JP" dirty="0" smtClean="0"/>
          </a:p>
          <a:p>
            <a:pPr marL="0" indent="0">
              <a:buNone/>
            </a:pPr>
            <a:endParaRPr kumimoji="1" lang="en-US" altLang="ja-JP" dirty="0"/>
          </a:p>
          <a:p>
            <a:pPr marL="0" indent="0">
              <a:buNone/>
            </a:pPr>
            <a:r>
              <a:rPr kumimoji="1" lang="ja-JP" altLang="en-US" dirty="0" smtClean="0"/>
              <a:t>本研究では、ダブルチョップはメーカーの戦略として行われているものであるが、ダブルチョップは</a:t>
            </a:r>
            <a:r>
              <a:rPr kumimoji="1" lang="en-US" altLang="ja-JP" dirty="0" smtClean="0"/>
              <a:t>NB</a:t>
            </a:r>
            <a:r>
              <a:rPr lang="ja-JP" altLang="en-US" dirty="0" smtClean="0"/>
              <a:t>の評価にどのような影響を与えているのかを明らかに</a:t>
            </a:r>
            <a:r>
              <a:rPr lang="ja-JP" altLang="en-US" dirty="0"/>
              <a:t>して</a:t>
            </a:r>
            <a:r>
              <a:rPr lang="ja-JP" altLang="en-US" dirty="0" smtClean="0"/>
              <a:t>いく。</a:t>
            </a:r>
            <a:endParaRPr kumimoji="1" lang="ja-JP" altLang="en-US" dirty="0"/>
          </a:p>
        </p:txBody>
      </p:sp>
      <p:sp>
        <p:nvSpPr>
          <p:cNvPr id="4" name="フッター プレースホルダー 3"/>
          <p:cNvSpPr>
            <a:spLocks noGrp="1"/>
          </p:cNvSpPr>
          <p:nvPr>
            <p:ph type="ftr" sz="quarter" idx="11"/>
          </p:nvPr>
        </p:nvSpPr>
        <p:spPr/>
        <p:txBody>
          <a:bodyPr/>
          <a:lstStyle/>
          <a:p>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2</a:t>
            </a:fld>
            <a:endParaRPr kumimoji="1" lang="ja-JP" altLang="en-US" dirty="0"/>
          </a:p>
        </p:txBody>
      </p:sp>
    </p:spTree>
    <p:extLst>
      <p:ext uri="{BB962C8B-B14F-4D97-AF65-F5344CB8AC3E}">
        <p14:creationId xmlns:p14="http://schemas.microsoft.com/office/powerpoint/2010/main" val="8159138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sz="3600" dirty="0" smtClean="0"/>
              <a:t>PB</a:t>
            </a:r>
            <a:r>
              <a:rPr kumimoji="1" lang="ja-JP" altLang="en-US" sz="3600" dirty="0" smtClean="0"/>
              <a:t>・</a:t>
            </a:r>
            <a:r>
              <a:rPr kumimoji="1" lang="en-US" altLang="ja-JP" sz="3600" dirty="0" smtClean="0"/>
              <a:t>NB</a:t>
            </a:r>
            <a:r>
              <a:rPr kumimoji="1" lang="ja-JP" altLang="en-US" sz="3600" dirty="0" smtClean="0"/>
              <a:t>を両方扱った先行研究一覧</a:t>
            </a:r>
            <a:endParaRPr kumimoji="1" lang="ja-JP" altLang="en-US" sz="3600" dirty="0"/>
          </a:p>
        </p:txBody>
      </p:sp>
      <p:sp>
        <p:nvSpPr>
          <p:cNvPr id="3" name="コンテンツ プレースホルダー 2"/>
          <p:cNvSpPr>
            <a:spLocks noGrp="1"/>
          </p:cNvSpPr>
          <p:nvPr>
            <p:ph idx="1"/>
          </p:nvPr>
        </p:nvSpPr>
        <p:spPr>
          <a:xfrm>
            <a:off x="457200" y="1600201"/>
            <a:ext cx="8229600" cy="4061048"/>
          </a:xfrm>
        </p:spPr>
        <p:style>
          <a:lnRef idx="2">
            <a:schemeClr val="accent1"/>
          </a:lnRef>
          <a:fillRef idx="1">
            <a:schemeClr val="lt1"/>
          </a:fillRef>
          <a:effectRef idx="0">
            <a:schemeClr val="accent1"/>
          </a:effectRef>
          <a:fontRef idx="minor">
            <a:schemeClr val="dk1"/>
          </a:fontRef>
        </p:style>
        <p:txBody>
          <a:bodyPr anchor="ctr" anchorCtr="0">
            <a:normAutofit fontScale="70000" lnSpcReduction="20000"/>
          </a:bodyPr>
          <a:lstStyle/>
          <a:p>
            <a:r>
              <a:rPr kumimoji="1" lang="ja-JP" altLang="en-US" dirty="0" smtClean="0"/>
              <a:t>伊藤</a:t>
            </a:r>
            <a:r>
              <a:rPr kumimoji="1" lang="ja-JP" altLang="en-US" dirty="0"/>
              <a:t>賢次</a:t>
            </a:r>
            <a:r>
              <a:rPr lang="ja-JP" altLang="en-US" dirty="0"/>
              <a:t> </a:t>
            </a:r>
            <a:r>
              <a:rPr kumimoji="1" lang="en-US" altLang="ja-JP" dirty="0"/>
              <a:t>『NB</a:t>
            </a:r>
            <a:r>
              <a:rPr kumimoji="1" lang="ja-JP" altLang="en-US" dirty="0"/>
              <a:t>（ナショナルブランド）と</a:t>
            </a:r>
            <a:r>
              <a:rPr kumimoji="1" lang="en-US" altLang="ja-JP" dirty="0"/>
              <a:t>PB(</a:t>
            </a:r>
            <a:r>
              <a:rPr kumimoji="1" lang="ja-JP" altLang="en-US" dirty="0"/>
              <a:t>プライベートブランド）－「開製販の流れ」の視点から考える</a:t>
            </a:r>
            <a:r>
              <a:rPr kumimoji="1" lang="en-US" altLang="ja-JP" dirty="0"/>
              <a:t>―』</a:t>
            </a:r>
            <a:r>
              <a:rPr kumimoji="1" lang="ja-JP" altLang="en-US" dirty="0"/>
              <a:t>（</a:t>
            </a:r>
            <a:r>
              <a:rPr kumimoji="1" lang="en-US" altLang="ja-JP" dirty="0"/>
              <a:t>2013</a:t>
            </a:r>
            <a:r>
              <a:rPr kumimoji="1" lang="ja-JP" altLang="en-US" dirty="0"/>
              <a:t>）</a:t>
            </a:r>
            <a:endParaRPr lang="en-US" altLang="ja-JP" dirty="0"/>
          </a:p>
          <a:p>
            <a:r>
              <a:rPr lang="ja-JP" altLang="en-US" dirty="0"/>
              <a:t>伊部泰弘 </a:t>
            </a:r>
            <a:r>
              <a:rPr lang="en-US" altLang="ja-JP" dirty="0"/>
              <a:t>『</a:t>
            </a:r>
            <a:r>
              <a:rPr lang="ja-JP" altLang="en-US" dirty="0"/>
              <a:t>プライベートブランドの概念規定及び分類に関する再検討－ナショナルブランドとの比較において</a:t>
            </a:r>
            <a:r>
              <a:rPr lang="en-US" altLang="ja-JP" dirty="0"/>
              <a:t>―』</a:t>
            </a:r>
            <a:r>
              <a:rPr lang="ja-JP" altLang="en-US" dirty="0"/>
              <a:t>（</a:t>
            </a:r>
            <a:r>
              <a:rPr lang="en-US" altLang="ja-JP" dirty="0"/>
              <a:t>2000</a:t>
            </a:r>
            <a:r>
              <a:rPr lang="ja-JP" altLang="en-US" dirty="0"/>
              <a:t>）</a:t>
            </a:r>
            <a:endParaRPr lang="en-US" altLang="ja-JP" dirty="0"/>
          </a:p>
          <a:p>
            <a:r>
              <a:rPr lang="ja-JP" altLang="en-US" dirty="0"/>
              <a:t>井田一成・増田士朗 </a:t>
            </a:r>
            <a:r>
              <a:rPr lang="en-US" altLang="ja-JP" dirty="0"/>
              <a:t>『</a:t>
            </a:r>
            <a:r>
              <a:rPr lang="ja-JP" altLang="en-US" dirty="0"/>
              <a:t>ブランド論に基づくプライベートブランドとナショナルブランドへの消費者意識分析</a:t>
            </a:r>
            <a:r>
              <a:rPr lang="en-US" altLang="ja-JP" dirty="0"/>
              <a:t>』</a:t>
            </a:r>
            <a:r>
              <a:rPr lang="ja-JP" altLang="en-US" dirty="0"/>
              <a:t>（</a:t>
            </a:r>
            <a:r>
              <a:rPr lang="en-US" altLang="ja-JP" dirty="0"/>
              <a:t>2012</a:t>
            </a:r>
            <a:r>
              <a:rPr lang="ja-JP" altLang="en-US" dirty="0"/>
              <a:t>）</a:t>
            </a:r>
            <a:endParaRPr kumimoji="1" lang="en-US" altLang="ja-JP" dirty="0"/>
          </a:p>
          <a:p>
            <a:r>
              <a:rPr lang="ja-JP" altLang="en-US" dirty="0"/>
              <a:t>大野尚</a:t>
            </a:r>
            <a:r>
              <a:rPr lang="ja-JP" altLang="en-US" dirty="0" smtClean="0"/>
              <a:t>弘</a:t>
            </a:r>
            <a:r>
              <a:rPr lang="en-US" altLang="ja-JP" dirty="0" smtClean="0"/>
              <a:t>『</a:t>
            </a:r>
            <a:r>
              <a:rPr lang="ja-JP" altLang="en-US" dirty="0"/>
              <a:t>有力メーカーが</a:t>
            </a:r>
            <a:r>
              <a:rPr lang="en-US" altLang="ja-JP" dirty="0"/>
              <a:t>PB</a:t>
            </a:r>
            <a:r>
              <a:rPr lang="ja-JP" altLang="en-US" dirty="0"/>
              <a:t>生産を</a:t>
            </a:r>
            <a:r>
              <a:rPr lang="ja-JP" altLang="en-US" dirty="0" smtClean="0"/>
              <a:t>受託するのは</a:t>
            </a:r>
            <a:r>
              <a:rPr lang="ja-JP" altLang="en-US" dirty="0"/>
              <a:t>なぜか</a:t>
            </a:r>
            <a:r>
              <a:rPr lang="en-US" altLang="ja-JP" dirty="0"/>
              <a:t>』</a:t>
            </a:r>
            <a:r>
              <a:rPr lang="ja-JP" altLang="en-US" dirty="0"/>
              <a:t>（</a:t>
            </a:r>
            <a:r>
              <a:rPr lang="en-US" altLang="ja-JP" dirty="0"/>
              <a:t>2013</a:t>
            </a:r>
            <a:r>
              <a:rPr lang="ja-JP" altLang="en-US" dirty="0"/>
              <a:t>）</a:t>
            </a:r>
            <a:endParaRPr lang="en-US" altLang="ja-JP" dirty="0"/>
          </a:p>
          <a:p>
            <a:r>
              <a:rPr lang="ja-JP" altLang="en-US" dirty="0"/>
              <a:t>田口冬樹 </a:t>
            </a:r>
            <a:r>
              <a:rPr lang="en-US" altLang="ja-JP" dirty="0"/>
              <a:t>『</a:t>
            </a:r>
            <a:r>
              <a:rPr lang="ja-JP" altLang="en-US" dirty="0"/>
              <a:t>小売企業の</a:t>
            </a:r>
            <a:r>
              <a:rPr lang="en-US" altLang="ja-JP" dirty="0" smtClean="0"/>
              <a:t>PB</a:t>
            </a:r>
            <a:r>
              <a:rPr lang="ja-JP" altLang="en-US" dirty="0" smtClean="0"/>
              <a:t>商品</a:t>
            </a:r>
            <a:r>
              <a:rPr lang="ja-JP" altLang="en-US" dirty="0"/>
              <a:t>開発の現状と</a:t>
            </a:r>
            <a:r>
              <a:rPr lang="ja-JP" altLang="en-US" dirty="0" smtClean="0"/>
              <a:t>課題</a:t>
            </a:r>
            <a:r>
              <a:rPr lang="en-US" altLang="ja-JP" dirty="0" smtClean="0"/>
              <a:t>』</a:t>
            </a:r>
            <a:r>
              <a:rPr lang="ja-JP" altLang="en-US" dirty="0"/>
              <a:t>（</a:t>
            </a:r>
            <a:r>
              <a:rPr lang="en-US" altLang="ja-JP" dirty="0" smtClean="0"/>
              <a:t>2007</a:t>
            </a:r>
            <a:r>
              <a:rPr lang="ja-JP" altLang="en-US" dirty="0" smtClean="0"/>
              <a:t>）</a:t>
            </a:r>
            <a:endParaRPr lang="en-US" altLang="ja-JP" dirty="0"/>
          </a:p>
          <a:p>
            <a:r>
              <a:rPr lang="ja-JP" altLang="en-US" dirty="0"/>
              <a:t>日本経済新聞社 </a:t>
            </a:r>
            <a:r>
              <a:rPr lang="en-US" altLang="ja-JP" dirty="0"/>
              <a:t>『PB</a:t>
            </a:r>
            <a:r>
              <a:rPr lang="ja-JP" altLang="en-US" dirty="0"/>
              <a:t>「格安・高品質」競争の最前線</a:t>
            </a:r>
            <a:r>
              <a:rPr lang="en-US" altLang="ja-JP" dirty="0"/>
              <a:t>』</a:t>
            </a:r>
            <a:r>
              <a:rPr lang="ja-JP" altLang="en-US" dirty="0"/>
              <a:t>（</a:t>
            </a:r>
            <a:r>
              <a:rPr lang="en-US" altLang="ja-JP" dirty="0"/>
              <a:t>2009</a:t>
            </a:r>
            <a:r>
              <a:rPr lang="ja-JP" altLang="en-US" dirty="0"/>
              <a:t>）</a:t>
            </a:r>
            <a:endParaRPr lang="en-US" altLang="ja-JP" dirty="0"/>
          </a:p>
          <a:p>
            <a:r>
              <a:rPr lang="ja-JP" altLang="en-US" dirty="0"/>
              <a:t>宮下</a:t>
            </a:r>
            <a:r>
              <a:rPr lang="ja-JP" altLang="en-US" dirty="0" smtClean="0"/>
              <a:t>雄治</a:t>
            </a:r>
            <a:r>
              <a:rPr lang="en-US" altLang="ja-JP" dirty="0" smtClean="0"/>
              <a:t>『PB</a:t>
            </a:r>
            <a:r>
              <a:rPr lang="ja-JP" altLang="en-US" dirty="0"/>
              <a:t>に対する消費者の近くリスクと商品</a:t>
            </a:r>
            <a:r>
              <a:rPr lang="ja-JP" altLang="en-US" dirty="0" smtClean="0"/>
              <a:t>評価</a:t>
            </a:r>
            <a:r>
              <a:rPr lang="en-US" altLang="ja-JP" dirty="0" smtClean="0"/>
              <a:t>』</a:t>
            </a:r>
            <a:r>
              <a:rPr lang="ja-JP" altLang="en-US" dirty="0"/>
              <a:t>（</a:t>
            </a:r>
            <a:r>
              <a:rPr lang="en-US" altLang="ja-JP" dirty="0" smtClean="0"/>
              <a:t>2011</a:t>
            </a:r>
            <a:r>
              <a:rPr lang="ja-JP" altLang="en-US" dirty="0" smtClean="0"/>
              <a:t>）</a:t>
            </a:r>
            <a:endParaRPr lang="en-US" altLang="ja-JP" dirty="0"/>
          </a:p>
          <a:p>
            <a:r>
              <a:rPr lang="ja-JP" altLang="en-US" dirty="0"/>
              <a:t>矢作</a:t>
            </a:r>
            <a:r>
              <a:rPr lang="ja-JP" altLang="en-US" dirty="0" smtClean="0"/>
              <a:t>敏行</a:t>
            </a:r>
            <a:r>
              <a:rPr lang="en-US" altLang="ja-JP" dirty="0" smtClean="0"/>
              <a:t>『</a:t>
            </a:r>
            <a:r>
              <a:rPr lang="ja-JP" altLang="en-US" dirty="0" smtClean="0"/>
              <a:t>デュアル</a:t>
            </a:r>
            <a:r>
              <a:rPr lang="ja-JP" altLang="en-US" dirty="0"/>
              <a:t>・ブランド戦略　</a:t>
            </a:r>
            <a:r>
              <a:rPr lang="en-US" altLang="ja-JP" dirty="0"/>
              <a:t>NB and/or PB</a:t>
            </a:r>
            <a:r>
              <a:rPr lang="en-US" altLang="ja-JP" dirty="0" smtClean="0"/>
              <a:t>』</a:t>
            </a:r>
            <a:r>
              <a:rPr lang="ja-JP" altLang="en-US" dirty="0" smtClean="0"/>
              <a:t>（</a:t>
            </a:r>
            <a:r>
              <a:rPr lang="en-US" altLang="ja-JP" dirty="0" smtClean="0"/>
              <a:t>2014</a:t>
            </a:r>
            <a:r>
              <a:rPr lang="ja-JP" altLang="en-US" dirty="0" smtClean="0"/>
              <a:t>）</a:t>
            </a:r>
            <a:endParaRPr lang="ja-JP" altLang="en-US" dirty="0"/>
          </a:p>
        </p:txBody>
      </p:sp>
      <p:sp>
        <p:nvSpPr>
          <p:cNvPr id="4" name="フッター プレースホルダー 3"/>
          <p:cNvSpPr>
            <a:spLocks noGrp="1"/>
          </p:cNvSpPr>
          <p:nvPr>
            <p:ph type="ftr" sz="quarter" idx="11"/>
          </p:nvPr>
        </p:nvSpPr>
        <p:spPr/>
        <p:txBody>
          <a:bodyPr/>
          <a:lstStyle/>
          <a:p>
            <a:r>
              <a:rPr lang="ja-JP" altLang="en-US" dirty="0"/>
              <a:t>先</a:t>
            </a:r>
            <a:r>
              <a:rPr lang="ja-JP" altLang="en-US"/>
              <a:t>行研究</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20</a:t>
            </a:fld>
            <a:endParaRPr kumimoji="1" lang="ja-JP" altLang="en-US"/>
          </a:p>
        </p:txBody>
      </p:sp>
    </p:spTree>
    <p:extLst>
      <p:ext uri="{BB962C8B-B14F-4D97-AF65-F5344CB8AC3E}">
        <p14:creationId xmlns:p14="http://schemas.microsoft.com/office/powerpoint/2010/main" val="157762246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先行研究のレビュー１</a:t>
            </a:r>
            <a:endParaRPr kumimoji="1" lang="ja-JP" altLang="en-US" dirty="0"/>
          </a:p>
        </p:txBody>
      </p:sp>
      <p:sp>
        <p:nvSpPr>
          <p:cNvPr id="7" name="コンテンツ プレースホルダー 2"/>
          <p:cNvSpPr>
            <a:spLocks noGrp="1"/>
          </p:cNvSpPr>
          <p:nvPr>
            <p:ph idx="1"/>
          </p:nvPr>
        </p:nvSpPr>
        <p:spPr>
          <a:xfrm>
            <a:off x="395536" y="1628800"/>
            <a:ext cx="8394104" cy="4525963"/>
          </a:xfrm>
        </p:spPr>
        <p:txBody>
          <a:bodyPr>
            <a:normAutofit fontScale="77500" lnSpcReduction="20000"/>
          </a:bodyPr>
          <a:lstStyle/>
          <a:p>
            <a:pPr marL="0" indent="0" algn="ctr">
              <a:buNone/>
            </a:pPr>
            <a:r>
              <a:rPr kumimoji="1" lang="en-US" altLang="ja-JP" dirty="0"/>
              <a:t>『</a:t>
            </a:r>
            <a:r>
              <a:rPr kumimoji="1" lang="ja-JP" altLang="en-US" dirty="0"/>
              <a:t>デュアル・ブランド戦略　</a:t>
            </a:r>
            <a:r>
              <a:rPr kumimoji="1" lang="en-US" altLang="ja-JP" dirty="0"/>
              <a:t>NB and/or PB』</a:t>
            </a:r>
          </a:p>
          <a:p>
            <a:pPr marL="0" indent="0" algn="ctr">
              <a:buNone/>
            </a:pPr>
            <a:r>
              <a:rPr lang="ja-JP" altLang="en-US" sz="2400" dirty="0"/>
              <a:t>矢作敏行（</a:t>
            </a:r>
            <a:r>
              <a:rPr lang="en-US" altLang="ja-JP" sz="2400" dirty="0"/>
              <a:t>2014</a:t>
            </a:r>
            <a:r>
              <a:rPr lang="ja-JP" altLang="en-US" sz="2400" dirty="0"/>
              <a:t>）</a:t>
            </a:r>
          </a:p>
          <a:p>
            <a:pPr marL="0" indent="0" algn="ctr">
              <a:buNone/>
            </a:pPr>
            <a:endParaRPr lang="en-US" altLang="ja-JP" sz="2400" dirty="0" smtClean="0"/>
          </a:p>
          <a:p>
            <a:pPr marL="0" indent="0" algn="ctr">
              <a:buNone/>
            </a:pPr>
            <a:endParaRPr lang="en-US" altLang="ja-JP" sz="1500" dirty="0"/>
          </a:p>
          <a:p>
            <a:pPr marL="0" indent="0" algn="ctr">
              <a:buNone/>
            </a:pPr>
            <a:r>
              <a:rPr kumimoji="1" lang="ja-JP" altLang="en-US" sz="2400" dirty="0" smtClean="0"/>
              <a:t>８つの研究の内、ダブルチョップの役割が記載されているため</a:t>
            </a:r>
            <a:endParaRPr kumimoji="1" lang="en-US" altLang="ja-JP" sz="2400" dirty="0" smtClean="0"/>
          </a:p>
          <a:p>
            <a:pPr marL="0" indent="0" algn="ctr">
              <a:buNone/>
            </a:pPr>
            <a:r>
              <a:rPr kumimoji="1" lang="ja-JP" altLang="en-US" sz="2400" dirty="0" smtClean="0"/>
              <a:t>先行研究として使用。</a:t>
            </a:r>
            <a:endParaRPr kumimoji="1" lang="en-US" altLang="ja-JP" sz="2400" dirty="0" smtClean="0"/>
          </a:p>
          <a:p>
            <a:pPr marL="0" indent="0" algn="ctr">
              <a:buNone/>
            </a:pPr>
            <a:endParaRPr kumimoji="1" lang="en-US" altLang="ja-JP" sz="2400" dirty="0" smtClean="0"/>
          </a:p>
          <a:p>
            <a:pPr marL="0" indent="0">
              <a:buNone/>
            </a:pPr>
            <a:r>
              <a:rPr lang="ja-JP" altLang="en-US" sz="2600" dirty="0" smtClean="0"/>
              <a:t>　ダブルチョップ</a:t>
            </a:r>
            <a:r>
              <a:rPr lang="ja-JP" altLang="en-US" sz="2600" dirty="0"/>
              <a:t>を含む</a:t>
            </a:r>
            <a:r>
              <a:rPr lang="en-US" altLang="ja-JP" sz="2600" dirty="0"/>
              <a:t>PB</a:t>
            </a:r>
            <a:r>
              <a:rPr lang="ja-JP" altLang="en-US" sz="2600" dirty="0"/>
              <a:t>が従来と現在とで異なる目的で製造されている</a:t>
            </a:r>
            <a:r>
              <a:rPr lang="ja-JP" altLang="en-US" sz="2600" dirty="0" smtClean="0"/>
              <a:t>こと</a:t>
            </a:r>
            <a:endParaRPr lang="en-US" altLang="ja-JP" sz="2600" dirty="0" smtClean="0"/>
          </a:p>
          <a:p>
            <a:pPr marL="0" indent="0">
              <a:buNone/>
            </a:pPr>
            <a:r>
              <a:rPr lang="ja-JP" altLang="en-US" sz="2600" dirty="0"/>
              <a:t>　</a:t>
            </a:r>
            <a:r>
              <a:rPr lang="ja-JP" altLang="en-US" sz="2600" dirty="0" smtClean="0"/>
              <a:t>を</a:t>
            </a:r>
            <a:r>
              <a:rPr lang="ja-JP" altLang="en-US" sz="2600" dirty="0"/>
              <a:t>指摘した上で、</a:t>
            </a:r>
            <a:r>
              <a:rPr lang="en-US" altLang="ja-JP" sz="2600" dirty="0"/>
              <a:t>PB </a:t>
            </a:r>
            <a:r>
              <a:rPr lang="ja-JP" altLang="en-US" sz="2600" dirty="0"/>
              <a:t>がメーカーの戦略となりつつあることを事例分析を</a:t>
            </a:r>
            <a:r>
              <a:rPr lang="ja-JP" altLang="en-US" sz="2600" dirty="0" smtClean="0"/>
              <a:t>通し</a:t>
            </a:r>
            <a:endParaRPr lang="en-US" altLang="ja-JP" sz="2600" dirty="0" smtClean="0"/>
          </a:p>
          <a:p>
            <a:pPr marL="0" indent="0">
              <a:buNone/>
            </a:pPr>
            <a:r>
              <a:rPr lang="ja-JP" altLang="en-US" sz="2600" dirty="0"/>
              <a:t>　</a:t>
            </a:r>
            <a:r>
              <a:rPr lang="ja-JP" altLang="en-US" sz="2600" dirty="0" err="1" smtClean="0"/>
              <a:t>て</a:t>
            </a:r>
            <a:r>
              <a:rPr lang="ja-JP" altLang="en-US" sz="2600" dirty="0" smtClean="0"/>
              <a:t>明確</a:t>
            </a:r>
            <a:r>
              <a:rPr lang="ja-JP" altLang="en-US" sz="2600" dirty="0"/>
              <a:t>にされている。</a:t>
            </a:r>
            <a:endParaRPr lang="en-US" altLang="ja-JP" sz="2600" dirty="0"/>
          </a:p>
          <a:p>
            <a:pPr marL="0" indent="0">
              <a:buNone/>
            </a:pPr>
            <a:endParaRPr lang="en-US" altLang="ja-JP" sz="1500" dirty="0" smtClean="0"/>
          </a:p>
          <a:p>
            <a:pPr marL="0" indent="0">
              <a:buNone/>
            </a:pPr>
            <a:endParaRPr lang="en-US" altLang="ja-JP" sz="1500" dirty="0"/>
          </a:p>
          <a:p>
            <a:pPr>
              <a:buFont typeface="Wingdings" pitchFamily="2" charset="2"/>
              <a:buChar char="u"/>
            </a:pPr>
            <a:r>
              <a:rPr lang="ja-JP" altLang="en-US" sz="2400" dirty="0"/>
              <a:t>結論</a:t>
            </a:r>
            <a:endParaRPr lang="en-US" altLang="ja-JP" sz="2400" dirty="0"/>
          </a:p>
          <a:p>
            <a:pPr lvl="1"/>
            <a:r>
              <a:rPr lang="ja-JP" altLang="en-US" sz="2400" dirty="0"/>
              <a:t>ダブルチョップは、安売りを続ける小売りの機動力に音を上げたメーカーが発案したことで始まった。しかし、現在では</a:t>
            </a:r>
            <a:r>
              <a:rPr lang="en-US" altLang="ja-JP" sz="2400" dirty="0"/>
              <a:t>PB</a:t>
            </a:r>
            <a:r>
              <a:rPr lang="ja-JP" altLang="en-US" sz="2400" dirty="0"/>
              <a:t>を</a:t>
            </a:r>
            <a:r>
              <a:rPr lang="en-US" altLang="ja-JP" sz="2400" dirty="0"/>
              <a:t>NB</a:t>
            </a:r>
            <a:r>
              <a:rPr lang="ja-JP" altLang="en-US" sz="2400" dirty="0" err="1"/>
              <a:t>と共</a:t>
            </a:r>
            <a:r>
              <a:rPr lang="ja-JP" altLang="en-US" sz="2400" dirty="0"/>
              <a:t>存させるデュアル・ブランド戦略として、</a:t>
            </a:r>
            <a:r>
              <a:rPr lang="en-US" altLang="ja-JP" sz="2400" dirty="0"/>
              <a:t>PB</a:t>
            </a:r>
            <a:r>
              <a:rPr lang="ja-JP" altLang="en-US" sz="2400" dirty="0"/>
              <a:t>の製造を採用する企業が増加した。</a:t>
            </a:r>
            <a:endParaRPr lang="en-US" altLang="ja-JP" sz="2400" dirty="0"/>
          </a:p>
          <a:p>
            <a:pPr marL="457200" lvl="1" indent="0">
              <a:buNone/>
            </a:pPr>
            <a:endParaRPr lang="en-US" altLang="ja-JP" sz="1500" dirty="0"/>
          </a:p>
          <a:p>
            <a:pPr marL="0" indent="0">
              <a:buNone/>
            </a:pPr>
            <a:endParaRPr lang="en-US" altLang="ja-JP" sz="2400" dirty="0"/>
          </a:p>
        </p:txBody>
      </p:sp>
      <p:sp>
        <p:nvSpPr>
          <p:cNvPr id="4" name="フッター プレースホルダー 3"/>
          <p:cNvSpPr>
            <a:spLocks noGrp="1"/>
          </p:cNvSpPr>
          <p:nvPr>
            <p:ph type="ftr" sz="quarter" idx="11"/>
          </p:nvPr>
        </p:nvSpPr>
        <p:spPr/>
        <p:txBody>
          <a:bodyPr/>
          <a:lstStyle/>
          <a:p>
            <a:r>
              <a:rPr lang="ja-JP" altLang="en-US" dirty="0"/>
              <a:t>先</a:t>
            </a:r>
            <a:r>
              <a:rPr lang="ja-JP" altLang="en-US"/>
              <a:t>行研究</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21</a:t>
            </a:fld>
            <a:endParaRPr kumimoji="1" lang="ja-JP" altLang="en-US"/>
          </a:p>
        </p:txBody>
      </p:sp>
      <p:sp>
        <p:nvSpPr>
          <p:cNvPr id="8" name="角丸四角形 5"/>
          <p:cNvSpPr/>
          <p:nvPr/>
        </p:nvSpPr>
        <p:spPr>
          <a:xfrm>
            <a:off x="323528" y="1340768"/>
            <a:ext cx="8496944" cy="122413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0896610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179512" y="1528192"/>
            <a:ext cx="8712968" cy="4853136"/>
          </a:xfrm>
        </p:spPr>
        <p:txBody>
          <a:bodyPr>
            <a:normAutofit/>
          </a:bodyPr>
          <a:lstStyle/>
          <a:p>
            <a:pPr marL="514350" indent="-514350">
              <a:buFont typeface="+mj-ea"/>
              <a:buAutoNum type="circleNumDbPlain"/>
            </a:pPr>
            <a:r>
              <a:rPr kumimoji="1" lang="ja-JP" altLang="en-US" dirty="0" smtClean="0">
                <a:solidFill>
                  <a:srgbClr val="FF0000"/>
                </a:solidFill>
              </a:rPr>
              <a:t>コンビニエンスストアで展開していることが多い</a:t>
            </a:r>
            <a:endParaRPr kumimoji="1" lang="en-US" altLang="ja-JP" dirty="0" smtClean="0">
              <a:solidFill>
                <a:srgbClr val="FF0000"/>
              </a:solidFill>
            </a:endParaRPr>
          </a:p>
          <a:p>
            <a:pPr marL="514350" indent="-514350">
              <a:buFont typeface="+mj-ea"/>
              <a:buAutoNum type="circleNumDbPlain"/>
            </a:pPr>
            <a:endParaRPr kumimoji="1" lang="en-US" altLang="ja-JP" sz="1100" dirty="0" smtClean="0"/>
          </a:p>
          <a:p>
            <a:pPr marL="914400" lvl="1" indent="-514350">
              <a:buFont typeface="Wingdings" pitchFamily="2" charset="2"/>
              <a:buChar char="Ø"/>
            </a:pPr>
            <a:r>
              <a:rPr lang="ja-JP" altLang="en-US" dirty="0" smtClean="0"/>
              <a:t>コンビニエンスストアは商品カテゴリーごとの取扱品目数が限られている。大手メーカーでも</a:t>
            </a:r>
            <a:r>
              <a:rPr lang="en-US" altLang="ja-JP" dirty="0" smtClean="0"/>
              <a:t>PB</a:t>
            </a:r>
            <a:r>
              <a:rPr lang="ja-JP" altLang="en-US" dirty="0" smtClean="0"/>
              <a:t>や専用商品で対応しなければ売り場は確保できない。</a:t>
            </a:r>
            <a:endParaRPr lang="en-US" altLang="ja-JP" dirty="0"/>
          </a:p>
          <a:p>
            <a:pPr marL="514350" indent="-514350">
              <a:buFont typeface="+mj-ea"/>
              <a:buAutoNum type="circleNumDbPlain"/>
            </a:pPr>
            <a:endParaRPr kumimoji="1" lang="en-US" altLang="ja-JP" sz="1600" dirty="0" smtClean="0"/>
          </a:p>
          <a:p>
            <a:pPr marL="514350" indent="-514350">
              <a:buFont typeface="+mj-ea"/>
              <a:buAutoNum type="circleNumDbPlain"/>
            </a:pPr>
            <a:r>
              <a:rPr lang="ja-JP" altLang="en-US" dirty="0">
                <a:solidFill>
                  <a:srgbClr val="FF0000"/>
                </a:solidFill>
              </a:rPr>
              <a:t>商品</a:t>
            </a:r>
            <a:r>
              <a:rPr kumimoji="1" lang="ja-JP" altLang="en-US" dirty="0" smtClean="0">
                <a:solidFill>
                  <a:srgbClr val="FF0000"/>
                </a:solidFill>
              </a:rPr>
              <a:t>開発能力とブランド構築力</a:t>
            </a:r>
            <a:endParaRPr kumimoji="1" lang="en-US" altLang="ja-JP" dirty="0" smtClean="0">
              <a:solidFill>
                <a:srgbClr val="FF0000"/>
              </a:solidFill>
            </a:endParaRPr>
          </a:p>
          <a:p>
            <a:pPr marL="514350" indent="-514350">
              <a:buFont typeface="+mj-ea"/>
              <a:buAutoNum type="circleNumDbPlain"/>
            </a:pPr>
            <a:endParaRPr kumimoji="1" lang="en-US" altLang="ja-JP" sz="1100" dirty="0" smtClean="0">
              <a:solidFill>
                <a:srgbClr val="FF0000"/>
              </a:solidFill>
            </a:endParaRPr>
          </a:p>
          <a:p>
            <a:pPr marL="914400" lvl="1" indent="-514350">
              <a:buFont typeface="Wingdings" pitchFamily="2" charset="2"/>
              <a:buChar char="Ø"/>
            </a:pPr>
            <a:r>
              <a:rPr kumimoji="1" lang="ja-JP" altLang="en-US" dirty="0" smtClean="0"/>
              <a:t>ダブルチョップ商品を製造するメーカーには、消費者に自社の</a:t>
            </a:r>
            <a:r>
              <a:rPr kumimoji="1" lang="en-US" altLang="ja-JP" dirty="0" smtClean="0"/>
              <a:t>NB</a:t>
            </a:r>
            <a:r>
              <a:rPr kumimoji="1" lang="ja-JP" altLang="en-US" dirty="0" smtClean="0"/>
              <a:t>商品と比較させる商品を開発するほどの能力とブランド構築力が備わっている。</a:t>
            </a:r>
            <a:endParaRPr kumimoji="1" lang="ja-JP" altLang="en-US" dirty="0"/>
          </a:p>
        </p:txBody>
      </p:sp>
      <p:sp>
        <p:nvSpPr>
          <p:cNvPr id="2" name="タイトル 1"/>
          <p:cNvSpPr>
            <a:spLocks noGrp="1"/>
          </p:cNvSpPr>
          <p:nvPr>
            <p:ph type="title"/>
          </p:nvPr>
        </p:nvSpPr>
        <p:spPr>
          <a:xfrm>
            <a:off x="457200" y="53752"/>
            <a:ext cx="8229600" cy="1143000"/>
          </a:xfrm>
        </p:spPr>
        <p:txBody>
          <a:bodyPr>
            <a:noAutofit/>
          </a:bodyPr>
          <a:lstStyle/>
          <a:p>
            <a:r>
              <a:rPr kumimoji="1" lang="ja-JP" altLang="en-US" sz="3600" dirty="0" smtClean="0"/>
              <a:t>デュアル・ブランド戦略を展開している</a:t>
            </a:r>
            <a:r>
              <a:rPr kumimoji="1" lang="en-US" altLang="ja-JP" sz="3600" dirty="0" smtClean="0"/>
              <a:t/>
            </a:r>
            <a:br>
              <a:rPr kumimoji="1" lang="en-US" altLang="ja-JP" sz="3600" dirty="0" smtClean="0"/>
            </a:br>
            <a:r>
              <a:rPr kumimoji="1" lang="ja-JP" altLang="en-US" sz="3600" dirty="0" smtClean="0"/>
              <a:t>メーカーの</a:t>
            </a:r>
            <a:r>
              <a:rPr lang="ja-JP" altLang="en-US" sz="3600" dirty="0"/>
              <a:t>共通点</a:t>
            </a:r>
            <a:endParaRPr kumimoji="1" lang="ja-JP" altLang="en-US" sz="3600" dirty="0"/>
          </a:p>
        </p:txBody>
      </p:sp>
      <p:sp>
        <p:nvSpPr>
          <p:cNvPr id="4" name="フッター プレースホルダー 3"/>
          <p:cNvSpPr>
            <a:spLocks noGrp="1"/>
          </p:cNvSpPr>
          <p:nvPr>
            <p:ph type="ftr" sz="quarter" idx="11"/>
          </p:nvPr>
        </p:nvSpPr>
        <p:spPr/>
        <p:txBody>
          <a:bodyPr/>
          <a:lstStyle/>
          <a:p>
            <a:r>
              <a:rPr lang="ja-JP" altLang="en-US" dirty="0"/>
              <a:t>先</a:t>
            </a:r>
            <a:r>
              <a:rPr lang="ja-JP" altLang="en-US"/>
              <a:t>行研究</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22</a:t>
            </a:fld>
            <a:endParaRPr kumimoji="1" lang="ja-JP" altLang="en-US"/>
          </a:p>
        </p:txBody>
      </p:sp>
      <p:grpSp>
        <p:nvGrpSpPr>
          <p:cNvPr id="8" name="グループ化 7"/>
          <p:cNvGrpSpPr/>
          <p:nvPr/>
        </p:nvGrpSpPr>
        <p:grpSpPr>
          <a:xfrm>
            <a:off x="539552" y="2348880"/>
            <a:ext cx="8352928" cy="1368152"/>
            <a:chOff x="539552" y="2348880"/>
            <a:chExt cx="8352928" cy="1368152"/>
          </a:xfrm>
        </p:grpSpPr>
        <p:sp>
          <p:nvSpPr>
            <p:cNvPr id="6" name="正方形/長方形 5"/>
            <p:cNvSpPr/>
            <p:nvPr/>
          </p:nvSpPr>
          <p:spPr>
            <a:xfrm>
              <a:off x="827584" y="2348880"/>
              <a:ext cx="8064896" cy="1368152"/>
            </a:xfrm>
            <a:prstGeom prst="rect">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右矢印 6"/>
            <p:cNvSpPr/>
            <p:nvPr/>
          </p:nvSpPr>
          <p:spPr>
            <a:xfrm>
              <a:off x="539552" y="2348880"/>
              <a:ext cx="432048" cy="504056"/>
            </a:xfrm>
            <a:prstGeom prst="rightArrow">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9" name="グループ化 8"/>
          <p:cNvGrpSpPr/>
          <p:nvPr/>
        </p:nvGrpSpPr>
        <p:grpSpPr>
          <a:xfrm>
            <a:off x="539552" y="4653136"/>
            <a:ext cx="8352928" cy="1512168"/>
            <a:chOff x="539552" y="2348880"/>
            <a:chExt cx="8352928" cy="1368152"/>
          </a:xfrm>
        </p:grpSpPr>
        <p:sp>
          <p:nvSpPr>
            <p:cNvPr id="10" name="正方形/長方形 9"/>
            <p:cNvSpPr/>
            <p:nvPr/>
          </p:nvSpPr>
          <p:spPr>
            <a:xfrm>
              <a:off x="827584" y="2348880"/>
              <a:ext cx="8064896" cy="1368152"/>
            </a:xfrm>
            <a:prstGeom prst="rect">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右矢印 10"/>
            <p:cNvSpPr/>
            <p:nvPr/>
          </p:nvSpPr>
          <p:spPr>
            <a:xfrm>
              <a:off x="539552" y="2479180"/>
              <a:ext cx="432048" cy="456051"/>
            </a:xfrm>
            <a:prstGeom prst="rightArrow">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3356890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先行研究の考察１</a:t>
            </a:r>
            <a:endParaRPr kumimoji="1" lang="ja-JP" altLang="en-US" dirty="0"/>
          </a:p>
        </p:txBody>
      </p:sp>
      <p:graphicFrame>
        <p:nvGraphicFramePr>
          <p:cNvPr id="6" name="コンテンツ プレースホルダー 5"/>
          <p:cNvGraphicFramePr>
            <a:graphicFrameLocks noGrp="1"/>
          </p:cNvGraphicFramePr>
          <p:nvPr>
            <p:ph idx="1"/>
            <p:extLst>
              <p:ext uri="{D42A27DB-BD31-4B8C-83A1-F6EECF244321}">
                <p14:modId xmlns:p14="http://schemas.microsoft.com/office/powerpoint/2010/main" val="2447178022"/>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フッター プレースホルダー 3"/>
          <p:cNvSpPr>
            <a:spLocks noGrp="1"/>
          </p:cNvSpPr>
          <p:nvPr>
            <p:ph type="ftr" sz="quarter" idx="11"/>
          </p:nvPr>
        </p:nvSpPr>
        <p:spPr/>
        <p:txBody>
          <a:bodyPr/>
          <a:lstStyle/>
          <a:p>
            <a:r>
              <a:rPr lang="ja-JP" altLang="en-US" dirty="0" smtClean="0"/>
              <a:t>先行研究</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23</a:t>
            </a:fld>
            <a:endParaRPr kumimoji="1" lang="ja-JP" altLang="en-US"/>
          </a:p>
        </p:txBody>
      </p:sp>
      <p:sp>
        <p:nvSpPr>
          <p:cNvPr id="7" name="正方形/長方形 6"/>
          <p:cNvSpPr/>
          <p:nvPr/>
        </p:nvSpPr>
        <p:spPr>
          <a:xfrm>
            <a:off x="683568" y="2348880"/>
            <a:ext cx="7776864" cy="954107"/>
          </a:xfrm>
          <a:prstGeom prst="rect">
            <a:avLst/>
          </a:prstGeom>
        </p:spPr>
        <p:txBody>
          <a:bodyPr wrap="square">
            <a:spAutoFit/>
          </a:bodyPr>
          <a:lstStyle/>
          <a:p>
            <a:r>
              <a:rPr lang="ja-JP" altLang="en-US" sz="2800" dirty="0"/>
              <a:t>デュアル・ブランド戦略を用いた場合の消費者意識分析は行われていない。</a:t>
            </a:r>
          </a:p>
        </p:txBody>
      </p:sp>
      <p:sp>
        <p:nvSpPr>
          <p:cNvPr id="8" name="正方形/長方形 7"/>
          <p:cNvSpPr/>
          <p:nvPr/>
        </p:nvSpPr>
        <p:spPr>
          <a:xfrm>
            <a:off x="755576" y="4564285"/>
            <a:ext cx="7704856" cy="1384995"/>
          </a:xfrm>
          <a:prstGeom prst="rect">
            <a:avLst/>
          </a:prstGeom>
        </p:spPr>
        <p:txBody>
          <a:bodyPr wrap="square">
            <a:spAutoFit/>
          </a:bodyPr>
          <a:lstStyle/>
          <a:p>
            <a:r>
              <a:rPr lang="ja-JP" altLang="en-US" sz="2800" dirty="0"/>
              <a:t>メーカーが主体的に行い始めたデュアル・ブランド戦略であるが、消費者にどのように捉えられているのか。</a:t>
            </a:r>
          </a:p>
        </p:txBody>
      </p:sp>
    </p:spTree>
    <p:extLst>
      <p:ext uri="{BB962C8B-B14F-4D97-AF65-F5344CB8AC3E}">
        <p14:creationId xmlns:p14="http://schemas.microsoft.com/office/powerpoint/2010/main" val="30860644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先行研究のレビュー２</a:t>
            </a:r>
            <a:endParaRPr kumimoji="1" lang="ja-JP" altLang="en-US" dirty="0"/>
          </a:p>
        </p:txBody>
      </p:sp>
      <p:sp>
        <p:nvSpPr>
          <p:cNvPr id="7" name="コンテンツ プレースホルダー 2"/>
          <p:cNvSpPr>
            <a:spLocks noGrp="1"/>
          </p:cNvSpPr>
          <p:nvPr>
            <p:ph idx="1"/>
          </p:nvPr>
        </p:nvSpPr>
        <p:spPr>
          <a:xfrm>
            <a:off x="395536" y="1628800"/>
            <a:ext cx="8363272" cy="1440160"/>
          </a:xfrm>
        </p:spPr>
        <p:txBody>
          <a:bodyPr>
            <a:normAutofit fontScale="70000" lnSpcReduction="20000"/>
          </a:bodyPr>
          <a:lstStyle/>
          <a:p>
            <a:pPr marL="0" indent="0" algn="ctr">
              <a:buNone/>
            </a:pPr>
            <a:r>
              <a:rPr kumimoji="1" lang="en-US" altLang="ja-JP" sz="4500" dirty="0"/>
              <a:t>『</a:t>
            </a:r>
            <a:r>
              <a:rPr kumimoji="1" lang="ja-JP" altLang="en-US" sz="4500" dirty="0"/>
              <a:t>ブランド論に基づくプライベートブランドと</a:t>
            </a:r>
            <a:endParaRPr kumimoji="1" lang="en-US" altLang="ja-JP" sz="4500" dirty="0"/>
          </a:p>
          <a:p>
            <a:pPr marL="0" indent="0" algn="ctr">
              <a:buNone/>
            </a:pPr>
            <a:r>
              <a:rPr kumimoji="1" lang="ja-JP" altLang="en-US" sz="4500" dirty="0"/>
              <a:t>ナショナルブランドへの消費者意識分析</a:t>
            </a:r>
            <a:r>
              <a:rPr kumimoji="1" lang="en-US" altLang="ja-JP" sz="4500" dirty="0"/>
              <a:t>』</a:t>
            </a:r>
            <a:endParaRPr lang="en-US" altLang="ja-JP" sz="4500" dirty="0"/>
          </a:p>
          <a:p>
            <a:pPr marL="0" indent="0" algn="ctr">
              <a:buNone/>
            </a:pPr>
            <a:r>
              <a:rPr kumimoji="1" lang="ja-JP" altLang="en-US" sz="3800" dirty="0"/>
              <a:t>井田一成・増田士朗</a:t>
            </a:r>
            <a:r>
              <a:rPr lang="ja-JP" altLang="en-US" sz="3800" dirty="0"/>
              <a:t>（</a:t>
            </a:r>
            <a:r>
              <a:rPr lang="en-US" altLang="ja-JP" sz="3800" dirty="0"/>
              <a:t>2012</a:t>
            </a:r>
            <a:r>
              <a:rPr lang="ja-JP" altLang="en-US" sz="3800" dirty="0"/>
              <a:t>）</a:t>
            </a:r>
          </a:p>
          <a:p>
            <a:pPr marL="0" indent="0" algn="ctr">
              <a:buNone/>
            </a:pPr>
            <a:endParaRPr kumimoji="1" lang="en-US" altLang="ja-JP" sz="3800" dirty="0"/>
          </a:p>
        </p:txBody>
      </p:sp>
      <p:sp>
        <p:nvSpPr>
          <p:cNvPr id="4" name="フッター プレースホルダー 3"/>
          <p:cNvSpPr>
            <a:spLocks noGrp="1"/>
          </p:cNvSpPr>
          <p:nvPr>
            <p:ph type="ftr" sz="quarter" idx="11"/>
          </p:nvPr>
        </p:nvSpPr>
        <p:spPr/>
        <p:txBody>
          <a:bodyPr/>
          <a:lstStyle/>
          <a:p>
            <a:r>
              <a:rPr lang="ja-JP" altLang="en-US" dirty="0"/>
              <a:t>先</a:t>
            </a:r>
            <a:r>
              <a:rPr lang="ja-JP" altLang="en-US"/>
              <a:t>行研究</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24</a:t>
            </a:fld>
            <a:endParaRPr kumimoji="1" lang="ja-JP" altLang="en-US"/>
          </a:p>
        </p:txBody>
      </p:sp>
      <p:sp>
        <p:nvSpPr>
          <p:cNvPr id="8" name="角丸四角形 5"/>
          <p:cNvSpPr/>
          <p:nvPr/>
        </p:nvSpPr>
        <p:spPr>
          <a:xfrm>
            <a:off x="323528" y="1484784"/>
            <a:ext cx="8496944" cy="158417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899592" y="3484165"/>
            <a:ext cx="7344816" cy="2308324"/>
          </a:xfrm>
          <a:prstGeom prst="rect">
            <a:avLst/>
          </a:prstGeom>
        </p:spPr>
        <p:txBody>
          <a:bodyPr wrap="square">
            <a:spAutoFit/>
          </a:bodyPr>
          <a:lstStyle/>
          <a:p>
            <a:r>
              <a:rPr lang="ja-JP" altLang="en-US" sz="2400" dirty="0" smtClean="0"/>
              <a:t>８つの研究の内、</a:t>
            </a:r>
            <a:r>
              <a:rPr lang="en-US" altLang="ja-JP" sz="2400" dirty="0" smtClean="0"/>
              <a:t>PB</a:t>
            </a:r>
            <a:r>
              <a:rPr lang="ja-JP" altLang="en-US" sz="2400" dirty="0" smtClean="0"/>
              <a:t>と</a:t>
            </a:r>
            <a:r>
              <a:rPr lang="en-US" altLang="ja-JP" sz="2400" dirty="0" smtClean="0"/>
              <a:t>NB</a:t>
            </a:r>
            <a:r>
              <a:rPr lang="ja-JP" altLang="en-US" sz="2400" dirty="0" smtClean="0"/>
              <a:t>の消費者意識を比較した研究であるため先行研究として使用。</a:t>
            </a:r>
            <a:endParaRPr lang="en-US" altLang="ja-JP" sz="2400" dirty="0" smtClean="0"/>
          </a:p>
          <a:p>
            <a:endParaRPr lang="en-US" altLang="ja-JP" sz="2400" dirty="0" smtClean="0"/>
          </a:p>
          <a:p>
            <a:r>
              <a:rPr lang="ja-JP" altLang="en-US" sz="2400" dirty="0" smtClean="0"/>
              <a:t>紙面</a:t>
            </a:r>
            <a:r>
              <a:rPr lang="ja-JP" altLang="en-US" sz="2400" dirty="0"/>
              <a:t>によるアンケートを用いて、今まで不明確であった消費者意識での</a:t>
            </a:r>
            <a:r>
              <a:rPr lang="en-US" altLang="ja-JP" sz="2400" dirty="0"/>
              <a:t>NB</a:t>
            </a:r>
            <a:r>
              <a:rPr lang="ja-JP" altLang="en-US" sz="2400" dirty="0"/>
              <a:t>に対する</a:t>
            </a:r>
            <a:r>
              <a:rPr lang="en-US" altLang="ja-JP" sz="2400" dirty="0"/>
              <a:t>PB</a:t>
            </a:r>
            <a:r>
              <a:rPr lang="ja-JP" altLang="en-US" sz="2400" dirty="0"/>
              <a:t>の位置づけを明確にした。</a:t>
            </a:r>
          </a:p>
        </p:txBody>
      </p:sp>
    </p:spTree>
    <p:extLst>
      <p:ext uri="{BB962C8B-B14F-4D97-AF65-F5344CB8AC3E}">
        <p14:creationId xmlns:p14="http://schemas.microsoft.com/office/powerpoint/2010/main" val="8208938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先行研究の</a:t>
            </a:r>
            <a:r>
              <a:rPr kumimoji="1" lang="ja-JP" altLang="en-US" dirty="0" smtClean="0"/>
              <a:t>考察２</a:t>
            </a:r>
            <a:endParaRPr kumimoji="1" lang="ja-JP" altLang="en-US" dirty="0"/>
          </a:p>
        </p:txBody>
      </p:sp>
      <p:graphicFrame>
        <p:nvGraphicFramePr>
          <p:cNvPr id="6" name="コンテンツ プレースホルダー 5"/>
          <p:cNvGraphicFramePr>
            <a:graphicFrameLocks noGrp="1"/>
          </p:cNvGraphicFramePr>
          <p:nvPr>
            <p:ph idx="1"/>
            <p:extLst>
              <p:ext uri="{D42A27DB-BD31-4B8C-83A1-F6EECF244321}">
                <p14:modId xmlns:p14="http://schemas.microsoft.com/office/powerpoint/2010/main" val="4279816589"/>
              </p:ext>
            </p:extLst>
          </p:nvPr>
        </p:nvGraphicFramePr>
        <p:xfrm>
          <a:off x="457200" y="1124744"/>
          <a:ext cx="8229600"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フッター プレースホルダー 3"/>
          <p:cNvSpPr>
            <a:spLocks noGrp="1"/>
          </p:cNvSpPr>
          <p:nvPr>
            <p:ph type="ftr" sz="quarter" idx="11"/>
          </p:nvPr>
        </p:nvSpPr>
        <p:spPr/>
        <p:txBody>
          <a:bodyPr/>
          <a:lstStyle/>
          <a:p>
            <a:r>
              <a:rPr lang="ja-JP" altLang="en-US" dirty="0" smtClean="0"/>
              <a:t>先行研究</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25</a:t>
            </a:fld>
            <a:endParaRPr kumimoji="1" lang="ja-JP" altLang="en-US"/>
          </a:p>
        </p:txBody>
      </p:sp>
      <p:sp>
        <p:nvSpPr>
          <p:cNvPr id="3" name="正方形/長方形 2"/>
          <p:cNvSpPr/>
          <p:nvPr/>
        </p:nvSpPr>
        <p:spPr>
          <a:xfrm>
            <a:off x="683568" y="2099171"/>
            <a:ext cx="7848872" cy="1200329"/>
          </a:xfrm>
          <a:prstGeom prst="rect">
            <a:avLst/>
          </a:prstGeom>
        </p:spPr>
        <p:txBody>
          <a:bodyPr wrap="square">
            <a:spAutoFit/>
          </a:bodyPr>
          <a:lstStyle/>
          <a:p>
            <a:r>
              <a:rPr lang="ja-JP" altLang="en-US" sz="2400" dirty="0"/>
              <a:t>消費者は、</a:t>
            </a:r>
            <a:r>
              <a:rPr lang="en-US" altLang="ja-JP" sz="2400" dirty="0"/>
              <a:t>PB</a:t>
            </a:r>
            <a:r>
              <a:rPr lang="ja-JP" altLang="en-US" sz="2400" dirty="0"/>
              <a:t>に対して、一定の品質、安心感といった機能面においては、</a:t>
            </a:r>
            <a:r>
              <a:rPr lang="en-US" altLang="ja-JP" sz="2400" dirty="0"/>
              <a:t>NB</a:t>
            </a:r>
            <a:r>
              <a:rPr lang="ja-JP" altLang="en-US" sz="2400" dirty="0"/>
              <a:t>とさほど差を感じていないが、商品に対する満足度といった感情面では劣っていると感じている。</a:t>
            </a:r>
          </a:p>
        </p:txBody>
      </p:sp>
      <p:sp>
        <p:nvSpPr>
          <p:cNvPr id="9" name="正方形/長方形 8"/>
          <p:cNvSpPr/>
          <p:nvPr/>
        </p:nvSpPr>
        <p:spPr>
          <a:xfrm>
            <a:off x="683568" y="4379620"/>
            <a:ext cx="7848872" cy="1569660"/>
          </a:xfrm>
          <a:prstGeom prst="rect">
            <a:avLst/>
          </a:prstGeom>
        </p:spPr>
        <p:txBody>
          <a:bodyPr wrap="square">
            <a:spAutoFit/>
          </a:bodyPr>
          <a:lstStyle/>
          <a:p>
            <a:pPr marL="342900" indent="-342900">
              <a:buFont typeface="+mj-lt"/>
              <a:buAutoNum type="arabicPeriod"/>
            </a:pPr>
            <a:r>
              <a:rPr lang="en-US" altLang="ja-JP" sz="2400" dirty="0"/>
              <a:t>PB</a:t>
            </a:r>
            <a:r>
              <a:rPr lang="ja-JP" altLang="en-US" sz="2400" dirty="0"/>
              <a:t>全体のブランド評価に対する検証に留まっており、ダブルチョップについての記述がない。</a:t>
            </a:r>
          </a:p>
          <a:p>
            <a:pPr marL="342900" indent="-342900">
              <a:buFont typeface="+mj-lt"/>
              <a:buAutoNum type="arabicPeriod"/>
            </a:pPr>
            <a:r>
              <a:rPr lang="en-US" altLang="ja-JP" sz="2400" dirty="0"/>
              <a:t>『NB</a:t>
            </a:r>
            <a:r>
              <a:rPr lang="ja-JP" altLang="en-US" sz="2400" dirty="0" err="1"/>
              <a:t>のお</a:t>
            </a:r>
            <a:r>
              <a:rPr lang="ja-JP" altLang="en-US" sz="2400" dirty="0"/>
              <a:t>茶</a:t>
            </a:r>
            <a:r>
              <a:rPr lang="en-US" altLang="ja-JP" sz="2400" dirty="0"/>
              <a:t>』</a:t>
            </a:r>
            <a:r>
              <a:rPr lang="ja-JP" altLang="en-US" sz="2400" dirty="0" err="1"/>
              <a:t>のように</a:t>
            </a:r>
            <a:r>
              <a:rPr lang="ja-JP" altLang="en-US" sz="2400" dirty="0"/>
              <a:t>ブランド名を出さずに検証しているため、特定ブランドの評価に対する検証は行われていない。</a:t>
            </a:r>
          </a:p>
        </p:txBody>
      </p:sp>
    </p:spTree>
    <p:extLst>
      <p:ext uri="{BB962C8B-B14F-4D97-AF65-F5344CB8AC3E}">
        <p14:creationId xmlns:p14="http://schemas.microsoft.com/office/powerpoint/2010/main" val="22500930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179512" y="5715253"/>
            <a:ext cx="8856984" cy="95410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ja-JP" altLang="en-US" sz="2800" dirty="0">
                <a:solidFill>
                  <a:srgbClr val="FF0000"/>
                </a:solidFill>
              </a:rPr>
              <a:t>メーカーが主体となってダブルチョップを製造しているが</a:t>
            </a:r>
            <a:r>
              <a:rPr lang="ja-JP" altLang="en-US" sz="2800" dirty="0" smtClean="0">
                <a:solidFill>
                  <a:srgbClr val="FF0000"/>
                </a:solidFill>
              </a:rPr>
              <a:t>、</a:t>
            </a:r>
            <a:endParaRPr lang="en-US" altLang="ja-JP" sz="2800" dirty="0" smtClean="0">
              <a:solidFill>
                <a:srgbClr val="FF0000"/>
              </a:solidFill>
            </a:endParaRPr>
          </a:p>
          <a:p>
            <a:pPr algn="ctr"/>
            <a:r>
              <a:rPr lang="ja-JP" altLang="en-US" sz="2800" dirty="0" smtClean="0">
                <a:solidFill>
                  <a:srgbClr val="FF0000"/>
                </a:solidFill>
              </a:rPr>
              <a:t>消費者</a:t>
            </a:r>
            <a:r>
              <a:rPr lang="ja-JP" altLang="en-US" sz="2800" dirty="0">
                <a:solidFill>
                  <a:srgbClr val="FF0000"/>
                </a:solidFill>
              </a:rPr>
              <a:t>にはどのような印象を持たれているのか？</a:t>
            </a:r>
          </a:p>
        </p:txBody>
      </p:sp>
      <p:sp>
        <p:nvSpPr>
          <p:cNvPr id="22" name="円/楕円 17"/>
          <p:cNvSpPr/>
          <p:nvPr/>
        </p:nvSpPr>
        <p:spPr>
          <a:xfrm>
            <a:off x="3275856" y="4144892"/>
            <a:ext cx="2736304" cy="1440160"/>
          </a:xfrm>
          <a:prstGeom prst="ellipse">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円/楕円 11"/>
          <p:cNvSpPr/>
          <p:nvPr/>
        </p:nvSpPr>
        <p:spPr>
          <a:xfrm>
            <a:off x="5292080" y="1628800"/>
            <a:ext cx="2736304" cy="1440160"/>
          </a:xfrm>
          <a:prstGeom prst="ellipse">
            <a:avLst/>
          </a:prstGeom>
          <a:solidFill>
            <a:schemeClr val="accent3">
              <a:lumMod val="40000"/>
              <a:lumOff val="60000"/>
            </a:schemeClr>
          </a:solidFill>
          <a:ln>
            <a:solidFill>
              <a:schemeClr val="accent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円/楕円 10"/>
          <p:cNvSpPr/>
          <p:nvPr/>
        </p:nvSpPr>
        <p:spPr>
          <a:xfrm>
            <a:off x="1259632" y="1628800"/>
            <a:ext cx="2736304" cy="1440160"/>
          </a:xfrm>
          <a:prstGeom prst="ellipse">
            <a:avLst/>
          </a:prstGeom>
          <a:solidFill>
            <a:schemeClr val="accent3">
              <a:lumMod val="40000"/>
              <a:lumOff val="60000"/>
            </a:schemeClr>
          </a:solidFill>
          <a:ln>
            <a:solidFill>
              <a:schemeClr val="accent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kumimoji="1" lang="ja-JP" altLang="en-US" dirty="0" smtClean="0"/>
              <a:t>先行研究のまとめ</a:t>
            </a:r>
            <a:endParaRPr kumimoji="1" lang="ja-JP" altLang="en-US" dirty="0"/>
          </a:p>
        </p:txBody>
      </p:sp>
      <p:sp>
        <p:nvSpPr>
          <p:cNvPr id="4" name="フッター プレースホルダー 3"/>
          <p:cNvSpPr>
            <a:spLocks noGrp="1"/>
          </p:cNvSpPr>
          <p:nvPr>
            <p:ph type="ftr" sz="quarter" idx="11"/>
          </p:nvPr>
        </p:nvSpPr>
        <p:spPr/>
        <p:txBody>
          <a:bodyPr/>
          <a:lstStyle/>
          <a:p>
            <a:r>
              <a:rPr lang="ja-JP" altLang="en-US" dirty="0"/>
              <a:t>先</a:t>
            </a:r>
            <a:r>
              <a:rPr lang="ja-JP" altLang="en-US"/>
              <a:t>行研究</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26</a:t>
            </a:fld>
            <a:endParaRPr kumimoji="1" lang="ja-JP" altLang="en-US"/>
          </a:p>
        </p:txBody>
      </p:sp>
      <p:sp>
        <p:nvSpPr>
          <p:cNvPr id="27" name="角丸四角形 7"/>
          <p:cNvSpPr/>
          <p:nvPr/>
        </p:nvSpPr>
        <p:spPr>
          <a:xfrm>
            <a:off x="1835696" y="1844824"/>
            <a:ext cx="1656184" cy="1008112"/>
          </a:xfrm>
          <a:prstGeom prst="roundRect">
            <a:avLst/>
          </a:prstGeom>
          <a:solidFill>
            <a:schemeClr val="accent5">
              <a:lumMod val="40000"/>
              <a:lumOff val="6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kumimoji="1" lang="en-US" altLang="ja-JP" sz="4000" dirty="0" smtClean="0">
                <a:solidFill>
                  <a:schemeClr val="tx1"/>
                </a:solidFill>
              </a:rPr>
              <a:t>NB</a:t>
            </a:r>
            <a:endParaRPr kumimoji="1" lang="ja-JP" altLang="en-US" sz="4000" dirty="0">
              <a:solidFill>
                <a:schemeClr val="tx1"/>
              </a:solidFill>
            </a:endParaRPr>
          </a:p>
        </p:txBody>
      </p:sp>
      <p:sp>
        <p:nvSpPr>
          <p:cNvPr id="28" name="角丸四角形 8"/>
          <p:cNvSpPr/>
          <p:nvPr/>
        </p:nvSpPr>
        <p:spPr>
          <a:xfrm>
            <a:off x="5868144" y="1844824"/>
            <a:ext cx="1656184" cy="1008112"/>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4000" dirty="0" smtClean="0">
                <a:solidFill>
                  <a:schemeClr val="tx1"/>
                </a:solidFill>
              </a:rPr>
              <a:t>PB</a:t>
            </a:r>
            <a:endParaRPr kumimoji="1" lang="ja-JP" altLang="en-US" sz="4000" dirty="0">
              <a:solidFill>
                <a:schemeClr val="tx1"/>
              </a:solidFill>
            </a:endParaRPr>
          </a:p>
        </p:txBody>
      </p:sp>
      <p:sp>
        <p:nvSpPr>
          <p:cNvPr id="29" name="左右矢印 9"/>
          <p:cNvSpPr/>
          <p:nvPr/>
        </p:nvSpPr>
        <p:spPr>
          <a:xfrm>
            <a:off x="4067944" y="2168860"/>
            <a:ext cx="1152128" cy="360040"/>
          </a:xfrm>
          <a:prstGeom prst="leftRightArrow">
            <a:avLst/>
          </a:prstGeom>
          <a:solidFill>
            <a:schemeClr val="bg1">
              <a:lumMod val="85000"/>
            </a:schemeClr>
          </a:solidFill>
          <a:ln>
            <a:solidFill>
              <a:schemeClr val="bg1">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30" name="四角形吹き出し 13"/>
          <p:cNvSpPr/>
          <p:nvPr/>
        </p:nvSpPr>
        <p:spPr>
          <a:xfrm>
            <a:off x="197016" y="3081666"/>
            <a:ext cx="1728192" cy="859907"/>
          </a:xfrm>
          <a:prstGeom prst="wedgeRectCallout">
            <a:avLst>
              <a:gd name="adj1" fmla="val 33332"/>
              <a:gd name="adj2" fmla="val -9348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bg1"/>
                </a:solidFill>
              </a:rPr>
              <a:t>消費者が</a:t>
            </a:r>
            <a:r>
              <a:rPr lang="en-US" altLang="ja-JP" sz="1600" dirty="0">
                <a:solidFill>
                  <a:schemeClr val="bg1"/>
                </a:solidFill>
              </a:rPr>
              <a:t>NB</a:t>
            </a:r>
            <a:r>
              <a:rPr lang="ja-JP" altLang="en-US" sz="1600" dirty="0">
                <a:solidFill>
                  <a:schemeClr val="bg1"/>
                </a:solidFill>
              </a:rPr>
              <a:t>に</a:t>
            </a:r>
            <a:endParaRPr kumimoji="1" lang="en-US" altLang="ja-JP" sz="1600" b="1" dirty="0" smtClean="0">
              <a:solidFill>
                <a:schemeClr val="tx1"/>
              </a:solidFill>
            </a:endParaRPr>
          </a:p>
          <a:p>
            <a:pPr algn="ctr"/>
            <a:r>
              <a:rPr lang="ja-JP" altLang="en-US" sz="1600" dirty="0">
                <a:solidFill>
                  <a:schemeClr val="bg1"/>
                </a:solidFill>
              </a:rPr>
              <a:t>対して持つ印象</a:t>
            </a:r>
            <a:endParaRPr kumimoji="1" lang="ja-JP" altLang="en-US" sz="1600" b="1" dirty="0">
              <a:solidFill>
                <a:schemeClr val="tx1"/>
              </a:solidFill>
            </a:endParaRPr>
          </a:p>
        </p:txBody>
      </p:sp>
      <p:sp>
        <p:nvSpPr>
          <p:cNvPr id="31" name="四角形吹き出し 14"/>
          <p:cNvSpPr/>
          <p:nvPr/>
        </p:nvSpPr>
        <p:spPr>
          <a:xfrm>
            <a:off x="7164288" y="3161500"/>
            <a:ext cx="1728192" cy="859907"/>
          </a:xfrm>
          <a:prstGeom prst="wedgeRectCallout">
            <a:avLst>
              <a:gd name="adj1" fmla="val -32009"/>
              <a:gd name="adj2" fmla="val -8411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bg1"/>
                </a:solidFill>
              </a:rPr>
              <a:t>消費者が</a:t>
            </a:r>
            <a:r>
              <a:rPr lang="en-US" altLang="ja-JP" sz="1600" dirty="0">
                <a:solidFill>
                  <a:schemeClr val="bg1"/>
                </a:solidFill>
              </a:rPr>
              <a:t>PB</a:t>
            </a:r>
            <a:r>
              <a:rPr lang="ja-JP" altLang="en-US" sz="1600" dirty="0">
                <a:solidFill>
                  <a:schemeClr val="bg1"/>
                </a:solidFill>
              </a:rPr>
              <a:t>に</a:t>
            </a:r>
            <a:endParaRPr kumimoji="1" lang="en-US" altLang="ja-JP" sz="1600" b="1" dirty="0" smtClean="0">
              <a:solidFill>
                <a:schemeClr val="tx1"/>
              </a:solidFill>
            </a:endParaRPr>
          </a:p>
          <a:p>
            <a:pPr algn="ctr"/>
            <a:r>
              <a:rPr lang="ja-JP" altLang="en-US" sz="1600" dirty="0">
                <a:solidFill>
                  <a:schemeClr val="bg1"/>
                </a:solidFill>
              </a:rPr>
              <a:t>対して持つ印象</a:t>
            </a:r>
            <a:endParaRPr kumimoji="1" lang="ja-JP" altLang="en-US" sz="1600" b="1" dirty="0">
              <a:solidFill>
                <a:schemeClr val="tx1"/>
              </a:solidFill>
            </a:endParaRPr>
          </a:p>
        </p:txBody>
      </p:sp>
      <p:sp>
        <p:nvSpPr>
          <p:cNvPr id="1025" name="角丸四角形 16"/>
          <p:cNvSpPr/>
          <p:nvPr/>
        </p:nvSpPr>
        <p:spPr>
          <a:xfrm>
            <a:off x="3815916" y="4360916"/>
            <a:ext cx="1656184" cy="1008112"/>
          </a:xfrm>
          <a:prstGeom prst="roundRect">
            <a:avLst/>
          </a:prstGeom>
          <a:solidFill>
            <a:schemeClr val="accent4">
              <a:lumMod val="40000"/>
              <a:lumOff val="6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tx1"/>
                </a:solidFill>
              </a:rPr>
              <a:t>ダブルチョップ</a:t>
            </a:r>
            <a:endParaRPr kumimoji="1" lang="ja-JP" altLang="en-US" sz="2800" dirty="0">
              <a:solidFill>
                <a:schemeClr val="tx1"/>
              </a:solidFill>
            </a:endParaRPr>
          </a:p>
        </p:txBody>
      </p:sp>
      <p:pic>
        <p:nvPicPr>
          <p:cNvPr id="1029"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34716"/>
          <a:stretch/>
        </p:blipFill>
        <p:spPr bwMode="auto">
          <a:xfrm>
            <a:off x="3877535" y="2726830"/>
            <a:ext cx="1604954" cy="1147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30" name="テキスト ボックス 1029"/>
          <p:cNvSpPr txBox="1"/>
          <p:nvPr/>
        </p:nvSpPr>
        <p:spPr>
          <a:xfrm>
            <a:off x="4427984" y="1628800"/>
            <a:ext cx="432048" cy="646331"/>
          </a:xfrm>
          <a:prstGeom prst="rect">
            <a:avLst/>
          </a:prstGeom>
          <a:noFill/>
        </p:spPr>
        <p:txBody>
          <a:bodyPr wrap="square" rtlCol="0">
            <a:spAutoFit/>
          </a:bodyPr>
          <a:lstStyle/>
          <a:p>
            <a:r>
              <a:rPr lang="ja-JP" altLang="en-US" dirty="0"/>
              <a:t>影響</a:t>
            </a:r>
            <a:endParaRPr kumimoji="1" lang="ja-JP" altLang="en-US" dirty="0"/>
          </a:p>
        </p:txBody>
      </p:sp>
      <p:sp>
        <p:nvSpPr>
          <p:cNvPr id="40" name="テキスト ボックス 39"/>
          <p:cNvSpPr txBox="1"/>
          <p:nvPr/>
        </p:nvSpPr>
        <p:spPr>
          <a:xfrm>
            <a:off x="2305288" y="3836741"/>
            <a:ext cx="936835" cy="36933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ja-JP" altLang="en-US" dirty="0">
                <a:solidFill>
                  <a:srgbClr val="FF0000"/>
                </a:solidFill>
              </a:rPr>
              <a:t>影響</a:t>
            </a:r>
            <a:r>
              <a:rPr lang="ja-JP" altLang="en-US" dirty="0" smtClean="0">
                <a:solidFill>
                  <a:srgbClr val="FF0000"/>
                </a:solidFill>
              </a:rPr>
              <a:t>？</a:t>
            </a:r>
            <a:endParaRPr kumimoji="1" lang="ja-JP" altLang="en-US" dirty="0">
              <a:solidFill>
                <a:srgbClr val="FF0000"/>
              </a:solidFill>
            </a:endParaRPr>
          </a:p>
        </p:txBody>
      </p:sp>
      <p:sp>
        <p:nvSpPr>
          <p:cNvPr id="41" name="テキスト ボックス 40"/>
          <p:cNvSpPr txBox="1"/>
          <p:nvPr/>
        </p:nvSpPr>
        <p:spPr>
          <a:xfrm>
            <a:off x="6110537" y="3839286"/>
            <a:ext cx="936104" cy="36933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ja-JP" altLang="en-US" dirty="0">
                <a:solidFill>
                  <a:srgbClr val="FF0000"/>
                </a:solidFill>
              </a:rPr>
              <a:t>影響</a:t>
            </a:r>
            <a:r>
              <a:rPr lang="ja-JP" altLang="en-US" dirty="0" smtClean="0">
                <a:solidFill>
                  <a:srgbClr val="FF0000"/>
                </a:solidFill>
              </a:rPr>
              <a:t>？</a:t>
            </a:r>
            <a:endParaRPr kumimoji="1" lang="ja-JP" altLang="en-US" dirty="0">
              <a:solidFill>
                <a:srgbClr val="FF0000"/>
              </a:solidFill>
            </a:endParaRPr>
          </a:p>
        </p:txBody>
      </p:sp>
      <p:sp>
        <p:nvSpPr>
          <p:cNvPr id="6" name="下矢印 5"/>
          <p:cNvSpPr/>
          <p:nvPr/>
        </p:nvSpPr>
        <p:spPr>
          <a:xfrm rot="8640935">
            <a:off x="3062759" y="3014947"/>
            <a:ext cx="432048" cy="1347620"/>
          </a:xfrm>
          <a:prstGeom prst="downArrow">
            <a:avLst/>
          </a:prstGeom>
          <a:solidFill>
            <a:schemeClr val="bg1"/>
          </a:solid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下矢印 22"/>
          <p:cNvSpPr/>
          <p:nvPr/>
        </p:nvSpPr>
        <p:spPr>
          <a:xfrm rot="13263179">
            <a:off x="5694758" y="3014946"/>
            <a:ext cx="432048" cy="1347620"/>
          </a:xfrm>
          <a:prstGeom prst="downArrow">
            <a:avLst/>
          </a:prstGeom>
          <a:solidFill>
            <a:schemeClr val="bg1"/>
          </a:solid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5858416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クリックすると新しいウィンドウで開きま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3140967"/>
            <a:ext cx="3256535" cy="2279575"/>
          </a:xfrm>
          <a:prstGeom prst="rect">
            <a:avLst/>
          </a:prstGeom>
          <a:noFill/>
          <a:extLst>
            <a:ext uri="{909E8E84-426E-40DD-AFC4-6F175D3DCCD1}">
              <a14:hiddenFill xmlns:a14="http://schemas.microsoft.com/office/drawing/2010/main">
                <a:solidFill>
                  <a:srgbClr val="FFFFFF"/>
                </a:solidFill>
              </a14:hiddenFill>
            </a:ext>
          </a:extLst>
        </p:spPr>
      </p:pic>
      <p:sp>
        <p:nvSpPr>
          <p:cNvPr id="7" name="爆発 1 6"/>
          <p:cNvSpPr/>
          <p:nvPr/>
        </p:nvSpPr>
        <p:spPr>
          <a:xfrm rot="21223446">
            <a:off x="1403648" y="1076832"/>
            <a:ext cx="6264696" cy="2160240"/>
          </a:xfrm>
          <a:prstGeom prst="irregularSeal1">
            <a:avLst/>
          </a:prstGeom>
          <a:solidFill>
            <a:srgbClr val="FEF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fld id="{48F923D7-A10D-4D62-940C-AB97FE5DAD4A}" type="slidenum">
              <a:rPr kumimoji="1" lang="ja-JP" altLang="en-US" smtClean="0"/>
              <a:t>27</a:t>
            </a:fld>
            <a:endParaRPr kumimoji="1" lang="ja-JP" altLang="en-US"/>
          </a:p>
        </p:txBody>
      </p:sp>
      <p:sp>
        <p:nvSpPr>
          <p:cNvPr id="3" name="フッター プレースホルダー 2"/>
          <p:cNvSpPr>
            <a:spLocks noGrp="1"/>
          </p:cNvSpPr>
          <p:nvPr>
            <p:ph type="ftr" sz="quarter" idx="11"/>
          </p:nvPr>
        </p:nvSpPr>
        <p:spPr/>
        <p:txBody>
          <a:bodyPr/>
          <a:lstStyle/>
          <a:p>
            <a:r>
              <a:rPr lang="ja-JP" altLang="en-US" dirty="0"/>
              <a:t>先行研究</a:t>
            </a:r>
          </a:p>
        </p:txBody>
      </p:sp>
      <p:sp>
        <p:nvSpPr>
          <p:cNvPr id="4" name="テキスト ボックス 3"/>
          <p:cNvSpPr txBox="1"/>
          <p:nvPr/>
        </p:nvSpPr>
        <p:spPr>
          <a:xfrm>
            <a:off x="611560" y="900009"/>
            <a:ext cx="4968552" cy="584775"/>
          </a:xfrm>
          <a:prstGeom prst="rect">
            <a:avLst/>
          </a:prstGeom>
          <a:noFill/>
        </p:spPr>
        <p:txBody>
          <a:bodyPr wrap="square" rtlCol="0">
            <a:spAutoFit/>
          </a:bodyPr>
          <a:lstStyle/>
          <a:p>
            <a:r>
              <a:rPr kumimoji="1" lang="ja-JP" altLang="en-US" sz="3200" dirty="0" smtClean="0"/>
              <a:t>そこで</a:t>
            </a:r>
            <a:r>
              <a:rPr kumimoji="1" lang="en-US" altLang="ja-JP" sz="3200" dirty="0" smtClean="0"/>
              <a:t>…</a:t>
            </a:r>
          </a:p>
        </p:txBody>
      </p:sp>
      <p:sp>
        <p:nvSpPr>
          <p:cNvPr id="6" name="テキスト ボックス 5"/>
          <p:cNvSpPr txBox="1"/>
          <p:nvPr/>
        </p:nvSpPr>
        <p:spPr>
          <a:xfrm>
            <a:off x="971600" y="1604984"/>
            <a:ext cx="7272808" cy="1323439"/>
          </a:xfrm>
          <a:prstGeom prst="rect">
            <a:avLst/>
          </a:prstGeom>
          <a:noFill/>
        </p:spPr>
        <p:txBody>
          <a:bodyPr wrap="square" rtlCol="0">
            <a:spAutoFit/>
          </a:bodyPr>
          <a:lstStyle/>
          <a:p>
            <a:pPr algn="ctr"/>
            <a:r>
              <a:rPr lang="ja-JP" altLang="en-US" sz="4000" dirty="0"/>
              <a:t>実際</a:t>
            </a:r>
            <a:r>
              <a:rPr lang="ja-JP" altLang="en-US" sz="4000" dirty="0" smtClean="0"/>
              <a:t>にダブルチョップは</a:t>
            </a:r>
            <a:endParaRPr lang="en-US" altLang="ja-JP" sz="4000" dirty="0" smtClean="0"/>
          </a:p>
          <a:p>
            <a:pPr algn="ctr"/>
            <a:r>
              <a:rPr kumimoji="1" lang="ja-JP" altLang="en-US" sz="4000" dirty="0"/>
              <a:t>どのよう</a:t>
            </a:r>
            <a:r>
              <a:rPr kumimoji="1" lang="ja-JP" altLang="en-US" sz="4000" dirty="0" smtClean="0"/>
              <a:t>に展開されているのか？</a:t>
            </a:r>
            <a:endParaRPr kumimoji="1" lang="ja-JP" altLang="en-US" sz="4000" dirty="0"/>
          </a:p>
        </p:txBody>
      </p:sp>
      <p:sp>
        <p:nvSpPr>
          <p:cNvPr id="8" name="下矢印 7"/>
          <p:cNvSpPr/>
          <p:nvPr/>
        </p:nvSpPr>
        <p:spPr>
          <a:xfrm>
            <a:off x="3635896" y="3717032"/>
            <a:ext cx="1872208" cy="864096"/>
          </a:xfrm>
          <a:prstGeom prst="downArrow">
            <a:avLst/>
          </a:prstGeom>
          <a:solidFill>
            <a:schemeClr val="accent1">
              <a:lumMod val="20000"/>
              <a:lumOff val="8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p:nvSpPr>
        <p:spPr>
          <a:xfrm>
            <a:off x="323528" y="5035823"/>
            <a:ext cx="8568952" cy="769441"/>
          </a:xfrm>
          <a:prstGeom prst="rect">
            <a:avLst/>
          </a:prstGeom>
        </p:spPr>
        <p:txBody>
          <a:bodyPr wrap="square">
            <a:spAutoFit/>
          </a:bodyPr>
          <a:lstStyle/>
          <a:p>
            <a:pPr algn="ctr"/>
            <a:r>
              <a:rPr lang="ja-JP" altLang="en-US" sz="4400" dirty="0" smtClean="0">
                <a:effectLst>
                  <a:outerShdw blurRad="38100" dist="38100" dir="2700000" algn="tl">
                    <a:srgbClr val="000000">
                      <a:alpha val="43137"/>
                    </a:srgbClr>
                  </a:outerShdw>
                </a:effectLst>
              </a:rPr>
              <a:t>店舗調査</a:t>
            </a:r>
            <a:r>
              <a:rPr lang="ja-JP" altLang="en-US" sz="4400" dirty="0">
                <a:effectLst>
                  <a:outerShdw blurRad="38100" dist="38100" dir="2700000" algn="tl">
                    <a:srgbClr val="000000">
                      <a:alpha val="43137"/>
                    </a:srgbClr>
                  </a:outerShdw>
                </a:effectLst>
              </a:rPr>
              <a:t>を</a:t>
            </a:r>
            <a:r>
              <a:rPr lang="ja-JP" altLang="en-US" sz="4400" dirty="0" smtClean="0">
                <a:effectLst>
                  <a:outerShdw blurRad="38100" dist="38100" dir="2700000" algn="tl">
                    <a:srgbClr val="000000">
                      <a:alpha val="43137"/>
                    </a:srgbClr>
                  </a:outerShdw>
                </a:effectLst>
              </a:rPr>
              <a:t>行った</a:t>
            </a:r>
            <a:endParaRPr lang="en-US" altLang="ja-JP" sz="44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834912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調査概要</a:t>
            </a:r>
            <a:endParaRPr kumimoji="1" lang="ja-JP" altLang="en-US" dirty="0"/>
          </a:p>
        </p:txBody>
      </p:sp>
      <p:sp>
        <p:nvSpPr>
          <p:cNvPr id="4" name="フッター プレースホルダー 3"/>
          <p:cNvSpPr>
            <a:spLocks noGrp="1"/>
          </p:cNvSpPr>
          <p:nvPr>
            <p:ph type="ftr" sz="quarter" idx="11"/>
          </p:nvPr>
        </p:nvSpPr>
        <p:spPr/>
        <p:txBody>
          <a:bodyPr/>
          <a:lstStyle/>
          <a:p>
            <a:r>
              <a:rPr lang="ja-JP" altLang="en-US" dirty="0"/>
              <a:t>先</a:t>
            </a:r>
            <a:r>
              <a:rPr lang="ja-JP" altLang="en-US"/>
              <a:t>行研究</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28</a:t>
            </a:fld>
            <a:endParaRPr kumimoji="1" lang="ja-JP" altLang="en-US"/>
          </a:p>
        </p:txBody>
      </p:sp>
      <p:sp>
        <p:nvSpPr>
          <p:cNvPr id="6" name="コンテンツ プレースホルダー 6"/>
          <p:cNvSpPr txBox="1">
            <a:spLocks/>
          </p:cNvSpPr>
          <p:nvPr/>
        </p:nvSpPr>
        <p:spPr>
          <a:xfrm>
            <a:off x="395536" y="1772816"/>
            <a:ext cx="8373616" cy="3816424"/>
          </a:xfrm>
          <a:prstGeom prst="rect">
            <a:avLst/>
          </a:prstGeom>
        </p:spPr>
        <p:style>
          <a:lnRef idx="2">
            <a:schemeClr val="accent1"/>
          </a:lnRef>
          <a:fillRef idx="1">
            <a:schemeClr val="lt1"/>
          </a:fillRef>
          <a:effectRef idx="0">
            <a:schemeClr val="accent1"/>
          </a:effectRef>
          <a:fontRef idx="minor">
            <a:schemeClr val="dk1"/>
          </a:fontRef>
        </p:style>
        <p:txBody>
          <a:bodyPr tIns="216000">
            <a:noAutofit/>
          </a:bodyPr>
          <a:lstStyle>
            <a:lvl1pPr marL="342900" indent="-342900" algn="l" defTabSz="914400" rtl="0" eaLnBrk="1" latinLnBrk="0" hangingPunct="1">
              <a:spcBef>
                <a:spcPct val="20000"/>
              </a:spcBef>
              <a:buFont typeface="Arial" pitchFamily="34" charset="0"/>
              <a:buChar char="•"/>
              <a:defRPr kumimoji="1"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dk1"/>
                </a:solidFill>
                <a:latin typeface="+mn-lt"/>
                <a:ea typeface="+mn-ea"/>
                <a:cs typeface="+mn-cs"/>
              </a:defRPr>
            </a:lvl9pPr>
          </a:lstStyle>
          <a:p>
            <a:pPr marL="0" indent="0">
              <a:buFont typeface="Arial" pitchFamily="34" charset="0"/>
              <a:buNone/>
            </a:pPr>
            <a:r>
              <a:rPr lang="ja-JP" altLang="en-US" sz="2800" dirty="0" smtClean="0"/>
              <a:t>調査実施日</a:t>
            </a:r>
            <a:r>
              <a:rPr lang="ja-JP" altLang="en-US" sz="2800" dirty="0"/>
              <a:t>：</a:t>
            </a:r>
            <a:r>
              <a:rPr lang="en-US" altLang="ja-JP" sz="2800" dirty="0" smtClean="0"/>
              <a:t>2014</a:t>
            </a:r>
            <a:r>
              <a:rPr lang="ja-JP" altLang="en-US" sz="2800" dirty="0" smtClean="0"/>
              <a:t>年</a:t>
            </a:r>
            <a:r>
              <a:rPr lang="en-US" altLang="ja-JP" sz="2800" dirty="0" smtClean="0"/>
              <a:t>11</a:t>
            </a:r>
            <a:r>
              <a:rPr lang="ja-JP" altLang="en-US" sz="2800" dirty="0" smtClean="0"/>
              <a:t>月</a:t>
            </a:r>
            <a:r>
              <a:rPr lang="en-US" altLang="ja-JP" sz="2800" dirty="0" smtClean="0"/>
              <a:t>18</a:t>
            </a:r>
            <a:r>
              <a:rPr lang="ja-JP" altLang="en-US" sz="2800" dirty="0" smtClean="0"/>
              <a:t>日（火）</a:t>
            </a:r>
            <a:r>
              <a:rPr lang="en-US" altLang="ja-JP" sz="2800" dirty="0" smtClean="0"/>
              <a:t>,19</a:t>
            </a:r>
            <a:r>
              <a:rPr lang="ja-JP" altLang="en-US" sz="2800" dirty="0" smtClean="0"/>
              <a:t>日（水）</a:t>
            </a:r>
            <a:endParaRPr lang="en-US" altLang="ja-JP" sz="2800" dirty="0" smtClean="0"/>
          </a:p>
          <a:p>
            <a:pPr marL="0" indent="0">
              <a:buFont typeface="Arial" pitchFamily="34" charset="0"/>
              <a:buNone/>
            </a:pPr>
            <a:r>
              <a:rPr lang="ja-JP" altLang="en-US" sz="2800" dirty="0" smtClean="0"/>
              <a:t>調査目的：</a:t>
            </a:r>
            <a:r>
              <a:rPr lang="en-US" altLang="ja-JP" sz="2800" dirty="0" smtClean="0"/>
              <a:t>NB</a:t>
            </a:r>
            <a:r>
              <a:rPr lang="ja-JP" altLang="en-US" sz="2800" dirty="0" smtClean="0"/>
              <a:t>・</a:t>
            </a:r>
            <a:r>
              <a:rPr lang="en-US" altLang="ja-JP" sz="2800" dirty="0" smtClean="0"/>
              <a:t>PB</a:t>
            </a:r>
            <a:r>
              <a:rPr lang="ja-JP" altLang="en-US" sz="2800" dirty="0" smtClean="0"/>
              <a:t>・ダブルチョップの共存の実態を把握</a:t>
            </a:r>
            <a:endParaRPr lang="en-US" altLang="ja-JP" sz="2800" dirty="0" smtClean="0"/>
          </a:p>
          <a:p>
            <a:pPr marL="0" indent="0">
              <a:buFont typeface="Arial" pitchFamily="34" charset="0"/>
              <a:buNone/>
            </a:pPr>
            <a:r>
              <a:rPr lang="ja-JP" altLang="en-US" sz="2800" dirty="0"/>
              <a:t>　</a:t>
            </a:r>
            <a:r>
              <a:rPr lang="ja-JP" altLang="en-US" sz="2800" dirty="0" smtClean="0"/>
              <a:t>　　　　     するため</a:t>
            </a:r>
            <a:r>
              <a:rPr lang="ja-JP" altLang="en-US" sz="2800" dirty="0"/>
              <a:t>。</a:t>
            </a:r>
            <a:endParaRPr lang="en-US" altLang="ja-JP" sz="2800" dirty="0" smtClean="0"/>
          </a:p>
          <a:p>
            <a:pPr marL="0" indent="0">
              <a:buFont typeface="Arial" pitchFamily="34" charset="0"/>
              <a:buNone/>
            </a:pPr>
            <a:endParaRPr lang="en-US" altLang="ja-JP" sz="2000" dirty="0" smtClean="0"/>
          </a:p>
          <a:p>
            <a:pPr marL="0" indent="0">
              <a:buFont typeface="Arial" pitchFamily="34" charset="0"/>
              <a:buNone/>
            </a:pPr>
            <a:r>
              <a:rPr lang="ja-JP" altLang="en-US" sz="2800" dirty="0" smtClean="0"/>
              <a:t>調査店舗</a:t>
            </a:r>
            <a:r>
              <a:rPr lang="ja-JP" altLang="en-US" sz="2800" dirty="0"/>
              <a:t>：</a:t>
            </a:r>
            <a:r>
              <a:rPr lang="ja-JP" altLang="en-US" sz="2800" dirty="0" smtClean="0"/>
              <a:t>計６店舗</a:t>
            </a:r>
            <a:endParaRPr lang="en-US" altLang="ja-JP" sz="2800" dirty="0" smtClean="0"/>
          </a:p>
          <a:p>
            <a:pPr marL="0" indent="0">
              <a:buFont typeface="Arial" pitchFamily="34" charset="0"/>
              <a:buNone/>
            </a:pPr>
            <a:r>
              <a:rPr lang="ja-JP" altLang="en-US" sz="2800" dirty="0" smtClean="0"/>
              <a:t>　ファミリーマート（茗荷谷）、セブンイレブン（原市・茗荷</a:t>
            </a:r>
            <a:endParaRPr lang="en-US" altLang="ja-JP" sz="2800" dirty="0" smtClean="0"/>
          </a:p>
          <a:p>
            <a:pPr marL="0" indent="0">
              <a:buFont typeface="Arial" pitchFamily="34" charset="0"/>
              <a:buNone/>
            </a:pPr>
            <a:r>
              <a:rPr lang="ja-JP" altLang="en-US" sz="2800" dirty="0"/>
              <a:t>　</a:t>
            </a:r>
            <a:r>
              <a:rPr lang="ja-JP" altLang="en-US" sz="2800" dirty="0" smtClean="0"/>
              <a:t>谷）、ローソン（茗荷谷・板橋）、サンクス（東武練馬）</a:t>
            </a:r>
            <a:endParaRPr lang="en-US" altLang="ja-JP" sz="2800" dirty="0" smtClean="0"/>
          </a:p>
        </p:txBody>
      </p:sp>
    </p:spTree>
    <p:extLst>
      <p:ext uri="{BB962C8B-B14F-4D97-AF65-F5344CB8AC3E}">
        <p14:creationId xmlns:p14="http://schemas.microsoft.com/office/powerpoint/2010/main" val="5754988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角丸四角形 7"/>
          <p:cNvSpPr/>
          <p:nvPr/>
        </p:nvSpPr>
        <p:spPr>
          <a:xfrm>
            <a:off x="251520" y="1556792"/>
            <a:ext cx="8640960" cy="4608512"/>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kumimoji="1" lang="ja-JP" altLang="en-US" dirty="0" smtClean="0"/>
              <a:t>調査結果</a:t>
            </a:r>
            <a:endParaRPr kumimoji="1" lang="ja-JP" altLang="en-US" dirty="0"/>
          </a:p>
        </p:txBody>
      </p:sp>
      <p:sp>
        <p:nvSpPr>
          <p:cNvPr id="4" name="フッター プレースホルダー 3"/>
          <p:cNvSpPr>
            <a:spLocks noGrp="1"/>
          </p:cNvSpPr>
          <p:nvPr>
            <p:ph type="ftr" sz="quarter" idx="11"/>
          </p:nvPr>
        </p:nvSpPr>
        <p:spPr/>
        <p:txBody>
          <a:bodyPr/>
          <a:lstStyle/>
          <a:p>
            <a:r>
              <a:rPr lang="ja-JP" altLang="en-US" dirty="0"/>
              <a:t>先</a:t>
            </a:r>
            <a:r>
              <a:rPr lang="ja-JP" altLang="en-US"/>
              <a:t>行研究</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29</a:t>
            </a:fld>
            <a:endParaRPr kumimoji="1" lang="ja-JP" altLang="en-US" dirty="0"/>
          </a:p>
        </p:txBody>
      </p:sp>
      <p:sp>
        <p:nvSpPr>
          <p:cNvPr id="7" name="テキスト ボックス 6"/>
          <p:cNvSpPr txBox="1"/>
          <p:nvPr/>
        </p:nvSpPr>
        <p:spPr>
          <a:xfrm>
            <a:off x="683568" y="1844824"/>
            <a:ext cx="7796740" cy="4031873"/>
          </a:xfrm>
          <a:prstGeom prst="rect">
            <a:avLst/>
          </a:prstGeom>
          <a:noFill/>
        </p:spPr>
        <p:txBody>
          <a:bodyPr wrap="square" rtlCol="0">
            <a:spAutoFit/>
          </a:bodyPr>
          <a:lstStyle/>
          <a:p>
            <a:pPr marL="514350" indent="-514350">
              <a:buFont typeface="+mj-ea"/>
              <a:buAutoNum type="circleNumDbPlain"/>
            </a:pPr>
            <a:r>
              <a:rPr kumimoji="1" lang="ja-JP" altLang="en-US" sz="3200" dirty="0" smtClean="0"/>
              <a:t>ダブルチョップは</a:t>
            </a:r>
            <a:r>
              <a:rPr kumimoji="1" lang="ja-JP" altLang="en-US" sz="3200" dirty="0" smtClean="0">
                <a:solidFill>
                  <a:srgbClr val="FF0000"/>
                </a:solidFill>
              </a:rPr>
              <a:t>低関与商品</a:t>
            </a:r>
            <a:r>
              <a:rPr kumimoji="1" lang="ja-JP" altLang="en-US" sz="3200" dirty="0" smtClean="0"/>
              <a:t>に多かった。</a:t>
            </a:r>
            <a:endParaRPr kumimoji="1" lang="en-US" altLang="ja-JP" sz="3200" dirty="0" smtClean="0"/>
          </a:p>
          <a:p>
            <a:pPr marL="514350" indent="-514350">
              <a:buFont typeface="+mj-ea"/>
              <a:buAutoNum type="circleNumDbPlain"/>
            </a:pPr>
            <a:endParaRPr kumimoji="1" lang="en-US" altLang="ja-JP" sz="3200" dirty="0" smtClean="0"/>
          </a:p>
          <a:p>
            <a:pPr marL="514350" indent="-514350">
              <a:buFont typeface="+mj-ea"/>
              <a:buAutoNum type="circleNumDbPlain"/>
            </a:pPr>
            <a:r>
              <a:rPr kumimoji="1" lang="ja-JP" altLang="en-US" sz="3200" dirty="0" smtClean="0"/>
              <a:t>ダブルチョップが存在する場合、それと</a:t>
            </a:r>
            <a:r>
              <a:rPr kumimoji="1" lang="ja-JP" altLang="en-US" sz="3200" dirty="0" smtClean="0">
                <a:solidFill>
                  <a:srgbClr val="FF0000"/>
                </a:solidFill>
              </a:rPr>
              <a:t>同じカテゴリーの従来型</a:t>
            </a:r>
            <a:r>
              <a:rPr kumimoji="1" lang="en-US" altLang="ja-JP" sz="3200" dirty="0" smtClean="0">
                <a:solidFill>
                  <a:srgbClr val="FF0000"/>
                </a:solidFill>
              </a:rPr>
              <a:t>PB</a:t>
            </a:r>
            <a:r>
              <a:rPr lang="ja-JP" altLang="en-US" sz="3200" dirty="0">
                <a:solidFill>
                  <a:srgbClr val="FF0000"/>
                </a:solidFill>
              </a:rPr>
              <a:t>は</a:t>
            </a:r>
            <a:r>
              <a:rPr kumimoji="1" lang="ja-JP" altLang="en-US" sz="3200" dirty="0" smtClean="0">
                <a:solidFill>
                  <a:srgbClr val="FF0000"/>
                </a:solidFill>
              </a:rPr>
              <a:t>なかった。</a:t>
            </a:r>
            <a:endParaRPr kumimoji="1" lang="en-US" altLang="ja-JP" sz="3200" dirty="0" smtClean="0">
              <a:solidFill>
                <a:srgbClr val="FF0000"/>
              </a:solidFill>
            </a:endParaRPr>
          </a:p>
          <a:p>
            <a:pPr marL="514350" indent="-514350">
              <a:buFont typeface="+mj-ea"/>
              <a:buAutoNum type="circleNumDbPlain"/>
            </a:pPr>
            <a:endParaRPr kumimoji="1" lang="en-US" altLang="ja-JP" sz="3200" dirty="0" smtClean="0"/>
          </a:p>
          <a:p>
            <a:pPr marL="514350" indent="-514350">
              <a:buFont typeface="+mj-ea"/>
              <a:buAutoNum type="circleNumDbPlain"/>
            </a:pPr>
            <a:r>
              <a:rPr lang="en-US" altLang="ja-JP" sz="3200" dirty="0" smtClean="0"/>
              <a:t>NB</a:t>
            </a:r>
            <a:r>
              <a:rPr lang="ja-JP" altLang="en-US" sz="3200" dirty="0" smtClean="0"/>
              <a:t>とダブルチョップは</a:t>
            </a:r>
            <a:r>
              <a:rPr lang="ja-JP" altLang="en-US" sz="3200" dirty="0" smtClean="0">
                <a:solidFill>
                  <a:srgbClr val="FF0000"/>
                </a:solidFill>
              </a:rPr>
              <a:t>飲料の場合同じ棚</a:t>
            </a:r>
            <a:r>
              <a:rPr lang="ja-JP" altLang="en-US" sz="3200" dirty="0" smtClean="0"/>
              <a:t>に、</a:t>
            </a:r>
            <a:r>
              <a:rPr lang="ja-JP" altLang="en-US" sz="3200" dirty="0" smtClean="0">
                <a:solidFill>
                  <a:srgbClr val="FF0000"/>
                </a:solidFill>
              </a:rPr>
              <a:t>お菓子類の場合は通路の向かい側など異なる棚</a:t>
            </a:r>
            <a:r>
              <a:rPr lang="ja-JP" altLang="en-US" sz="3200" dirty="0" smtClean="0"/>
              <a:t>にあることが多かった。</a:t>
            </a:r>
            <a:endParaRPr kumimoji="1" lang="ja-JP" altLang="en-US" sz="3200" dirty="0"/>
          </a:p>
        </p:txBody>
      </p:sp>
    </p:spTree>
    <p:extLst>
      <p:ext uri="{BB962C8B-B14F-4D97-AF65-F5344CB8AC3E}">
        <p14:creationId xmlns:p14="http://schemas.microsoft.com/office/powerpoint/2010/main" val="37231253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目次</a:t>
            </a:r>
            <a:endParaRPr kumimoji="1" lang="ja-JP" altLang="en-US" dirty="0"/>
          </a:p>
        </p:txBody>
      </p:sp>
      <p:sp>
        <p:nvSpPr>
          <p:cNvPr id="3" name="コンテンツ プレースホルダー 2"/>
          <p:cNvSpPr>
            <a:spLocks noGrp="1"/>
          </p:cNvSpPr>
          <p:nvPr>
            <p:ph idx="1"/>
          </p:nvPr>
        </p:nvSpPr>
        <p:spPr/>
        <p:txBody>
          <a:bodyPr>
            <a:normAutofit fontScale="92500" lnSpcReduction="20000"/>
          </a:bodyPr>
          <a:lstStyle/>
          <a:p>
            <a:r>
              <a:rPr kumimoji="1" lang="ja-JP" altLang="en-US" dirty="0"/>
              <a:t>現状分析と問題意識</a:t>
            </a:r>
            <a:endParaRPr kumimoji="1" lang="en-US" altLang="ja-JP" dirty="0"/>
          </a:p>
          <a:p>
            <a:endParaRPr lang="en-US" altLang="ja-JP" dirty="0"/>
          </a:p>
          <a:p>
            <a:r>
              <a:rPr kumimoji="1" lang="ja-JP" altLang="en-US" dirty="0"/>
              <a:t>先行研究と研究目的</a:t>
            </a:r>
            <a:endParaRPr kumimoji="1" lang="en-US" altLang="ja-JP" dirty="0"/>
          </a:p>
          <a:p>
            <a:endParaRPr lang="en-US" altLang="ja-JP" dirty="0"/>
          </a:p>
          <a:p>
            <a:r>
              <a:rPr kumimoji="1" lang="ja-JP" altLang="en-US" dirty="0"/>
              <a:t>仮説の導出</a:t>
            </a:r>
            <a:endParaRPr kumimoji="1" lang="en-US" altLang="ja-JP" dirty="0"/>
          </a:p>
          <a:p>
            <a:endParaRPr lang="en-US" altLang="ja-JP" dirty="0"/>
          </a:p>
          <a:p>
            <a:r>
              <a:rPr lang="ja-JP" altLang="en-US" dirty="0" smtClean="0"/>
              <a:t>検証</a:t>
            </a:r>
            <a:endParaRPr lang="en-US" altLang="ja-JP" dirty="0" smtClean="0"/>
          </a:p>
          <a:p>
            <a:endParaRPr kumimoji="1" lang="en-US" altLang="ja-JP" dirty="0"/>
          </a:p>
          <a:p>
            <a:r>
              <a:rPr lang="ja-JP" altLang="en-US" dirty="0" smtClean="0"/>
              <a:t>インプリケーションと課題</a:t>
            </a:r>
            <a:endParaRPr kumimoji="1"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3</a:t>
            </a:fld>
            <a:endParaRPr kumimoji="1" lang="ja-JP" altLang="en-US"/>
          </a:p>
        </p:txBody>
      </p:sp>
      <p:sp>
        <p:nvSpPr>
          <p:cNvPr id="8" name="フレーム 6"/>
          <p:cNvSpPr/>
          <p:nvPr/>
        </p:nvSpPr>
        <p:spPr>
          <a:xfrm>
            <a:off x="395536" y="1412776"/>
            <a:ext cx="4248472" cy="792088"/>
          </a:xfrm>
          <a:prstGeom prst="frame">
            <a:avLst>
              <a:gd name="adj1" fmla="val 577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 name="フッター プレースホルダー 3"/>
          <p:cNvSpPr>
            <a:spLocks noGrp="1"/>
          </p:cNvSpPr>
          <p:nvPr>
            <p:ph type="ftr" sz="quarter" idx="11"/>
          </p:nvPr>
        </p:nvSpPr>
        <p:spPr/>
        <p:txBody>
          <a:bodyPr/>
          <a:lstStyle/>
          <a:p>
            <a:endParaRPr lang="ja-JP" altLang="en-US" dirty="0"/>
          </a:p>
        </p:txBody>
      </p:sp>
    </p:spTree>
    <p:extLst>
      <p:ext uri="{BB962C8B-B14F-4D97-AF65-F5344CB8AC3E}">
        <p14:creationId xmlns:p14="http://schemas.microsoft.com/office/powerpoint/2010/main" val="20471295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下矢印 26"/>
          <p:cNvSpPr/>
          <p:nvPr/>
        </p:nvSpPr>
        <p:spPr>
          <a:xfrm rot="13235391">
            <a:off x="5487850" y="3880823"/>
            <a:ext cx="367659" cy="1010148"/>
          </a:xfrm>
          <a:prstGeom prst="downArrow">
            <a:avLst/>
          </a:prstGeom>
          <a:solidFill>
            <a:schemeClr val="bg1"/>
          </a:solid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normAutofit/>
          </a:bodyPr>
          <a:lstStyle/>
          <a:p>
            <a:r>
              <a:rPr lang="ja-JP" altLang="en-US" dirty="0" smtClean="0"/>
              <a:t>先行研究・店舗調査</a:t>
            </a:r>
            <a:r>
              <a:rPr lang="ja-JP" altLang="en-US" dirty="0"/>
              <a:t>より</a:t>
            </a:r>
            <a:endParaRPr kumimoji="1" lang="ja-JP" altLang="en-US" dirty="0"/>
          </a:p>
        </p:txBody>
      </p:sp>
      <p:sp>
        <p:nvSpPr>
          <p:cNvPr id="4" name="フッター プレースホルダー 3"/>
          <p:cNvSpPr>
            <a:spLocks noGrp="1"/>
          </p:cNvSpPr>
          <p:nvPr>
            <p:ph type="ftr" sz="quarter" idx="11"/>
          </p:nvPr>
        </p:nvSpPr>
        <p:spPr/>
        <p:txBody>
          <a:bodyPr/>
          <a:lstStyle/>
          <a:p>
            <a:r>
              <a:rPr lang="ja-JP" altLang="en-US" dirty="0"/>
              <a:t>先</a:t>
            </a:r>
            <a:r>
              <a:rPr lang="ja-JP" altLang="en-US"/>
              <a:t>行研究</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30</a:t>
            </a:fld>
            <a:endParaRPr kumimoji="1" lang="ja-JP" altLang="en-US"/>
          </a:p>
        </p:txBody>
      </p:sp>
      <p:sp>
        <p:nvSpPr>
          <p:cNvPr id="6" name="テキスト ボックス 2"/>
          <p:cNvSpPr txBox="1"/>
          <p:nvPr/>
        </p:nvSpPr>
        <p:spPr>
          <a:xfrm>
            <a:off x="683567" y="1340768"/>
            <a:ext cx="7988111" cy="1152587"/>
          </a:xfrm>
          <a:prstGeom prst="rect">
            <a:avLst/>
          </a:prstGeom>
          <a:noFill/>
        </p:spPr>
        <p:txBody>
          <a:bodyPr wrap="square" tIns="144000" bIns="144000" rtlCol="0" anchor="ctr">
            <a:spAutoFit/>
          </a:bodyPr>
          <a:lstStyle/>
          <a:p>
            <a:pPr algn="ctr"/>
            <a:r>
              <a:rPr lang="ja-JP" altLang="en-US" sz="2800" dirty="0"/>
              <a:t>ダブルチョップ</a:t>
            </a:r>
            <a:r>
              <a:rPr lang="ja-JP" altLang="en-US" sz="2800" dirty="0" smtClean="0"/>
              <a:t>は従来型</a:t>
            </a:r>
            <a:r>
              <a:rPr lang="en-US" altLang="ja-JP" sz="2800" dirty="0" smtClean="0"/>
              <a:t>PB</a:t>
            </a:r>
            <a:r>
              <a:rPr lang="ja-JP" altLang="en-US" sz="2800" dirty="0" smtClean="0"/>
              <a:t>と</a:t>
            </a:r>
            <a:endParaRPr lang="en-US" altLang="ja-JP" sz="2800" dirty="0" smtClean="0"/>
          </a:p>
          <a:p>
            <a:pPr algn="ctr"/>
            <a:r>
              <a:rPr lang="ja-JP" altLang="en-US" sz="2800" dirty="0" smtClean="0"/>
              <a:t>同時</a:t>
            </a:r>
            <a:r>
              <a:rPr lang="ja-JP" altLang="en-US" sz="2800" dirty="0"/>
              <a:t>陳列されるケースが少ない</a:t>
            </a:r>
            <a:r>
              <a:rPr lang="ja-JP" altLang="en-US" sz="2800" dirty="0" smtClean="0"/>
              <a:t>。</a:t>
            </a:r>
            <a:endParaRPr lang="en-US" altLang="ja-JP" sz="2800" dirty="0"/>
          </a:p>
        </p:txBody>
      </p:sp>
      <p:grpSp>
        <p:nvGrpSpPr>
          <p:cNvPr id="7" name="グループ化 6"/>
          <p:cNvGrpSpPr/>
          <p:nvPr/>
        </p:nvGrpSpPr>
        <p:grpSpPr>
          <a:xfrm>
            <a:off x="1820663" y="2606352"/>
            <a:ext cx="5484782" cy="3168352"/>
            <a:chOff x="1895530" y="3140968"/>
            <a:chExt cx="5183143" cy="2752117"/>
          </a:xfrm>
        </p:grpSpPr>
        <p:grpSp>
          <p:nvGrpSpPr>
            <p:cNvPr id="3" name="グループ化 2"/>
            <p:cNvGrpSpPr/>
            <p:nvPr/>
          </p:nvGrpSpPr>
          <p:grpSpPr>
            <a:xfrm>
              <a:off x="1895530" y="3140968"/>
              <a:ext cx="5183143" cy="2752117"/>
              <a:chOff x="1187624" y="1317564"/>
              <a:chExt cx="6768752" cy="4267488"/>
            </a:xfrm>
          </p:grpSpPr>
          <p:sp>
            <p:nvSpPr>
              <p:cNvPr id="20" name="円/楕円 17"/>
              <p:cNvSpPr/>
              <p:nvPr/>
            </p:nvSpPr>
            <p:spPr>
              <a:xfrm>
                <a:off x="3203848" y="4144892"/>
                <a:ext cx="2736304" cy="1440160"/>
              </a:xfrm>
              <a:prstGeom prst="ellipse">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11"/>
              <p:cNvSpPr/>
              <p:nvPr/>
            </p:nvSpPr>
            <p:spPr>
              <a:xfrm>
                <a:off x="5220072" y="1628800"/>
                <a:ext cx="2736304" cy="1440160"/>
              </a:xfrm>
              <a:prstGeom prst="ellipse">
                <a:avLst/>
              </a:prstGeom>
              <a:solidFill>
                <a:schemeClr val="accent3">
                  <a:lumMod val="40000"/>
                  <a:lumOff val="60000"/>
                </a:schemeClr>
              </a:solidFill>
              <a:ln>
                <a:solidFill>
                  <a:schemeClr val="accent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円/楕円 10"/>
              <p:cNvSpPr/>
              <p:nvPr/>
            </p:nvSpPr>
            <p:spPr>
              <a:xfrm>
                <a:off x="1187624" y="1628800"/>
                <a:ext cx="2736304" cy="1440160"/>
              </a:xfrm>
              <a:prstGeom prst="ellipse">
                <a:avLst/>
              </a:prstGeom>
              <a:solidFill>
                <a:schemeClr val="accent3">
                  <a:lumMod val="40000"/>
                  <a:lumOff val="60000"/>
                </a:schemeClr>
              </a:solidFill>
              <a:ln>
                <a:solidFill>
                  <a:schemeClr val="accent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角丸四角形 7"/>
              <p:cNvSpPr/>
              <p:nvPr/>
            </p:nvSpPr>
            <p:spPr>
              <a:xfrm>
                <a:off x="1763688" y="1844824"/>
                <a:ext cx="1656184" cy="1008112"/>
              </a:xfrm>
              <a:prstGeom prst="roundRect">
                <a:avLst/>
              </a:prstGeom>
              <a:solidFill>
                <a:schemeClr val="accent5">
                  <a:lumMod val="40000"/>
                  <a:lumOff val="6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kumimoji="1" lang="en-US" altLang="ja-JP" sz="4000" dirty="0" smtClean="0">
                    <a:solidFill>
                      <a:schemeClr val="tx1"/>
                    </a:solidFill>
                  </a:rPr>
                  <a:t>NB</a:t>
                </a:r>
                <a:endParaRPr kumimoji="1" lang="ja-JP" altLang="en-US" sz="4000" dirty="0">
                  <a:solidFill>
                    <a:schemeClr val="tx1"/>
                  </a:solidFill>
                </a:endParaRPr>
              </a:p>
            </p:txBody>
          </p:sp>
          <p:sp>
            <p:nvSpPr>
              <p:cNvPr id="30" name="角丸四角形 8"/>
              <p:cNvSpPr/>
              <p:nvPr/>
            </p:nvSpPr>
            <p:spPr>
              <a:xfrm>
                <a:off x="5796136" y="1844824"/>
                <a:ext cx="1656184" cy="1008112"/>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4000" dirty="0" smtClean="0">
                    <a:solidFill>
                      <a:schemeClr val="tx1"/>
                    </a:solidFill>
                  </a:rPr>
                  <a:t>PB</a:t>
                </a:r>
                <a:endParaRPr kumimoji="1" lang="ja-JP" altLang="en-US" sz="4000" dirty="0">
                  <a:solidFill>
                    <a:schemeClr val="tx1"/>
                  </a:solidFill>
                </a:endParaRPr>
              </a:p>
            </p:txBody>
          </p:sp>
          <p:sp>
            <p:nvSpPr>
              <p:cNvPr id="31" name="左右矢印 9"/>
              <p:cNvSpPr/>
              <p:nvPr/>
            </p:nvSpPr>
            <p:spPr>
              <a:xfrm>
                <a:off x="3995936" y="2168860"/>
                <a:ext cx="1152128" cy="360040"/>
              </a:xfrm>
              <a:prstGeom prst="leftRightArrow">
                <a:avLst/>
              </a:prstGeom>
              <a:solidFill>
                <a:schemeClr val="bg1">
                  <a:lumMod val="85000"/>
                </a:schemeClr>
              </a:solidFill>
              <a:ln>
                <a:solidFill>
                  <a:schemeClr val="bg1">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pic>
            <p:nvPicPr>
              <p:cNvPr id="35"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34716"/>
              <a:stretch/>
            </p:blipFill>
            <p:spPr bwMode="auto">
              <a:xfrm>
                <a:off x="3978609" y="2778218"/>
                <a:ext cx="1296145" cy="926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テキスト ボックス 36"/>
              <p:cNvSpPr txBox="1"/>
              <p:nvPr/>
            </p:nvSpPr>
            <p:spPr>
              <a:xfrm>
                <a:off x="4312917" y="1317564"/>
                <a:ext cx="432047" cy="870550"/>
              </a:xfrm>
              <a:prstGeom prst="rect">
                <a:avLst/>
              </a:prstGeom>
              <a:noFill/>
            </p:spPr>
            <p:txBody>
              <a:bodyPr wrap="square" rtlCol="0">
                <a:spAutoFit/>
              </a:bodyPr>
              <a:lstStyle/>
              <a:p>
                <a:r>
                  <a:rPr lang="ja-JP" altLang="en-US" dirty="0"/>
                  <a:t>影響</a:t>
                </a:r>
                <a:endParaRPr kumimoji="1" lang="ja-JP" altLang="en-US" dirty="0"/>
              </a:p>
            </p:txBody>
          </p:sp>
          <p:sp>
            <p:nvSpPr>
              <p:cNvPr id="38" name="テキスト ボックス 37"/>
              <p:cNvSpPr txBox="1"/>
              <p:nvPr/>
            </p:nvSpPr>
            <p:spPr>
              <a:xfrm>
                <a:off x="2352351" y="3636149"/>
                <a:ext cx="919972" cy="497457"/>
              </a:xfrm>
              <a:prstGeom prst="rect">
                <a:avLst/>
              </a:prstGeom>
              <a:noFill/>
            </p:spPr>
            <p:txBody>
              <a:bodyPr wrap="square" rtlCol="0">
                <a:spAutoFit/>
              </a:bodyPr>
              <a:lstStyle/>
              <a:p>
                <a:r>
                  <a:rPr lang="ja-JP" altLang="en-US" dirty="0"/>
                  <a:t>影響</a:t>
                </a:r>
                <a:endParaRPr kumimoji="1" lang="ja-JP" altLang="en-US" dirty="0"/>
              </a:p>
            </p:txBody>
          </p:sp>
          <p:sp>
            <p:nvSpPr>
              <p:cNvPr id="39" name="テキスト ボックス 38"/>
              <p:cNvSpPr txBox="1"/>
              <p:nvPr/>
            </p:nvSpPr>
            <p:spPr>
              <a:xfrm>
                <a:off x="6135446" y="3647954"/>
                <a:ext cx="905556" cy="497457"/>
              </a:xfrm>
              <a:prstGeom prst="rect">
                <a:avLst/>
              </a:prstGeom>
              <a:noFill/>
            </p:spPr>
            <p:txBody>
              <a:bodyPr wrap="square" rtlCol="0">
                <a:spAutoFit/>
              </a:bodyPr>
              <a:lstStyle/>
              <a:p>
                <a:r>
                  <a:rPr kumimoji="1" lang="ja-JP" altLang="en-US" dirty="0" smtClean="0"/>
                  <a:t>影響</a:t>
                </a:r>
                <a:endParaRPr kumimoji="1" lang="ja-JP" altLang="en-US" dirty="0"/>
              </a:p>
            </p:txBody>
          </p:sp>
        </p:grpSp>
        <p:sp>
          <p:nvSpPr>
            <p:cNvPr id="42" name="角丸四角形 16"/>
            <p:cNvSpPr/>
            <p:nvPr/>
          </p:nvSpPr>
          <p:spPr>
            <a:xfrm>
              <a:off x="3851920" y="5100274"/>
              <a:ext cx="1354109" cy="667715"/>
            </a:xfrm>
            <a:prstGeom prst="roundRect">
              <a:avLst/>
            </a:prstGeom>
            <a:solidFill>
              <a:schemeClr val="accent4">
                <a:lumMod val="40000"/>
                <a:lumOff val="6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rPr>
                <a:t>ダブルチョップ</a:t>
              </a:r>
              <a:endParaRPr kumimoji="1" lang="ja-JP" altLang="en-US" sz="2000" dirty="0">
                <a:solidFill>
                  <a:schemeClr val="tx1"/>
                </a:solidFill>
              </a:endParaRPr>
            </a:p>
          </p:txBody>
        </p:sp>
        <p:sp>
          <p:nvSpPr>
            <p:cNvPr id="10" name="乗算記号 9"/>
            <p:cNvSpPr/>
            <p:nvPr/>
          </p:nvSpPr>
          <p:spPr>
            <a:xfrm>
              <a:off x="4983360" y="4005756"/>
              <a:ext cx="1322199" cy="1276177"/>
            </a:xfrm>
            <a:prstGeom prst="mathMultiply">
              <a:avLst>
                <a:gd name="adj1" fmla="val 7043"/>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角丸四角形 7"/>
          <p:cNvSpPr/>
          <p:nvPr/>
        </p:nvSpPr>
        <p:spPr>
          <a:xfrm>
            <a:off x="1758910" y="1268760"/>
            <a:ext cx="5693409" cy="1224595"/>
          </a:xfrm>
          <a:prstGeom prst="roundRect">
            <a:avLst/>
          </a:prstGeom>
          <a:no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右矢印 8"/>
          <p:cNvSpPr/>
          <p:nvPr/>
        </p:nvSpPr>
        <p:spPr>
          <a:xfrm>
            <a:off x="827584" y="5949280"/>
            <a:ext cx="576063" cy="576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1470879" y="6006479"/>
            <a:ext cx="6912768" cy="461665"/>
          </a:xfrm>
          <a:prstGeom prst="rect">
            <a:avLst/>
          </a:prstGeom>
          <a:noFill/>
        </p:spPr>
        <p:txBody>
          <a:bodyPr wrap="square" rtlCol="0">
            <a:spAutoFit/>
          </a:bodyPr>
          <a:lstStyle/>
          <a:p>
            <a:r>
              <a:rPr lang="ja-JP" altLang="en-US" sz="2400" dirty="0" smtClean="0"/>
              <a:t>ダブルチョップが</a:t>
            </a:r>
            <a:r>
              <a:rPr lang="en-US" altLang="ja-JP" sz="2400" dirty="0" smtClean="0"/>
              <a:t>PB</a:t>
            </a:r>
            <a:r>
              <a:rPr lang="ja-JP" altLang="en-US" sz="2400" dirty="0" smtClean="0"/>
              <a:t>に影響を与える可能性</a:t>
            </a:r>
            <a:r>
              <a:rPr lang="ja-JP" altLang="en-US" sz="2400" dirty="0"/>
              <a:t>は</a:t>
            </a:r>
            <a:r>
              <a:rPr lang="ja-JP" altLang="en-US" sz="2400" dirty="0" smtClean="0"/>
              <a:t>低い</a:t>
            </a:r>
            <a:endParaRPr lang="ja-JP" altLang="en-US" sz="2400" dirty="0"/>
          </a:p>
        </p:txBody>
      </p:sp>
      <p:sp>
        <p:nvSpPr>
          <p:cNvPr id="25" name="下矢印 24"/>
          <p:cNvSpPr/>
          <p:nvPr/>
        </p:nvSpPr>
        <p:spPr>
          <a:xfrm rot="8640935">
            <a:off x="3398867" y="3815349"/>
            <a:ext cx="367659" cy="1010148"/>
          </a:xfrm>
          <a:prstGeom prst="downArrow">
            <a:avLst/>
          </a:prstGeom>
          <a:solidFill>
            <a:schemeClr val="bg1">
              <a:lumMod val="75000"/>
            </a:schemeClr>
          </a:solidFill>
          <a:ln>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7454001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クリックすると新しいウィンドウで開きます"/>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3400908"/>
            <a:ext cx="2283696" cy="2854621"/>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r>
              <a:rPr kumimoji="1" lang="ja-JP" altLang="en-US" dirty="0" smtClean="0"/>
              <a:t>研究目的</a:t>
            </a:r>
            <a:endParaRPr kumimoji="1" lang="ja-JP" altLang="en-US" dirty="0"/>
          </a:p>
        </p:txBody>
      </p:sp>
      <p:sp>
        <p:nvSpPr>
          <p:cNvPr id="4" name="フッター プレースホルダー 3"/>
          <p:cNvSpPr>
            <a:spLocks noGrp="1"/>
          </p:cNvSpPr>
          <p:nvPr>
            <p:ph type="ftr" sz="quarter" idx="11"/>
          </p:nvPr>
        </p:nvSpPr>
        <p:spPr/>
        <p:txBody>
          <a:bodyPr/>
          <a:lstStyle/>
          <a:p>
            <a:r>
              <a:rPr lang="ja-JP" altLang="en-US"/>
              <a:t>研究目的</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31</a:t>
            </a:fld>
            <a:endParaRPr kumimoji="1" lang="ja-JP" altLang="en-US"/>
          </a:p>
        </p:txBody>
      </p:sp>
      <p:sp>
        <p:nvSpPr>
          <p:cNvPr id="6" name="コンテンツ プレースホルダー 2"/>
          <p:cNvSpPr txBox="1">
            <a:spLocks/>
          </p:cNvSpPr>
          <p:nvPr/>
        </p:nvSpPr>
        <p:spPr>
          <a:xfrm>
            <a:off x="678396" y="1484784"/>
            <a:ext cx="7787208" cy="1756792"/>
          </a:xfrm>
          <a:prstGeom prst="rect">
            <a:avLst/>
          </a:prstGeom>
          <a:ln w="25400" cap="flat" cmpd="sng" algn="ctr">
            <a:solidFill>
              <a:schemeClr val="accent1"/>
            </a:solidFill>
            <a:prstDash val="lgDash"/>
          </a:ln>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rmAutofit/>
          </a:bodyPr>
          <a:lstStyle>
            <a:lvl1pPr marL="342900" indent="-342900" algn="l" defTabSz="914400" rtl="0" eaLnBrk="1" latinLnBrk="0" hangingPunct="1">
              <a:spcBef>
                <a:spcPct val="20000"/>
              </a:spcBef>
              <a:buFont typeface="Arial" pitchFamily="34" charset="0"/>
              <a:buChar char="•"/>
              <a:defRPr kumimoji="1"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dk1"/>
                </a:solidFill>
                <a:latin typeface="+mn-lt"/>
                <a:ea typeface="+mn-ea"/>
                <a:cs typeface="+mn-cs"/>
              </a:defRPr>
            </a:lvl9pPr>
          </a:lstStyle>
          <a:p>
            <a:pPr marL="0" indent="0">
              <a:buNone/>
            </a:pPr>
            <a:r>
              <a:rPr lang="ja-JP" altLang="en-US" dirty="0" smtClean="0"/>
              <a:t>ダブルチョップと</a:t>
            </a:r>
            <a:r>
              <a:rPr lang="en-US" altLang="ja-JP" dirty="0" smtClean="0"/>
              <a:t>NB</a:t>
            </a:r>
            <a:r>
              <a:rPr lang="ja-JP" altLang="en-US" dirty="0" smtClean="0"/>
              <a:t>が比較されるとき、消費者が持つ</a:t>
            </a:r>
            <a:r>
              <a:rPr lang="en-US" altLang="ja-JP" dirty="0" smtClean="0"/>
              <a:t>NB</a:t>
            </a:r>
            <a:r>
              <a:rPr lang="ja-JP" altLang="en-US" dirty="0" smtClean="0"/>
              <a:t>の評価にどのような影響を与えるのかを明らかにする。</a:t>
            </a:r>
            <a:endParaRPr lang="ja-JP" altLang="en-US" dirty="0"/>
          </a:p>
        </p:txBody>
      </p:sp>
      <p:grpSp>
        <p:nvGrpSpPr>
          <p:cNvPr id="7" name="グループ化 6"/>
          <p:cNvGrpSpPr/>
          <p:nvPr/>
        </p:nvGrpSpPr>
        <p:grpSpPr>
          <a:xfrm>
            <a:off x="2483768" y="4189952"/>
            <a:ext cx="5832648" cy="1399290"/>
            <a:chOff x="1895530" y="3316166"/>
            <a:chExt cx="5206490" cy="954285"/>
          </a:xfrm>
        </p:grpSpPr>
        <p:grpSp>
          <p:nvGrpSpPr>
            <p:cNvPr id="8" name="グループ化 7"/>
            <p:cNvGrpSpPr/>
            <p:nvPr/>
          </p:nvGrpSpPr>
          <p:grpSpPr>
            <a:xfrm>
              <a:off x="1895530" y="3316166"/>
              <a:ext cx="5206490" cy="954285"/>
              <a:chOff x="1187624" y="1589228"/>
              <a:chExt cx="6799242" cy="1479732"/>
            </a:xfrm>
          </p:grpSpPr>
          <p:sp>
            <p:nvSpPr>
              <p:cNvPr id="11" name="円/楕円 17"/>
              <p:cNvSpPr/>
              <p:nvPr/>
            </p:nvSpPr>
            <p:spPr>
              <a:xfrm>
                <a:off x="5250562" y="1609212"/>
                <a:ext cx="2736304" cy="1440160"/>
              </a:xfrm>
              <a:prstGeom prst="ellipse">
                <a:avLst/>
              </a:prstGeom>
              <a:solidFill>
                <a:schemeClr val="accent3">
                  <a:lumMod val="40000"/>
                  <a:lumOff val="60000"/>
                </a:schemeClr>
              </a:solidFill>
              <a:ln>
                <a:solidFill>
                  <a:schemeClr val="accent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0"/>
              <p:cNvSpPr/>
              <p:nvPr/>
            </p:nvSpPr>
            <p:spPr>
              <a:xfrm>
                <a:off x="1187624" y="1628800"/>
                <a:ext cx="2736304" cy="1440160"/>
              </a:xfrm>
              <a:prstGeom prst="ellipse">
                <a:avLst/>
              </a:prstGeom>
              <a:solidFill>
                <a:schemeClr val="accent3">
                  <a:lumMod val="40000"/>
                  <a:lumOff val="60000"/>
                </a:schemeClr>
              </a:solidFill>
              <a:ln>
                <a:solidFill>
                  <a:schemeClr val="accent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角丸四角形 7"/>
              <p:cNvSpPr/>
              <p:nvPr/>
            </p:nvSpPr>
            <p:spPr>
              <a:xfrm>
                <a:off x="1763688" y="1844824"/>
                <a:ext cx="1656184" cy="1008112"/>
              </a:xfrm>
              <a:prstGeom prst="roundRect">
                <a:avLst/>
              </a:prstGeom>
              <a:solidFill>
                <a:schemeClr val="accent5">
                  <a:lumMod val="40000"/>
                  <a:lumOff val="6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kumimoji="1" lang="en-US" altLang="ja-JP" sz="4000" dirty="0" smtClean="0">
                    <a:solidFill>
                      <a:schemeClr val="tx1"/>
                    </a:solidFill>
                  </a:rPr>
                  <a:t>NB</a:t>
                </a:r>
                <a:endParaRPr kumimoji="1" lang="ja-JP" altLang="en-US" sz="4000" dirty="0">
                  <a:solidFill>
                    <a:schemeClr val="tx1"/>
                  </a:solidFill>
                </a:endParaRPr>
              </a:p>
            </p:txBody>
          </p:sp>
          <p:sp>
            <p:nvSpPr>
              <p:cNvPr id="18" name="テキスト ボックス 17"/>
              <p:cNvSpPr txBox="1"/>
              <p:nvPr/>
            </p:nvSpPr>
            <p:spPr>
              <a:xfrm>
                <a:off x="4365052" y="1589228"/>
                <a:ext cx="432047" cy="870550"/>
              </a:xfrm>
              <a:prstGeom prst="rect">
                <a:avLst/>
              </a:prstGeom>
              <a:noFill/>
            </p:spPr>
            <p:txBody>
              <a:bodyPr wrap="square" rtlCol="0">
                <a:spAutoFit/>
              </a:bodyPr>
              <a:lstStyle/>
              <a:p>
                <a:r>
                  <a:rPr lang="ja-JP" altLang="en-US" dirty="0"/>
                  <a:t>影響</a:t>
                </a:r>
                <a:endParaRPr kumimoji="1" lang="ja-JP" altLang="en-US" dirty="0"/>
              </a:p>
            </p:txBody>
          </p:sp>
        </p:grpSp>
        <p:sp>
          <p:nvSpPr>
            <p:cNvPr id="9" name="角丸四角形 16"/>
            <p:cNvSpPr/>
            <p:nvPr/>
          </p:nvSpPr>
          <p:spPr>
            <a:xfrm>
              <a:off x="5380178" y="3465006"/>
              <a:ext cx="1354109" cy="667715"/>
            </a:xfrm>
            <a:prstGeom prst="roundRect">
              <a:avLst/>
            </a:prstGeom>
            <a:solidFill>
              <a:schemeClr val="accent4">
                <a:lumMod val="40000"/>
                <a:lumOff val="6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rPr>
                <a:t>ダブルチョップ</a:t>
              </a:r>
              <a:endParaRPr kumimoji="1" lang="ja-JP" altLang="en-US" sz="2000" dirty="0">
                <a:solidFill>
                  <a:schemeClr val="tx1"/>
                </a:solidFill>
              </a:endParaRPr>
            </a:p>
          </p:txBody>
        </p:sp>
      </p:grpSp>
      <p:sp>
        <p:nvSpPr>
          <p:cNvPr id="21" name="下矢印 20"/>
          <p:cNvSpPr/>
          <p:nvPr/>
        </p:nvSpPr>
        <p:spPr>
          <a:xfrm rot="5400000">
            <a:off x="5210969" y="4403233"/>
            <a:ext cx="367659" cy="1010148"/>
          </a:xfrm>
          <a:prstGeom prst="downArrow">
            <a:avLst/>
          </a:prstGeom>
          <a:solidFill>
            <a:schemeClr val="bg1">
              <a:lumMod val="75000"/>
            </a:schemeClr>
          </a:solidFill>
          <a:ln>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75016508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研究の流れ</a:t>
            </a:r>
            <a:endParaRPr kumimoji="1" lang="ja-JP" altLang="en-US" dirty="0"/>
          </a:p>
        </p:txBody>
      </p:sp>
      <p:sp>
        <p:nvSpPr>
          <p:cNvPr id="3" name="コンテンツ プレースホルダー 2"/>
          <p:cNvSpPr>
            <a:spLocks noGrp="1"/>
          </p:cNvSpPr>
          <p:nvPr>
            <p:ph idx="1"/>
          </p:nvPr>
        </p:nvSpPr>
        <p:spPr/>
        <p:txBody>
          <a:bodyPr>
            <a:normAutofit fontScale="92500" lnSpcReduction="20000"/>
          </a:bodyPr>
          <a:lstStyle/>
          <a:p>
            <a:r>
              <a:rPr kumimoji="1" lang="ja-JP" altLang="en-US" dirty="0"/>
              <a:t>現状分析と問題意識</a:t>
            </a:r>
            <a:endParaRPr kumimoji="1" lang="en-US" altLang="ja-JP" dirty="0"/>
          </a:p>
          <a:p>
            <a:endParaRPr lang="en-US" altLang="ja-JP" dirty="0"/>
          </a:p>
          <a:p>
            <a:r>
              <a:rPr kumimoji="1" lang="ja-JP" altLang="en-US" dirty="0"/>
              <a:t>先行研究と研究目的</a:t>
            </a:r>
            <a:endParaRPr kumimoji="1" lang="en-US" altLang="ja-JP" dirty="0"/>
          </a:p>
          <a:p>
            <a:endParaRPr lang="en-US" altLang="ja-JP" dirty="0"/>
          </a:p>
          <a:p>
            <a:r>
              <a:rPr kumimoji="1" lang="ja-JP" altLang="en-US" dirty="0"/>
              <a:t>仮説の導出</a:t>
            </a:r>
            <a:endParaRPr kumimoji="1" lang="en-US" altLang="ja-JP" dirty="0"/>
          </a:p>
          <a:p>
            <a:endParaRPr lang="en-US" altLang="ja-JP" dirty="0"/>
          </a:p>
          <a:p>
            <a:r>
              <a:rPr lang="ja-JP" altLang="en-US" dirty="0" smtClean="0"/>
              <a:t>検証</a:t>
            </a:r>
            <a:endParaRPr lang="en-US" altLang="ja-JP" dirty="0" smtClean="0"/>
          </a:p>
          <a:p>
            <a:endParaRPr kumimoji="1" lang="en-US" altLang="ja-JP" dirty="0"/>
          </a:p>
          <a:p>
            <a:r>
              <a:rPr lang="ja-JP" altLang="en-US" dirty="0" smtClean="0"/>
              <a:t>インプリケーションと課題</a:t>
            </a:r>
            <a:endParaRPr kumimoji="1" lang="ja-JP" altLang="en-US" dirty="0"/>
          </a:p>
        </p:txBody>
      </p:sp>
      <p:sp>
        <p:nvSpPr>
          <p:cNvPr id="4" name="フッター プレースホルダー 3"/>
          <p:cNvSpPr>
            <a:spLocks noGrp="1"/>
          </p:cNvSpPr>
          <p:nvPr>
            <p:ph type="ftr" sz="quarter" idx="11"/>
          </p:nvPr>
        </p:nvSpPr>
        <p:spPr/>
        <p:txBody>
          <a:bodyPr/>
          <a:lstStyle/>
          <a:p>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32</a:t>
            </a:fld>
            <a:endParaRPr kumimoji="1" lang="ja-JP" altLang="en-US"/>
          </a:p>
        </p:txBody>
      </p:sp>
      <p:sp>
        <p:nvSpPr>
          <p:cNvPr id="7" name="フレーム 5"/>
          <p:cNvSpPr/>
          <p:nvPr/>
        </p:nvSpPr>
        <p:spPr>
          <a:xfrm>
            <a:off x="395536" y="3212976"/>
            <a:ext cx="2736304" cy="792088"/>
          </a:xfrm>
          <a:prstGeom prst="frame">
            <a:avLst>
              <a:gd name="adj1" fmla="val 577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232170528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48F923D7-A10D-4D62-940C-AB97FE5DAD4A}" type="slidenum">
              <a:rPr kumimoji="1" lang="ja-JP" altLang="en-US" smtClean="0"/>
              <a:t>33</a:t>
            </a:fld>
            <a:endParaRPr kumimoji="1" lang="ja-JP" altLang="en-US"/>
          </a:p>
        </p:txBody>
      </p:sp>
      <p:sp>
        <p:nvSpPr>
          <p:cNvPr id="3" name="フッター プレースホルダー 2"/>
          <p:cNvSpPr>
            <a:spLocks noGrp="1"/>
          </p:cNvSpPr>
          <p:nvPr>
            <p:ph type="ftr" sz="quarter" idx="11"/>
          </p:nvPr>
        </p:nvSpPr>
        <p:spPr/>
        <p:txBody>
          <a:bodyPr/>
          <a:lstStyle/>
          <a:p>
            <a:r>
              <a:rPr lang="ja-JP" altLang="en-US" dirty="0"/>
              <a:t>仮</a:t>
            </a:r>
            <a:r>
              <a:rPr lang="ja-JP" altLang="en-US"/>
              <a:t>説の導出</a:t>
            </a:r>
            <a:endParaRPr lang="ja-JP" altLang="en-US" dirty="0"/>
          </a:p>
        </p:txBody>
      </p:sp>
      <p:sp>
        <p:nvSpPr>
          <p:cNvPr id="6" name="タイトル 1"/>
          <p:cNvSpPr txBox="1">
            <a:spLocks/>
          </p:cNvSpPr>
          <p:nvPr/>
        </p:nvSpPr>
        <p:spPr>
          <a:xfrm>
            <a:off x="457200" y="260648"/>
            <a:ext cx="8229600" cy="1863080"/>
          </a:xfrm>
          <a:prstGeom prst="rect">
            <a:avLst/>
          </a:prstGeom>
          <a:ln>
            <a:noFill/>
          </a:ln>
        </p:spPr>
        <p:style>
          <a:lnRef idx="2">
            <a:schemeClr val="accent1"/>
          </a:lnRef>
          <a:fillRef idx="1">
            <a:schemeClr val="lt1"/>
          </a:fillRef>
          <a:effectRef idx="0">
            <a:schemeClr val="accent1"/>
          </a:effectRef>
          <a:fontRef idx="minor">
            <a:schemeClr val="dk1"/>
          </a:fontRef>
        </p:style>
        <p:txBody>
          <a:bodyPr vert="horz" lIns="91440" tIns="108000" rIns="91440" bIns="10800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3200" dirty="0" smtClean="0"/>
              <a:t>ダブルチョップとＮＢが同時に存在する場合、</a:t>
            </a:r>
            <a:r>
              <a:rPr lang="en-US" altLang="ja-JP" sz="3200" dirty="0" smtClean="0"/>
              <a:t/>
            </a:r>
            <a:br>
              <a:rPr lang="en-US" altLang="ja-JP" sz="3200" dirty="0" smtClean="0"/>
            </a:br>
            <a:r>
              <a:rPr lang="ja-JP" altLang="en-US" sz="3200" dirty="0" smtClean="0"/>
              <a:t>消費者が初めに注目するのは</a:t>
            </a:r>
            <a:r>
              <a:rPr lang="en-US" altLang="ja-JP" sz="3200" dirty="0" smtClean="0"/>
              <a:t>…</a:t>
            </a:r>
            <a:br>
              <a:rPr lang="en-US" altLang="ja-JP" sz="3200" dirty="0" smtClean="0"/>
            </a:br>
            <a:r>
              <a:rPr lang="ja-JP" altLang="en-US" sz="3600" u="sng" dirty="0" smtClean="0">
                <a:solidFill>
                  <a:schemeClr val="accent6"/>
                </a:solidFill>
              </a:rPr>
              <a:t>共通部分</a:t>
            </a:r>
            <a:endParaRPr lang="ja-JP" altLang="en-US" u="sng" dirty="0">
              <a:solidFill>
                <a:schemeClr val="accent6"/>
              </a:solidFill>
            </a:endParaRPr>
          </a:p>
        </p:txBody>
      </p:sp>
      <p:grpSp>
        <p:nvGrpSpPr>
          <p:cNvPr id="7" name="グループ化 6"/>
          <p:cNvGrpSpPr/>
          <p:nvPr/>
        </p:nvGrpSpPr>
        <p:grpSpPr>
          <a:xfrm>
            <a:off x="1907704" y="5659008"/>
            <a:ext cx="5256584" cy="929216"/>
            <a:chOff x="1259632" y="5454352"/>
            <a:chExt cx="5256584" cy="1143000"/>
          </a:xfrm>
        </p:grpSpPr>
        <p:sp>
          <p:nvSpPr>
            <p:cNvPr id="8" name="タイトル 1"/>
            <p:cNvSpPr txBox="1">
              <a:spLocks/>
            </p:cNvSpPr>
            <p:nvPr/>
          </p:nvSpPr>
          <p:spPr>
            <a:xfrm>
              <a:off x="1907704" y="5454352"/>
              <a:ext cx="4608512" cy="1143000"/>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dirty="0" smtClean="0">
                  <a:solidFill>
                    <a:srgbClr val="FF0000"/>
                  </a:solidFill>
                </a:rPr>
                <a:t>類同の法則</a:t>
              </a:r>
              <a:endParaRPr lang="ja-JP" altLang="en-US" dirty="0">
                <a:solidFill>
                  <a:srgbClr val="FF0000"/>
                </a:solidFill>
              </a:endParaRPr>
            </a:p>
          </p:txBody>
        </p:sp>
        <p:sp>
          <p:nvSpPr>
            <p:cNvPr id="9" name="右矢印 8"/>
            <p:cNvSpPr/>
            <p:nvPr/>
          </p:nvSpPr>
          <p:spPr>
            <a:xfrm>
              <a:off x="1259632" y="5534178"/>
              <a:ext cx="792088" cy="983348"/>
            </a:xfrm>
            <a:prstGeom prst="rightArrow">
              <a:avLst/>
            </a:prstGeom>
            <a:solidFill>
              <a:schemeClr val="tx2">
                <a:lumMod val="20000"/>
                <a:lumOff val="8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 name="テキスト ボックス 9"/>
          <p:cNvSpPr txBox="1"/>
          <p:nvPr/>
        </p:nvSpPr>
        <p:spPr>
          <a:xfrm>
            <a:off x="2092188" y="5045268"/>
            <a:ext cx="1584176" cy="369332"/>
          </a:xfrm>
          <a:prstGeom prst="rect">
            <a:avLst/>
          </a:prstGeom>
          <a:no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altLang="ja-JP" dirty="0"/>
              <a:t>100</a:t>
            </a:r>
            <a:r>
              <a:rPr lang="ja-JP" altLang="en-US" dirty="0"/>
              <a:t>円（税込</a:t>
            </a:r>
            <a:r>
              <a:rPr lang="ja-JP" altLang="en-US" dirty="0" smtClean="0"/>
              <a:t>）</a:t>
            </a:r>
            <a:endParaRPr kumimoji="1" lang="ja-JP" altLang="en-US" dirty="0"/>
          </a:p>
        </p:txBody>
      </p:sp>
      <p:sp>
        <p:nvSpPr>
          <p:cNvPr id="11" name="テキスト ボックス 10"/>
          <p:cNvSpPr txBox="1"/>
          <p:nvPr/>
        </p:nvSpPr>
        <p:spPr>
          <a:xfrm>
            <a:off x="5468149" y="5045268"/>
            <a:ext cx="1586810" cy="369332"/>
          </a:xfrm>
          <a:prstGeom prst="rect">
            <a:avLst/>
          </a:prstGeom>
          <a:no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altLang="ja-JP" dirty="0"/>
              <a:t>123</a:t>
            </a:r>
            <a:r>
              <a:rPr lang="ja-JP" altLang="en-US" dirty="0"/>
              <a:t>円（税込</a:t>
            </a:r>
            <a:r>
              <a:rPr lang="ja-JP" altLang="en-US" dirty="0" smtClean="0"/>
              <a:t>）</a:t>
            </a:r>
            <a:endParaRPr kumimoji="1" lang="ja-JP" altLang="en-US" dirty="0"/>
          </a:p>
        </p:txBody>
      </p:sp>
      <p:pic>
        <p:nvPicPr>
          <p:cNvPr id="4" name="図 3"/>
          <p:cNvPicPr>
            <a:picLocks noChangeAspect="1"/>
          </p:cNvPicPr>
          <p:nvPr/>
        </p:nvPicPr>
        <p:blipFill>
          <a:blip r:embed="rId2" cstate="print">
            <a:extLst>
              <a:ext uri="{BEBA8EAE-BF5A-486C-A8C5-ECC9F3942E4B}">
                <a14:imgProps xmlns:a14="http://schemas.microsoft.com/office/drawing/2010/main">
                  <a14:imgLayer r:embed="rId3">
                    <a14:imgEffect>
                      <a14:backgroundRemoval t="5941" b="95668" l="9934" r="89901"/>
                    </a14:imgEffect>
                  </a14:imgLayer>
                </a14:imgProps>
              </a:ext>
              <a:ext uri="{28A0092B-C50C-407E-A947-70E740481C1C}">
                <a14:useLocalDpi xmlns:a14="http://schemas.microsoft.com/office/drawing/2010/main" val="0"/>
              </a:ext>
            </a:extLst>
          </a:blip>
          <a:stretch>
            <a:fillRect/>
          </a:stretch>
        </p:blipFill>
        <p:spPr>
          <a:xfrm>
            <a:off x="5004048" y="1866107"/>
            <a:ext cx="2515013" cy="3352049"/>
          </a:xfrm>
          <a:prstGeom prst="rect">
            <a:avLst/>
          </a:prstGeom>
        </p:spPr>
      </p:pic>
      <p:pic>
        <p:nvPicPr>
          <p:cNvPr id="5" name="コンテンツ プレースホルダー 5"/>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000" b="95506" l="15665" r="46282"/>
                    </a14:imgEffect>
                  </a14:imgLayer>
                </a14:imgProps>
              </a:ext>
              <a:ext uri="{28A0092B-C50C-407E-A947-70E740481C1C}">
                <a14:useLocalDpi xmlns:a14="http://schemas.microsoft.com/office/drawing/2010/main" val="0"/>
              </a:ext>
            </a:extLst>
          </a:blip>
          <a:srcRect l="13579" r="50000"/>
          <a:stretch/>
        </p:blipFill>
        <p:spPr>
          <a:xfrm>
            <a:off x="1933400" y="1628800"/>
            <a:ext cx="1918501" cy="3689925"/>
          </a:xfrm>
          <a:prstGeom prst="rect">
            <a:avLst/>
          </a:prstGeom>
        </p:spPr>
      </p:pic>
    </p:spTree>
    <p:extLst>
      <p:ext uri="{BB962C8B-B14F-4D97-AF65-F5344CB8AC3E}">
        <p14:creationId xmlns:p14="http://schemas.microsoft.com/office/powerpoint/2010/main" val="23407954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p:cNvPicPr>
            <a:picLocks noChangeAspect="1"/>
          </p:cNvPicPr>
          <p:nvPr/>
        </p:nvPicPr>
        <p:blipFill rotWithShape="1">
          <a:blip r:embed="rId2" cstate="print">
            <a:extLst>
              <a:ext uri="{28A0092B-C50C-407E-A947-70E740481C1C}">
                <a14:useLocalDpi xmlns:a14="http://schemas.microsoft.com/office/drawing/2010/main" val="0"/>
              </a:ext>
            </a:extLst>
          </a:blip>
          <a:srcRect l="13579" r="50000"/>
          <a:stretch/>
        </p:blipFill>
        <p:spPr>
          <a:xfrm>
            <a:off x="1790753" y="2429768"/>
            <a:ext cx="1773134" cy="3410335"/>
          </a:xfrm>
          <a:prstGeom prst="rect">
            <a:avLst/>
          </a:prstGeom>
        </p:spPr>
      </p:pic>
      <p:pic>
        <p:nvPicPr>
          <p:cNvPr id="7" name="図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92079" y="2640516"/>
            <a:ext cx="2304256" cy="3071149"/>
          </a:xfrm>
          <a:prstGeom prst="rect">
            <a:avLst/>
          </a:prstGeom>
        </p:spPr>
      </p:pic>
      <p:sp>
        <p:nvSpPr>
          <p:cNvPr id="8" name="円/楕円 7"/>
          <p:cNvSpPr/>
          <p:nvPr/>
        </p:nvSpPr>
        <p:spPr>
          <a:xfrm>
            <a:off x="1979711" y="3319823"/>
            <a:ext cx="771211" cy="76906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p:nvSpPr>
        <p:spPr>
          <a:xfrm>
            <a:off x="5914846" y="3188786"/>
            <a:ext cx="1058721" cy="149918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a:xfrm>
            <a:off x="457200" y="188640"/>
            <a:ext cx="8229600" cy="1143000"/>
          </a:xfrm>
        </p:spPr>
        <p:txBody>
          <a:bodyPr/>
          <a:lstStyle/>
          <a:p>
            <a:r>
              <a:rPr kumimoji="1" lang="ja-JP" altLang="en-US" dirty="0" smtClean="0"/>
              <a:t>類同の法則とは</a:t>
            </a:r>
            <a:endParaRPr kumimoji="1" lang="ja-JP" altLang="en-US" dirty="0"/>
          </a:p>
        </p:txBody>
      </p:sp>
      <p:sp>
        <p:nvSpPr>
          <p:cNvPr id="3" name="コンテンツ プレースホルダー 2"/>
          <p:cNvSpPr>
            <a:spLocks noGrp="1"/>
          </p:cNvSpPr>
          <p:nvPr>
            <p:ph idx="1"/>
          </p:nvPr>
        </p:nvSpPr>
        <p:spPr>
          <a:xfrm>
            <a:off x="457200" y="1412776"/>
            <a:ext cx="8229600" cy="1296144"/>
          </a:xfrm>
          <a:ln w="95250" cmpd="dbl"/>
        </p:spPr>
        <p:style>
          <a:lnRef idx="2">
            <a:schemeClr val="accent4"/>
          </a:lnRef>
          <a:fillRef idx="1">
            <a:schemeClr val="lt1"/>
          </a:fillRef>
          <a:effectRef idx="0">
            <a:schemeClr val="accent4"/>
          </a:effectRef>
          <a:fontRef idx="minor">
            <a:schemeClr val="dk1"/>
          </a:fontRef>
        </p:style>
        <p:txBody>
          <a:bodyPr tIns="108000" bIns="108000" anchor="ctr">
            <a:noAutofit/>
          </a:bodyPr>
          <a:lstStyle/>
          <a:p>
            <a:pPr marL="0" indent="0" algn="ctr">
              <a:buNone/>
            </a:pPr>
            <a:r>
              <a:rPr kumimoji="1" lang="ja-JP" altLang="en-US" dirty="0"/>
              <a:t>他の要因が同じならば、もっとも類似した</a:t>
            </a:r>
            <a:endParaRPr kumimoji="1" lang="en-US" altLang="ja-JP" dirty="0"/>
          </a:p>
          <a:p>
            <a:pPr marL="0" indent="0" algn="ctr">
              <a:buNone/>
            </a:pPr>
            <a:r>
              <a:rPr kumimoji="1" lang="ja-JP" altLang="en-US" dirty="0"/>
              <a:t>要素が同じグループに</a:t>
            </a:r>
            <a:r>
              <a:rPr lang="ja-JP" altLang="en-US" dirty="0" smtClean="0"/>
              <a:t>分</a:t>
            </a:r>
            <a:r>
              <a:rPr kumimoji="1" lang="ja-JP" altLang="en-US" dirty="0" smtClean="0"/>
              <a:t>けられる</a:t>
            </a:r>
            <a:r>
              <a:rPr kumimoji="1" lang="ja-JP" altLang="en-US" dirty="0"/>
              <a:t>。</a:t>
            </a:r>
          </a:p>
        </p:txBody>
      </p:sp>
      <p:sp>
        <p:nvSpPr>
          <p:cNvPr id="4" name="フッター プレースホルダー 3"/>
          <p:cNvSpPr>
            <a:spLocks noGrp="1"/>
          </p:cNvSpPr>
          <p:nvPr>
            <p:ph type="ftr" sz="quarter" idx="11"/>
          </p:nvPr>
        </p:nvSpPr>
        <p:spPr/>
        <p:txBody>
          <a:bodyPr/>
          <a:lstStyle/>
          <a:p>
            <a:r>
              <a:rPr lang="ja-JP" altLang="en-US" dirty="0"/>
              <a:t>仮</a:t>
            </a:r>
            <a:r>
              <a:rPr lang="ja-JP" altLang="en-US"/>
              <a:t>説の導出</a:t>
            </a:r>
            <a:endParaRPr lang="ja-JP" altLang="en-US" dirty="0"/>
          </a:p>
        </p:txBody>
      </p:sp>
      <p:sp>
        <p:nvSpPr>
          <p:cNvPr id="10" name="テキスト ボックス 9"/>
          <p:cNvSpPr txBox="1"/>
          <p:nvPr/>
        </p:nvSpPr>
        <p:spPr>
          <a:xfrm>
            <a:off x="179512" y="5661248"/>
            <a:ext cx="8496944" cy="981977"/>
          </a:xfrm>
          <a:prstGeom prst="rect">
            <a:avLst/>
          </a:prstGeom>
          <a:ln>
            <a:solidFill>
              <a:schemeClr val="accent6">
                <a:lumMod val="75000"/>
              </a:schemeClr>
            </a:solidFill>
          </a:ln>
        </p:spPr>
        <p:style>
          <a:lnRef idx="2">
            <a:schemeClr val="accent2"/>
          </a:lnRef>
          <a:fillRef idx="1">
            <a:schemeClr val="lt1"/>
          </a:fillRef>
          <a:effectRef idx="0">
            <a:schemeClr val="accent2"/>
          </a:effectRef>
          <a:fontRef idx="minor">
            <a:schemeClr val="dk1"/>
          </a:fontRef>
        </p:style>
        <p:txBody>
          <a:bodyPr wrap="square" lIns="108000" tIns="108000" rIns="108000" bIns="72000" rtlCol="0">
            <a:spAutoFit/>
          </a:bodyPr>
          <a:lstStyle/>
          <a:p>
            <a:r>
              <a:rPr kumimoji="1" lang="ja-JP" altLang="en-US" sz="2600" dirty="0" smtClean="0"/>
              <a:t>共通点は</a:t>
            </a:r>
            <a:r>
              <a:rPr kumimoji="1" lang="en-US" altLang="ja-JP" sz="2600" dirty="0" smtClean="0"/>
              <a:t>BOSS</a:t>
            </a:r>
            <a:r>
              <a:rPr kumimoji="1" lang="ja-JP" altLang="en-US" sz="2600" dirty="0" smtClean="0"/>
              <a:t>のマークであるため、これらの商品が同時に存在する場合、</a:t>
            </a:r>
            <a:r>
              <a:rPr kumimoji="1" lang="en-US" altLang="ja-JP" sz="2600" dirty="0" smtClean="0"/>
              <a:t>『BOSS』</a:t>
            </a:r>
            <a:r>
              <a:rPr kumimoji="1" lang="ja-JP" altLang="en-US" sz="2600" dirty="0" smtClean="0"/>
              <a:t>が消費者の印象に最も残りやすい。</a:t>
            </a:r>
            <a:endParaRPr kumimoji="1" lang="ja-JP" altLang="en-US" sz="2600" dirty="0"/>
          </a:p>
        </p:txBody>
      </p:sp>
      <p:sp>
        <p:nvSpPr>
          <p:cNvPr id="5" name="スライド番号プレースホルダー 4"/>
          <p:cNvSpPr>
            <a:spLocks noGrp="1"/>
          </p:cNvSpPr>
          <p:nvPr>
            <p:ph type="sldNum" sz="quarter" idx="12"/>
          </p:nvPr>
        </p:nvSpPr>
        <p:spPr/>
        <p:txBody>
          <a:bodyPr/>
          <a:lstStyle/>
          <a:p>
            <a:fld id="{0539D599-0F19-4142-A68A-2398D41C6D0C}" type="slidenum">
              <a:rPr kumimoji="1" lang="ja-JP" altLang="en-US" smtClean="0"/>
              <a:t>34</a:t>
            </a:fld>
            <a:endParaRPr kumimoji="1" lang="ja-JP" altLang="en-US"/>
          </a:p>
        </p:txBody>
      </p:sp>
      <p:sp>
        <p:nvSpPr>
          <p:cNvPr id="11" name="正方形/長方形 10"/>
          <p:cNvSpPr/>
          <p:nvPr/>
        </p:nvSpPr>
        <p:spPr>
          <a:xfrm>
            <a:off x="6660231" y="1135777"/>
            <a:ext cx="2279791" cy="276999"/>
          </a:xfrm>
          <a:prstGeom prst="rect">
            <a:avLst/>
          </a:prstGeom>
        </p:spPr>
        <p:txBody>
          <a:bodyPr wrap="none">
            <a:spAutoFit/>
          </a:bodyPr>
          <a:lstStyle/>
          <a:p>
            <a:r>
              <a:rPr lang="ja-JP" altLang="en-US" sz="1200" b="1" dirty="0"/>
              <a:t>田中洋</a:t>
            </a:r>
            <a:r>
              <a:rPr lang="en-US" altLang="ja-JP" sz="1200" b="1" dirty="0"/>
              <a:t>『</a:t>
            </a:r>
            <a:r>
              <a:rPr lang="ja-JP" altLang="en-US" sz="1200" b="1" dirty="0"/>
              <a:t>消費者行動論体系</a:t>
            </a:r>
            <a:r>
              <a:rPr lang="en-US" altLang="ja-JP" sz="1200" b="1" dirty="0" smtClean="0"/>
              <a:t>』</a:t>
            </a:r>
            <a:r>
              <a:rPr lang="ja-JP" altLang="en-US" sz="1200" b="1" dirty="0" smtClean="0"/>
              <a:t>より</a:t>
            </a:r>
            <a:endParaRPr lang="ja-JP" altLang="en-US" sz="1200" dirty="0"/>
          </a:p>
        </p:txBody>
      </p:sp>
    </p:spTree>
    <p:extLst>
      <p:ext uri="{BB962C8B-B14F-4D97-AF65-F5344CB8AC3E}">
        <p14:creationId xmlns:p14="http://schemas.microsoft.com/office/powerpoint/2010/main" val="108598385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クリックすると新しいウィンドウで開きま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2420888"/>
            <a:ext cx="2857500" cy="2857500"/>
          </a:xfrm>
          <a:prstGeom prst="rect">
            <a:avLst/>
          </a:prstGeom>
          <a:noFill/>
          <a:extLst>
            <a:ext uri="{909E8E84-426E-40DD-AFC4-6F175D3DCCD1}">
              <a14:hiddenFill xmlns:a14="http://schemas.microsoft.com/office/drawing/2010/main">
                <a:solidFill>
                  <a:srgbClr val="FFFFFF"/>
                </a:solidFill>
              </a14:hiddenFill>
            </a:ext>
          </a:extLst>
        </p:spPr>
      </p:pic>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35</a:t>
            </a:fld>
            <a:endParaRPr kumimoji="1" lang="ja-JP" altLang="en-US"/>
          </a:p>
        </p:txBody>
      </p:sp>
      <p:sp>
        <p:nvSpPr>
          <p:cNvPr id="4" name="フッター プレースホルダー 3"/>
          <p:cNvSpPr>
            <a:spLocks noGrp="1"/>
          </p:cNvSpPr>
          <p:nvPr>
            <p:ph type="ftr" sz="quarter" idx="11"/>
          </p:nvPr>
        </p:nvSpPr>
        <p:spPr/>
        <p:txBody>
          <a:bodyPr/>
          <a:lstStyle/>
          <a:p>
            <a:r>
              <a:rPr lang="ja-JP" altLang="en-US" dirty="0"/>
              <a:t>仮</a:t>
            </a:r>
            <a:r>
              <a:rPr lang="ja-JP" altLang="en-US"/>
              <a:t>説の導出</a:t>
            </a:r>
            <a:endParaRPr lang="ja-JP" altLang="en-US" dirty="0"/>
          </a:p>
        </p:txBody>
      </p:sp>
      <p:sp>
        <p:nvSpPr>
          <p:cNvPr id="24" name="雲形吹き出し 10"/>
          <p:cNvSpPr/>
          <p:nvPr/>
        </p:nvSpPr>
        <p:spPr>
          <a:xfrm>
            <a:off x="323528" y="1628800"/>
            <a:ext cx="2448272" cy="2016224"/>
          </a:xfrm>
          <a:prstGeom prst="cloudCallout">
            <a:avLst>
              <a:gd name="adj1" fmla="val 65166"/>
              <a:gd name="adj2" fmla="val 24458"/>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kumimoji="1" lang="en-US" altLang="ja-JP" sz="2800" dirty="0" smtClean="0"/>
              <a:t>BOSS</a:t>
            </a:r>
            <a:r>
              <a:rPr kumimoji="1" lang="ja-JP" altLang="en-US" sz="2800" dirty="0" smtClean="0"/>
              <a:t>の商品だ！</a:t>
            </a:r>
            <a:endParaRPr kumimoji="1" lang="ja-JP" altLang="en-US" sz="2800" dirty="0"/>
          </a:p>
        </p:txBody>
      </p:sp>
      <p:grpSp>
        <p:nvGrpSpPr>
          <p:cNvPr id="25" name="グループ化 11"/>
          <p:cNvGrpSpPr/>
          <p:nvPr/>
        </p:nvGrpSpPr>
        <p:grpSpPr>
          <a:xfrm>
            <a:off x="4534222" y="1916832"/>
            <a:ext cx="4286250" cy="2847976"/>
            <a:chOff x="4379605" y="3163788"/>
            <a:chExt cx="4286250" cy="2847976"/>
          </a:xfrm>
        </p:grpSpPr>
        <p:pic>
          <p:nvPicPr>
            <p:cNvPr id="6148" name="Picture 4" descr="クリックすると新しいウィンドウで開きます"/>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9605" y="3163788"/>
              <a:ext cx="4286250" cy="2847976"/>
            </a:xfrm>
            <a:prstGeom prst="rect">
              <a:avLst/>
            </a:prstGeom>
            <a:noFill/>
            <a:extLst>
              <a:ext uri="{909E8E84-426E-40DD-AFC4-6F175D3DCCD1}">
                <a14:hiddenFill xmlns:a14="http://schemas.microsoft.com/office/drawing/2010/main">
                  <a:solidFill>
                    <a:srgbClr val="FFFFFF"/>
                  </a:solidFill>
                </a14:hiddenFill>
              </a:ext>
            </a:extLst>
          </p:spPr>
        </p:pic>
        <p:pic>
          <p:nvPicPr>
            <p:cNvPr id="15" name="コンテンツ プレースホルダー 5"/>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000" b="95618" l="14320" r="46282"/>
                      </a14:imgEffect>
                    </a14:imgLayer>
                  </a14:imgProps>
                </a:ext>
                <a:ext uri="{28A0092B-C50C-407E-A947-70E740481C1C}">
                  <a14:useLocalDpi xmlns:a14="http://schemas.microsoft.com/office/drawing/2010/main" val="0"/>
                </a:ext>
              </a:extLst>
            </a:blip>
            <a:srcRect l="13579" r="50000"/>
            <a:stretch/>
          </p:blipFill>
          <p:spPr>
            <a:xfrm>
              <a:off x="5796136" y="4133022"/>
              <a:ext cx="360040" cy="692478"/>
            </a:xfrm>
            <a:prstGeom prst="rect">
              <a:avLst/>
            </a:prstGeom>
          </p:spPr>
        </p:pic>
        <p:pic>
          <p:nvPicPr>
            <p:cNvPr id="16" name="コンテンツ プレースホルダー 5"/>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000" b="95618" l="14320" r="46282"/>
                      </a14:imgEffect>
                    </a14:imgLayer>
                  </a14:imgProps>
                </a:ext>
                <a:ext uri="{28A0092B-C50C-407E-A947-70E740481C1C}">
                  <a14:useLocalDpi xmlns:a14="http://schemas.microsoft.com/office/drawing/2010/main" val="0"/>
                </a:ext>
              </a:extLst>
            </a:blip>
            <a:srcRect l="13579" r="50000"/>
            <a:stretch/>
          </p:blipFill>
          <p:spPr>
            <a:xfrm>
              <a:off x="5996144" y="4133022"/>
              <a:ext cx="360040" cy="692478"/>
            </a:xfrm>
            <a:prstGeom prst="rect">
              <a:avLst/>
            </a:prstGeom>
          </p:spPr>
        </p:pic>
        <p:pic>
          <p:nvPicPr>
            <p:cNvPr id="17" name="コンテンツ プレースホルダー 5"/>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000" b="95618" l="14320" r="46282"/>
                      </a14:imgEffect>
                    </a14:imgLayer>
                  </a14:imgProps>
                </a:ext>
                <a:ext uri="{28A0092B-C50C-407E-A947-70E740481C1C}">
                  <a14:useLocalDpi xmlns:a14="http://schemas.microsoft.com/office/drawing/2010/main" val="0"/>
                </a:ext>
              </a:extLst>
            </a:blip>
            <a:srcRect l="13579" r="50000"/>
            <a:stretch/>
          </p:blipFill>
          <p:spPr>
            <a:xfrm>
              <a:off x="6220724" y="4133022"/>
              <a:ext cx="360040" cy="692478"/>
            </a:xfrm>
            <a:prstGeom prst="rect">
              <a:avLst/>
            </a:prstGeom>
          </p:spPr>
        </p:pic>
        <p:pic>
          <p:nvPicPr>
            <p:cNvPr id="21" name="図 6"/>
            <p:cNvPicPr>
              <a:picLocks noChangeAspect="1"/>
            </p:cNvPicPr>
            <p:nvPr/>
          </p:nvPicPr>
          <p:blipFill>
            <a:blip r:embed="rId6" cstate="print">
              <a:extLst>
                <a:ext uri="{BEBA8EAE-BF5A-486C-A8C5-ECC9F3942E4B}">
                  <a14:imgProps xmlns:a14="http://schemas.microsoft.com/office/drawing/2010/main">
                    <a14:imgLayer r:embed="rId7">
                      <a14:imgEffect>
                        <a14:backgroundRemoval t="2847" b="97896" l="9934" r="89901"/>
                      </a14:imgEffect>
                    </a14:imgLayer>
                  </a14:imgProps>
                </a:ext>
                <a:ext uri="{28A0092B-C50C-407E-A947-70E740481C1C}">
                  <a14:useLocalDpi xmlns:a14="http://schemas.microsoft.com/office/drawing/2010/main" val="0"/>
                </a:ext>
              </a:extLst>
            </a:blip>
            <a:stretch>
              <a:fillRect/>
            </a:stretch>
          </p:blipFill>
          <p:spPr>
            <a:xfrm>
              <a:off x="6415568" y="4133022"/>
              <a:ext cx="494151" cy="692477"/>
            </a:xfrm>
            <a:prstGeom prst="rect">
              <a:avLst/>
            </a:prstGeom>
          </p:spPr>
        </p:pic>
        <p:pic>
          <p:nvPicPr>
            <p:cNvPr id="22" name="図 6"/>
            <p:cNvPicPr>
              <a:picLocks noChangeAspect="1"/>
            </p:cNvPicPr>
            <p:nvPr/>
          </p:nvPicPr>
          <p:blipFill>
            <a:blip r:embed="rId6" cstate="print">
              <a:extLst>
                <a:ext uri="{BEBA8EAE-BF5A-486C-A8C5-ECC9F3942E4B}">
                  <a14:imgProps xmlns:a14="http://schemas.microsoft.com/office/drawing/2010/main">
                    <a14:imgLayer r:embed="rId7">
                      <a14:imgEffect>
                        <a14:backgroundRemoval t="2847" b="97896" l="9934" r="89901"/>
                      </a14:imgEffect>
                    </a14:imgLayer>
                  </a14:imgProps>
                </a:ext>
                <a:ext uri="{28A0092B-C50C-407E-A947-70E740481C1C}">
                  <a14:useLocalDpi xmlns:a14="http://schemas.microsoft.com/office/drawing/2010/main" val="0"/>
                </a:ext>
              </a:extLst>
            </a:blip>
            <a:stretch>
              <a:fillRect/>
            </a:stretch>
          </p:blipFill>
          <p:spPr>
            <a:xfrm>
              <a:off x="6588224" y="4133021"/>
              <a:ext cx="494151" cy="692477"/>
            </a:xfrm>
            <a:prstGeom prst="rect">
              <a:avLst/>
            </a:prstGeom>
          </p:spPr>
        </p:pic>
        <p:pic>
          <p:nvPicPr>
            <p:cNvPr id="23" name="図 6"/>
            <p:cNvPicPr>
              <a:picLocks noChangeAspect="1"/>
            </p:cNvPicPr>
            <p:nvPr/>
          </p:nvPicPr>
          <p:blipFill>
            <a:blip r:embed="rId6" cstate="print">
              <a:extLst>
                <a:ext uri="{BEBA8EAE-BF5A-486C-A8C5-ECC9F3942E4B}">
                  <a14:imgProps xmlns:a14="http://schemas.microsoft.com/office/drawing/2010/main">
                    <a14:imgLayer r:embed="rId7">
                      <a14:imgEffect>
                        <a14:backgroundRemoval t="2847" b="97896" l="9934" r="89901"/>
                      </a14:imgEffect>
                    </a14:imgLayer>
                  </a14:imgProps>
                </a:ext>
                <a:ext uri="{28A0092B-C50C-407E-A947-70E740481C1C}">
                  <a14:useLocalDpi xmlns:a14="http://schemas.microsoft.com/office/drawing/2010/main" val="0"/>
                </a:ext>
              </a:extLst>
            </a:blip>
            <a:stretch>
              <a:fillRect/>
            </a:stretch>
          </p:blipFill>
          <p:spPr>
            <a:xfrm>
              <a:off x="6804248" y="4133020"/>
              <a:ext cx="494151" cy="692477"/>
            </a:xfrm>
            <a:prstGeom prst="rect">
              <a:avLst/>
            </a:prstGeom>
          </p:spPr>
        </p:pic>
      </p:grpSp>
      <p:grpSp>
        <p:nvGrpSpPr>
          <p:cNvPr id="6173" name="グループ化 6172"/>
          <p:cNvGrpSpPr/>
          <p:nvPr/>
        </p:nvGrpSpPr>
        <p:grpSpPr>
          <a:xfrm>
            <a:off x="723192" y="5196856"/>
            <a:ext cx="7848872" cy="1368152"/>
            <a:chOff x="1259632" y="620688"/>
            <a:chExt cx="7560840" cy="1368152"/>
          </a:xfrm>
        </p:grpSpPr>
        <p:sp>
          <p:nvSpPr>
            <p:cNvPr id="9" name="正方形/長方形 6"/>
            <p:cNvSpPr/>
            <p:nvPr/>
          </p:nvSpPr>
          <p:spPr>
            <a:xfrm>
              <a:off x="1331639" y="737203"/>
              <a:ext cx="7488833" cy="1138773"/>
            </a:xfrm>
            <a:prstGeom prst="rect">
              <a:avLst/>
            </a:prstGeom>
          </p:spPr>
          <p:txBody>
            <a:bodyPr wrap="square">
              <a:spAutoFit/>
            </a:bodyPr>
            <a:lstStyle/>
            <a:p>
              <a:r>
                <a:rPr lang="en-US" altLang="ja-JP" sz="3200" dirty="0"/>
                <a:t>BOSS</a:t>
              </a:r>
              <a:r>
                <a:rPr lang="ja-JP" altLang="en-US" sz="3200" dirty="0"/>
                <a:t>のイメージが残ると、ダブルチョップは安い</a:t>
              </a:r>
              <a:r>
                <a:rPr lang="en-US" altLang="ja-JP" sz="3200" dirty="0"/>
                <a:t>『BOSS』</a:t>
              </a:r>
              <a:r>
                <a:rPr lang="en-US" altLang="ja-JP" sz="3600" dirty="0"/>
                <a:t> </a:t>
              </a:r>
              <a:r>
                <a:rPr lang="ja-JP" altLang="en-US" sz="3200" dirty="0"/>
                <a:t>であると認識される。</a:t>
              </a:r>
            </a:p>
          </p:txBody>
        </p:sp>
        <p:sp>
          <p:nvSpPr>
            <p:cNvPr id="26" name="正方形/長方形 12"/>
            <p:cNvSpPr/>
            <p:nvPr/>
          </p:nvSpPr>
          <p:spPr>
            <a:xfrm>
              <a:off x="1259632" y="620688"/>
              <a:ext cx="7416824" cy="1368152"/>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6190" name="Picture 6" descr="クリックすると新しいウィンドウで開きます"/>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20354319">
            <a:off x="2874291" y="1898472"/>
            <a:ext cx="707956" cy="707956"/>
          </a:xfrm>
          <a:prstGeom prst="rect">
            <a:avLst/>
          </a:prstGeom>
          <a:noFill/>
          <a:extLst>
            <a:ext uri="{909E8E84-426E-40DD-AFC4-6F175D3DCCD1}">
              <a14:hiddenFill xmlns:a14="http://schemas.microsoft.com/office/drawing/2010/main">
                <a:solidFill>
                  <a:srgbClr val="FFFFFF"/>
                </a:solidFill>
              </a14:hiddenFill>
            </a:ext>
          </a:extLst>
        </p:spPr>
      </p:pic>
      <p:sp>
        <p:nvSpPr>
          <p:cNvPr id="2" name="四角形吹き出し 1"/>
          <p:cNvSpPr/>
          <p:nvPr/>
        </p:nvSpPr>
        <p:spPr>
          <a:xfrm>
            <a:off x="5436096" y="3620710"/>
            <a:ext cx="939245" cy="642547"/>
          </a:xfrm>
          <a:prstGeom prst="wedgeRectCallout">
            <a:avLst>
              <a:gd name="adj1" fmla="val -389"/>
              <a:gd name="adj2" fmla="val -91194"/>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dirty="0" smtClean="0"/>
              <a:t>100</a:t>
            </a:r>
            <a:r>
              <a:rPr kumimoji="1" lang="ja-JP" altLang="en-US" dirty="0" smtClean="0"/>
              <a:t>円</a:t>
            </a:r>
            <a:endParaRPr kumimoji="1" lang="ja-JP" altLang="en-US" dirty="0"/>
          </a:p>
        </p:txBody>
      </p:sp>
      <p:sp>
        <p:nvSpPr>
          <p:cNvPr id="19" name="四角形吹き出し 18"/>
          <p:cNvSpPr/>
          <p:nvPr/>
        </p:nvSpPr>
        <p:spPr>
          <a:xfrm>
            <a:off x="7255936" y="3620710"/>
            <a:ext cx="939245" cy="642547"/>
          </a:xfrm>
          <a:prstGeom prst="wedgeRectCallout">
            <a:avLst>
              <a:gd name="adj1" fmla="val -35437"/>
              <a:gd name="adj2" fmla="val -94041"/>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ja-JP" dirty="0"/>
              <a:t>123</a:t>
            </a:r>
            <a:r>
              <a:rPr kumimoji="1" lang="ja-JP" altLang="en-US" dirty="0" smtClean="0"/>
              <a:t>円</a:t>
            </a:r>
            <a:endParaRPr kumimoji="1" lang="ja-JP" altLang="en-US" dirty="0"/>
          </a:p>
        </p:txBody>
      </p:sp>
      <p:sp>
        <p:nvSpPr>
          <p:cNvPr id="3" name="テキスト ボックス 2"/>
          <p:cNvSpPr txBox="1"/>
          <p:nvPr/>
        </p:nvSpPr>
        <p:spPr>
          <a:xfrm>
            <a:off x="1552457" y="476672"/>
            <a:ext cx="5983120" cy="954107"/>
          </a:xfrm>
          <a:prstGeom prst="rect">
            <a:avLst/>
          </a:prstGeom>
          <a:noFill/>
        </p:spPr>
        <p:txBody>
          <a:bodyPr wrap="square" rtlCol="0">
            <a:spAutoFit/>
          </a:bodyPr>
          <a:lstStyle/>
          <a:p>
            <a:r>
              <a:rPr lang="ja-JP" altLang="en-US" sz="2800" dirty="0" smtClean="0"/>
              <a:t>ダブルチョップは</a:t>
            </a:r>
            <a:r>
              <a:rPr lang="en-US" altLang="ja-JP" sz="2800" dirty="0" smtClean="0"/>
              <a:t>PB</a:t>
            </a:r>
            <a:r>
              <a:rPr lang="ja-JP" altLang="en-US" sz="2800" dirty="0" smtClean="0"/>
              <a:t>の一種であるため</a:t>
            </a:r>
            <a:endParaRPr lang="en-US" altLang="ja-JP" sz="2800" dirty="0" smtClean="0"/>
          </a:p>
          <a:p>
            <a:r>
              <a:rPr lang="ja-JP" altLang="en-US" sz="2800" dirty="0" smtClean="0"/>
              <a:t>安価なものが多い</a:t>
            </a:r>
            <a:endParaRPr kumimoji="1" lang="ja-JP" altLang="en-US" sz="2800" dirty="0"/>
          </a:p>
        </p:txBody>
      </p:sp>
    </p:spTree>
    <p:extLst>
      <p:ext uri="{BB962C8B-B14F-4D97-AF65-F5344CB8AC3E}">
        <p14:creationId xmlns:p14="http://schemas.microsoft.com/office/powerpoint/2010/main" val="151753886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クリックすると新しいウィンドウで開きます"/>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1680" y="1908826"/>
            <a:ext cx="3096344" cy="3096344"/>
          </a:xfrm>
          <a:prstGeom prst="rect">
            <a:avLst/>
          </a:prstGeom>
          <a:noFill/>
          <a:extLst>
            <a:ext uri="{909E8E84-426E-40DD-AFC4-6F175D3DCCD1}">
              <a14:hiddenFill xmlns:a14="http://schemas.microsoft.com/office/drawing/2010/main">
                <a:solidFill>
                  <a:srgbClr val="FFFFFF"/>
                </a:solidFill>
              </a14:hiddenFill>
            </a:ext>
          </a:extLst>
        </p:spPr>
      </p:pic>
      <p:sp>
        <p:nvSpPr>
          <p:cNvPr id="2" name="スライド番号プレースホルダー 1"/>
          <p:cNvSpPr>
            <a:spLocks noGrp="1"/>
          </p:cNvSpPr>
          <p:nvPr>
            <p:ph type="sldNum" sz="quarter" idx="12"/>
          </p:nvPr>
        </p:nvSpPr>
        <p:spPr/>
        <p:txBody>
          <a:bodyPr/>
          <a:lstStyle/>
          <a:p>
            <a:fld id="{48F923D7-A10D-4D62-940C-AB97FE5DAD4A}" type="slidenum">
              <a:rPr kumimoji="1" lang="ja-JP" altLang="en-US" smtClean="0"/>
              <a:t>36</a:t>
            </a:fld>
            <a:endParaRPr kumimoji="1" lang="ja-JP" altLang="en-US"/>
          </a:p>
        </p:txBody>
      </p:sp>
      <p:sp>
        <p:nvSpPr>
          <p:cNvPr id="3" name="フッター プレースホルダー 2"/>
          <p:cNvSpPr>
            <a:spLocks noGrp="1"/>
          </p:cNvSpPr>
          <p:nvPr>
            <p:ph type="ftr" sz="quarter" idx="11"/>
          </p:nvPr>
        </p:nvSpPr>
        <p:spPr/>
        <p:txBody>
          <a:bodyPr/>
          <a:lstStyle/>
          <a:p>
            <a:r>
              <a:rPr lang="ja-JP" altLang="en-US" dirty="0"/>
              <a:t>仮</a:t>
            </a:r>
            <a:r>
              <a:rPr lang="ja-JP" altLang="en-US"/>
              <a:t>説の導出</a:t>
            </a:r>
            <a:endParaRPr lang="ja-JP" altLang="en-US" dirty="0"/>
          </a:p>
        </p:txBody>
      </p:sp>
      <p:grpSp>
        <p:nvGrpSpPr>
          <p:cNvPr id="10" name="グループ化 10"/>
          <p:cNvGrpSpPr/>
          <p:nvPr/>
        </p:nvGrpSpPr>
        <p:grpSpPr>
          <a:xfrm>
            <a:off x="829464" y="5013177"/>
            <a:ext cx="7410688" cy="1080119"/>
            <a:chOff x="323528" y="2636912"/>
            <a:chExt cx="7842737" cy="1584176"/>
          </a:xfrm>
        </p:grpSpPr>
        <p:sp>
          <p:nvSpPr>
            <p:cNvPr id="6" name="正方形/長方形 11"/>
            <p:cNvSpPr/>
            <p:nvPr/>
          </p:nvSpPr>
          <p:spPr>
            <a:xfrm>
              <a:off x="323528" y="2636912"/>
              <a:ext cx="7771035" cy="1584176"/>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4"/>
            <p:cNvSpPr/>
            <p:nvPr/>
          </p:nvSpPr>
          <p:spPr>
            <a:xfrm>
              <a:off x="395534" y="2742525"/>
              <a:ext cx="7770731" cy="1399358"/>
            </a:xfrm>
            <a:prstGeom prst="rect">
              <a:avLst/>
            </a:prstGeom>
          </p:spPr>
          <p:txBody>
            <a:bodyPr wrap="square">
              <a:spAutoFit/>
            </a:bodyPr>
            <a:lstStyle/>
            <a:p>
              <a:r>
                <a:rPr lang="ja-JP" altLang="en-US" sz="2800" dirty="0" smtClean="0"/>
                <a:t>既存の</a:t>
              </a:r>
              <a:r>
                <a:rPr lang="en-US" altLang="ja-JP" sz="2800" dirty="0" smtClean="0"/>
                <a:t>『BOSS』</a:t>
              </a:r>
              <a:r>
                <a:rPr lang="ja-JP" altLang="en-US" sz="2800" dirty="0" smtClean="0"/>
                <a:t>より</a:t>
              </a:r>
              <a:r>
                <a:rPr lang="ja-JP" altLang="en-US" sz="2800" dirty="0"/>
                <a:t>も低価格のダブルチョップ</a:t>
              </a:r>
              <a:r>
                <a:rPr lang="ja-JP" altLang="en-US" sz="2800" dirty="0" smtClean="0"/>
                <a:t>は低品質と認知される。</a:t>
              </a:r>
              <a:endParaRPr lang="ja-JP" altLang="en-US" sz="2800" dirty="0"/>
            </a:p>
          </p:txBody>
        </p:sp>
      </p:grpSp>
      <p:sp>
        <p:nvSpPr>
          <p:cNvPr id="18" name="正方形/長方形 17"/>
          <p:cNvSpPr/>
          <p:nvPr/>
        </p:nvSpPr>
        <p:spPr>
          <a:xfrm>
            <a:off x="799744" y="542290"/>
            <a:ext cx="7440408" cy="1446550"/>
          </a:xfrm>
          <a:prstGeom prst="rect">
            <a:avLst/>
          </a:prstGeom>
          <a:ln>
            <a:noFill/>
            <a:prstDash val="lgDash"/>
          </a:ln>
        </p:spPr>
        <p:txBody>
          <a:bodyPr wrap="square">
            <a:spAutoFit/>
          </a:bodyPr>
          <a:lstStyle/>
          <a:p>
            <a:r>
              <a:rPr lang="ja-JP" altLang="en-US" sz="3200" dirty="0" smtClean="0"/>
              <a:t>価格</a:t>
            </a:r>
            <a:r>
              <a:rPr lang="ja-JP" altLang="en-US" sz="3200" dirty="0"/>
              <a:t>を品質の良し悪し</a:t>
            </a:r>
            <a:r>
              <a:rPr lang="ja-JP" altLang="en-US" sz="3200" dirty="0" smtClean="0"/>
              <a:t>の代替</a:t>
            </a:r>
            <a:r>
              <a:rPr lang="ja-JP" altLang="en-US" sz="3200" dirty="0"/>
              <a:t>要素</a:t>
            </a:r>
            <a:r>
              <a:rPr lang="ja-JP" altLang="en-US" sz="3200" dirty="0" smtClean="0"/>
              <a:t>とする傾向</a:t>
            </a:r>
            <a:r>
              <a:rPr lang="ja-JP" altLang="en-US" sz="3200" dirty="0"/>
              <a:t>が</a:t>
            </a:r>
            <a:r>
              <a:rPr lang="ja-JP" altLang="en-US" sz="3200" dirty="0" smtClean="0"/>
              <a:t>ある</a:t>
            </a:r>
            <a:endParaRPr lang="en-US" altLang="ja-JP" sz="3200" dirty="0" smtClean="0"/>
          </a:p>
          <a:p>
            <a:pPr algn="r"/>
            <a:r>
              <a:rPr lang="ja-JP" altLang="en-US" sz="2400" dirty="0"/>
              <a:t>（</a:t>
            </a:r>
            <a:r>
              <a:rPr lang="en-US" altLang="ja-JP" sz="2400" dirty="0"/>
              <a:t>Raj </a:t>
            </a:r>
            <a:r>
              <a:rPr lang="en-US" altLang="ja-JP" sz="2400" dirty="0" err="1"/>
              <a:t>Sethuraman</a:t>
            </a:r>
            <a:r>
              <a:rPr lang="en-US" altLang="ja-JP" sz="2400" dirty="0"/>
              <a:t> and Catherine </a:t>
            </a:r>
            <a:r>
              <a:rPr lang="en-US" altLang="ja-JP" sz="2400" dirty="0" smtClean="0"/>
              <a:t>Cole</a:t>
            </a:r>
            <a:r>
              <a:rPr lang="ja-JP" altLang="en-US" sz="2400" dirty="0" smtClean="0"/>
              <a:t>　</a:t>
            </a:r>
            <a:r>
              <a:rPr lang="en-US" altLang="ja-JP" sz="2400" dirty="0" smtClean="0"/>
              <a:t>1999)</a:t>
            </a:r>
            <a:endParaRPr lang="en-US" altLang="ja-JP" sz="2400" dirty="0"/>
          </a:p>
        </p:txBody>
      </p:sp>
      <p:grpSp>
        <p:nvGrpSpPr>
          <p:cNvPr id="8" name="グループ化 7"/>
          <p:cNvGrpSpPr/>
          <p:nvPr/>
        </p:nvGrpSpPr>
        <p:grpSpPr>
          <a:xfrm>
            <a:off x="5148064" y="2060848"/>
            <a:ext cx="3240360" cy="2304254"/>
            <a:chOff x="5148064" y="2060848"/>
            <a:chExt cx="3240360" cy="2304254"/>
          </a:xfrm>
        </p:grpSpPr>
        <p:sp>
          <p:nvSpPr>
            <p:cNvPr id="5" name="雲形吹き出し 4"/>
            <p:cNvSpPr/>
            <p:nvPr/>
          </p:nvSpPr>
          <p:spPr>
            <a:xfrm>
              <a:off x="5148064" y="2060848"/>
              <a:ext cx="3240360" cy="2304254"/>
            </a:xfrm>
            <a:prstGeom prst="cloudCallout">
              <a:avLst>
                <a:gd name="adj1" fmla="val -75828"/>
                <a:gd name="adj2" fmla="val 11577"/>
              </a:avLst>
            </a:prstGeom>
            <a:ln>
              <a:solidFill>
                <a:schemeClr val="accent5">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
          <p:nvSpPr>
            <p:cNvPr id="7" name="正方形/長方形 6"/>
            <p:cNvSpPr/>
            <p:nvPr/>
          </p:nvSpPr>
          <p:spPr>
            <a:xfrm>
              <a:off x="5316588" y="2787744"/>
              <a:ext cx="2826060" cy="830997"/>
            </a:xfrm>
            <a:prstGeom prst="rect">
              <a:avLst/>
            </a:prstGeom>
          </p:spPr>
          <p:txBody>
            <a:bodyPr wrap="square">
              <a:spAutoFit/>
            </a:bodyPr>
            <a:lstStyle/>
            <a:p>
              <a:pPr algn="ctr"/>
              <a:r>
                <a:rPr lang="ja-JP" altLang="en-US" sz="2400" dirty="0"/>
                <a:t>安いものは</a:t>
              </a:r>
              <a:r>
                <a:rPr lang="ja-JP" altLang="en-US" sz="2400" dirty="0" smtClean="0"/>
                <a:t>、品質が</a:t>
              </a:r>
              <a:endParaRPr lang="en-US" altLang="ja-JP" sz="2400" dirty="0" smtClean="0"/>
            </a:p>
            <a:p>
              <a:pPr algn="ctr"/>
              <a:r>
                <a:rPr lang="ja-JP" altLang="en-US" sz="2400" dirty="0" smtClean="0"/>
                <a:t>良くないの</a:t>
              </a:r>
              <a:r>
                <a:rPr lang="ja-JP" altLang="en-US" sz="2400" dirty="0"/>
                <a:t>かな？</a:t>
              </a:r>
            </a:p>
          </p:txBody>
        </p:sp>
      </p:grpSp>
    </p:spTree>
    <p:extLst>
      <p:ext uri="{BB962C8B-B14F-4D97-AF65-F5344CB8AC3E}">
        <p14:creationId xmlns:p14="http://schemas.microsoft.com/office/powerpoint/2010/main" val="366314072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37</a:t>
            </a:fld>
            <a:endParaRPr kumimoji="1" lang="ja-JP" altLang="en-US"/>
          </a:p>
        </p:txBody>
      </p:sp>
      <p:sp>
        <p:nvSpPr>
          <p:cNvPr id="4" name="フッター プレースホルダー 3"/>
          <p:cNvSpPr>
            <a:spLocks noGrp="1"/>
          </p:cNvSpPr>
          <p:nvPr>
            <p:ph type="ftr" sz="quarter" idx="11"/>
          </p:nvPr>
        </p:nvSpPr>
        <p:spPr/>
        <p:txBody>
          <a:bodyPr/>
          <a:lstStyle/>
          <a:p>
            <a:r>
              <a:rPr lang="ja-JP" altLang="en-US" dirty="0"/>
              <a:t>仮</a:t>
            </a:r>
            <a:r>
              <a:rPr lang="ja-JP" altLang="en-US"/>
              <a:t>説の導出</a:t>
            </a:r>
            <a:endParaRPr lang="ja-JP" altLang="en-US" dirty="0"/>
          </a:p>
        </p:txBody>
      </p:sp>
      <p:sp>
        <p:nvSpPr>
          <p:cNvPr id="3" name="コンテンツ プレースホルダー 2"/>
          <p:cNvSpPr>
            <a:spLocks noGrp="1"/>
          </p:cNvSpPr>
          <p:nvPr>
            <p:ph idx="4294967295"/>
          </p:nvPr>
        </p:nvSpPr>
        <p:spPr>
          <a:xfrm>
            <a:off x="683568" y="1052736"/>
            <a:ext cx="7636034" cy="1152525"/>
          </a:xfrm>
          <a:ln>
            <a:noFill/>
          </a:ln>
        </p:spPr>
        <p:txBody>
          <a:bodyPr>
            <a:noAutofit/>
          </a:bodyPr>
          <a:lstStyle/>
          <a:p>
            <a:pPr marL="0" indent="0">
              <a:buNone/>
            </a:pPr>
            <a:r>
              <a:rPr kumimoji="1" lang="ja-JP" altLang="en-US" dirty="0" smtClean="0">
                <a:uFill>
                  <a:solidFill>
                    <a:srgbClr val="FF0000"/>
                  </a:solidFill>
                </a:uFill>
              </a:rPr>
              <a:t>・ブランド</a:t>
            </a:r>
            <a:r>
              <a:rPr kumimoji="1" lang="ja-JP" altLang="en-US" dirty="0">
                <a:uFill>
                  <a:solidFill>
                    <a:srgbClr val="FF0000"/>
                  </a:solidFill>
                </a:uFill>
              </a:rPr>
              <a:t>全体の評価は新たに提供</a:t>
            </a:r>
            <a:r>
              <a:rPr kumimoji="1" lang="ja-JP" altLang="en-US" dirty="0" smtClean="0">
                <a:uFill>
                  <a:solidFill>
                    <a:srgbClr val="FF0000"/>
                  </a:solidFill>
                </a:uFill>
              </a:rPr>
              <a:t>される品</a:t>
            </a:r>
            <a:endParaRPr kumimoji="1" lang="en-US" altLang="ja-JP" dirty="0" smtClean="0">
              <a:uFill>
                <a:solidFill>
                  <a:srgbClr val="FF0000"/>
                </a:solidFill>
              </a:uFill>
            </a:endParaRPr>
          </a:p>
          <a:p>
            <a:pPr marL="0" indent="0">
              <a:buNone/>
            </a:pPr>
            <a:r>
              <a:rPr lang="en-US" altLang="ja-JP" dirty="0">
                <a:uFill>
                  <a:solidFill>
                    <a:srgbClr val="FF0000"/>
                  </a:solidFill>
                </a:uFill>
                <a:latin typeface="+mj-ea"/>
                <a:ea typeface="+mj-ea"/>
              </a:rPr>
              <a:t> </a:t>
            </a:r>
            <a:r>
              <a:rPr lang="en-US" altLang="ja-JP" dirty="0" smtClean="0">
                <a:uFill>
                  <a:solidFill>
                    <a:srgbClr val="FF0000"/>
                  </a:solidFill>
                </a:uFill>
                <a:latin typeface="+mj-ea"/>
                <a:ea typeface="+mj-ea"/>
              </a:rPr>
              <a:t> </a:t>
            </a:r>
            <a:r>
              <a:rPr kumimoji="1" lang="ja-JP" altLang="en-US" dirty="0" smtClean="0">
                <a:uFill>
                  <a:solidFill>
                    <a:srgbClr val="FF0000"/>
                  </a:solidFill>
                </a:uFill>
              </a:rPr>
              <a:t>質</a:t>
            </a:r>
            <a:r>
              <a:rPr kumimoji="1" lang="ja-JP" altLang="en-US" dirty="0">
                <a:uFill>
                  <a:solidFill>
                    <a:srgbClr val="FF0000"/>
                  </a:solidFill>
                </a:uFill>
              </a:rPr>
              <a:t>に影響を受ける</a:t>
            </a:r>
            <a:r>
              <a:rPr kumimoji="1" lang="ja-JP" altLang="en-US" dirty="0"/>
              <a:t>　　　　</a:t>
            </a:r>
            <a:r>
              <a:rPr kumimoji="1" lang="ja-JP" altLang="en-US" dirty="0" smtClean="0"/>
              <a:t>        </a:t>
            </a:r>
            <a:endParaRPr kumimoji="1" lang="en-US" altLang="ja-JP" sz="2800" dirty="0"/>
          </a:p>
        </p:txBody>
      </p:sp>
      <p:grpSp>
        <p:nvGrpSpPr>
          <p:cNvPr id="8" name="グループ化 12"/>
          <p:cNvGrpSpPr/>
          <p:nvPr/>
        </p:nvGrpSpPr>
        <p:grpSpPr>
          <a:xfrm>
            <a:off x="444969" y="4221088"/>
            <a:ext cx="8208912" cy="1457003"/>
            <a:chOff x="444969" y="3438001"/>
            <a:chExt cx="8208912" cy="1224893"/>
          </a:xfrm>
        </p:grpSpPr>
        <p:sp>
          <p:nvSpPr>
            <p:cNvPr id="23" name="正方形/長方形 13"/>
            <p:cNvSpPr/>
            <p:nvPr/>
          </p:nvSpPr>
          <p:spPr>
            <a:xfrm>
              <a:off x="444969" y="3438001"/>
              <a:ext cx="8208912" cy="1224136"/>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14"/>
            <p:cNvSpPr txBox="1"/>
            <p:nvPr/>
          </p:nvSpPr>
          <p:spPr>
            <a:xfrm>
              <a:off x="467544" y="3498537"/>
              <a:ext cx="8136904" cy="1164357"/>
            </a:xfrm>
            <a:prstGeom prst="rect">
              <a:avLst/>
            </a:prstGeom>
            <a:noFill/>
          </p:spPr>
          <p:txBody>
            <a:bodyPr wrap="square" rtlCol="0">
              <a:spAutoFit/>
            </a:bodyPr>
            <a:lstStyle/>
            <a:p>
              <a:r>
                <a:rPr lang="ja-JP" altLang="en-US" sz="2800" dirty="0" smtClean="0"/>
                <a:t>消費者が既存の</a:t>
              </a:r>
              <a:r>
                <a:rPr lang="en-US" altLang="ja-JP" sz="2800" dirty="0" smtClean="0"/>
                <a:t>『BOSS』</a:t>
              </a:r>
              <a:r>
                <a:rPr lang="ja-JP" altLang="en-US" sz="2800" dirty="0" smtClean="0"/>
                <a:t>より</a:t>
              </a:r>
              <a:r>
                <a:rPr lang="ja-JP" altLang="en-US" sz="2800" dirty="0"/>
                <a:t>も後発の低価格</a:t>
              </a:r>
              <a:r>
                <a:rPr lang="ja-JP" altLang="en-US" sz="2800" dirty="0" smtClean="0"/>
                <a:t>ダブルチョップを低品質であると感じると、</a:t>
              </a:r>
              <a:r>
                <a:rPr lang="en-US" altLang="ja-JP" dirty="0" smtClean="0"/>
                <a:t> </a:t>
              </a:r>
              <a:r>
                <a:rPr lang="en-US" altLang="ja-JP" sz="2800" dirty="0" smtClean="0"/>
                <a:t>BOSS</a:t>
              </a:r>
              <a:r>
                <a:rPr lang="ja-JP" altLang="en-US" sz="2800" dirty="0"/>
                <a:t>全体の評価も</a:t>
              </a:r>
              <a:r>
                <a:rPr lang="ja-JP" altLang="en-US" sz="2800" dirty="0" smtClean="0"/>
                <a:t>下がる。</a:t>
              </a:r>
              <a:endParaRPr kumimoji="1" lang="ja-JP" altLang="en-US" dirty="0"/>
            </a:p>
          </p:txBody>
        </p:sp>
      </p:grpSp>
      <p:sp>
        <p:nvSpPr>
          <p:cNvPr id="11" name="正方形/長方形 11"/>
          <p:cNvSpPr/>
          <p:nvPr/>
        </p:nvSpPr>
        <p:spPr>
          <a:xfrm>
            <a:off x="611560" y="1452125"/>
            <a:ext cx="7344817" cy="1010113"/>
          </a:xfrm>
          <a:prstGeom prst="rect">
            <a:avLst/>
          </a:prstGeom>
          <a:no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itchFamily="34" charset="0"/>
              <a:buChar char="•"/>
            </a:pPr>
            <a:endParaRPr kumimoji="1" lang="ja-JP" altLang="en-US"/>
          </a:p>
        </p:txBody>
      </p:sp>
      <p:sp>
        <p:nvSpPr>
          <p:cNvPr id="14" name="正方形/長方形 13"/>
          <p:cNvSpPr/>
          <p:nvPr/>
        </p:nvSpPr>
        <p:spPr>
          <a:xfrm>
            <a:off x="683568" y="2348880"/>
            <a:ext cx="7776864" cy="1077218"/>
          </a:xfrm>
          <a:prstGeom prst="rect">
            <a:avLst/>
          </a:prstGeom>
          <a:ln>
            <a:noFill/>
            <a:prstDash val="lgDash"/>
          </a:ln>
        </p:spPr>
        <p:txBody>
          <a:bodyPr wrap="square">
            <a:spAutoFit/>
          </a:bodyPr>
          <a:lstStyle/>
          <a:p>
            <a:r>
              <a:rPr lang="ja-JP" altLang="en-US" sz="3200" dirty="0" smtClean="0"/>
              <a:t>・低品質</a:t>
            </a:r>
            <a:r>
              <a:rPr lang="ja-JP" altLang="en-US" sz="3200" dirty="0"/>
              <a:t>・低価格への拡張は</a:t>
            </a:r>
            <a:r>
              <a:rPr lang="ja-JP" altLang="en-US" sz="3200" dirty="0" smtClean="0"/>
              <a:t>ブランドイメージ</a:t>
            </a:r>
            <a:endParaRPr lang="en-US" altLang="ja-JP" sz="3200" dirty="0" smtClean="0"/>
          </a:p>
          <a:p>
            <a:r>
              <a:rPr lang="ja-JP" altLang="en-US" sz="3200" dirty="0"/>
              <a:t> </a:t>
            </a:r>
            <a:r>
              <a:rPr lang="ja-JP" altLang="en-US" sz="3200" dirty="0" smtClean="0"/>
              <a:t>  を傷つける</a:t>
            </a:r>
            <a:r>
              <a:rPr lang="ja-JP" altLang="en-US" sz="3200" dirty="0"/>
              <a:t>危険性が</a:t>
            </a:r>
            <a:r>
              <a:rPr lang="ja-JP" altLang="en-US" sz="3200" dirty="0" smtClean="0"/>
              <a:t>ある       </a:t>
            </a:r>
            <a:r>
              <a:rPr lang="ja-JP" altLang="en-US" sz="2800" dirty="0" smtClean="0"/>
              <a:t>（</a:t>
            </a:r>
            <a:r>
              <a:rPr lang="ja-JP" altLang="en-US" sz="2400" dirty="0" smtClean="0"/>
              <a:t>深海</a:t>
            </a:r>
            <a:r>
              <a:rPr lang="ja-JP" altLang="en-US" sz="2400" dirty="0"/>
              <a:t>氏　</a:t>
            </a:r>
            <a:r>
              <a:rPr lang="en-US" altLang="ja-JP" sz="2400" dirty="0" smtClean="0"/>
              <a:t>2012</a:t>
            </a:r>
            <a:r>
              <a:rPr lang="ja-JP" altLang="en-US" sz="2400" dirty="0" smtClean="0"/>
              <a:t>）</a:t>
            </a:r>
            <a:endParaRPr lang="en-US" altLang="ja-JP" sz="2400" dirty="0"/>
          </a:p>
        </p:txBody>
      </p:sp>
    </p:spTree>
    <p:extLst>
      <p:ext uri="{BB962C8B-B14F-4D97-AF65-F5344CB8AC3E}">
        <p14:creationId xmlns:p14="http://schemas.microsoft.com/office/powerpoint/2010/main" val="346683949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smtClean="0"/>
              <a:t>NB</a:t>
            </a:r>
            <a:r>
              <a:rPr lang="ja-JP" altLang="en-US" smtClean="0"/>
              <a:t>評価</a:t>
            </a:r>
            <a:r>
              <a:rPr lang="ja-JP" altLang="en-US"/>
              <a:t>変化の</a:t>
            </a:r>
            <a:r>
              <a:rPr lang="ja-JP" altLang="en-US" dirty="0"/>
              <a:t>過程</a:t>
            </a:r>
            <a:endParaRPr kumimoji="1" lang="ja-JP" altLang="en-US" dirty="0"/>
          </a:p>
        </p:txBody>
      </p:sp>
      <p:graphicFrame>
        <p:nvGraphicFramePr>
          <p:cNvPr id="7" name="コンテンツ プレースホルダー 5"/>
          <p:cNvGraphicFramePr>
            <a:graphicFrameLocks noGrp="1"/>
          </p:cNvGraphicFramePr>
          <p:nvPr>
            <p:ph idx="1"/>
            <p:extLst>
              <p:ext uri="{D42A27DB-BD31-4B8C-83A1-F6EECF244321}">
                <p14:modId xmlns:p14="http://schemas.microsoft.com/office/powerpoint/2010/main" val="2827934278"/>
              </p:ext>
            </p:extLst>
          </p:nvPr>
        </p:nvGraphicFramePr>
        <p:xfrm>
          <a:off x="457200" y="1196752"/>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フッター プレースホルダー 3"/>
          <p:cNvSpPr>
            <a:spLocks noGrp="1"/>
          </p:cNvSpPr>
          <p:nvPr>
            <p:ph type="ftr" sz="quarter" idx="11"/>
          </p:nvPr>
        </p:nvSpPr>
        <p:spPr/>
        <p:txBody>
          <a:bodyPr/>
          <a:lstStyle/>
          <a:p>
            <a:r>
              <a:rPr lang="ja-JP" altLang="en-US" dirty="0"/>
              <a:t>仮</a:t>
            </a:r>
            <a:r>
              <a:rPr lang="ja-JP" altLang="en-US"/>
              <a:t>説の導出</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38</a:t>
            </a:fld>
            <a:endParaRPr kumimoji="1" lang="ja-JP" altLang="en-US"/>
          </a:p>
        </p:txBody>
      </p:sp>
      <p:pic>
        <p:nvPicPr>
          <p:cNvPr id="8" name="Picture 2" descr="クリックすると新しいウィンドウで開きます"/>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9551" y="4699284"/>
            <a:ext cx="2922505" cy="2045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024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雲形吹き出し 9"/>
          <p:cNvSpPr/>
          <p:nvPr/>
        </p:nvSpPr>
        <p:spPr>
          <a:xfrm>
            <a:off x="1115616" y="3889685"/>
            <a:ext cx="2378112" cy="1961733"/>
          </a:xfrm>
          <a:prstGeom prst="cloudCallout">
            <a:avLst>
              <a:gd name="adj1" fmla="val 60957"/>
              <a:gd name="adj2" fmla="val 46649"/>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16" name="雲形吹き出し 5"/>
          <p:cNvSpPr/>
          <p:nvPr/>
        </p:nvSpPr>
        <p:spPr>
          <a:xfrm>
            <a:off x="5650272" y="3799871"/>
            <a:ext cx="2378112" cy="1961733"/>
          </a:xfrm>
          <a:prstGeom prst="cloudCallout">
            <a:avLst>
              <a:gd name="adj1" fmla="val -54395"/>
              <a:gd name="adj2" fmla="val 52242"/>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kumimoji="1" lang="ja-JP" altLang="en-US" dirty="0" smtClean="0"/>
              <a:t>仮説①</a:t>
            </a:r>
            <a:endParaRPr kumimoji="1" lang="ja-JP" altLang="en-US" dirty="0"/>
          </a:p>
        </p:txBody>
      </p:sp>
      <p:sp>
        <p:nvSpPr>
          <p:cNvPr id="3" name="コンテンツ プレースホルダー 2"/>
          <p:cNvSpPr>
            <a:spLocks noGrp="1"/>
          </p:cNvSpPr>
          <p:nvPr>
            <p:ph idx="1"/>
          </p:nvPr>
        </p:nvSpPr>
        <p:spPr>
          <a:xfrm>
            <a:off x="539552" y="1628801"/>
            <a:ext cx="7992888" cy="1944216"/>
          </a:xfrm>
          <a:ln>
            <a:prstDash val="lgDash"/>
          </a:ln>
        </p:spPr>
        <p:style>
          <a:lnRef idx="2">
            <a:schemeClr val="accent4"/>
          </a:lnRef>
          <a:fillRef idx="1">
            <a:schemeClr val="lt1"/>
          </a:fillRef>
          <a:effectRef idx="0">
            <a:schemeClr val="accent4"/>
          </a:effectRef>
          <a:fontRef idx="minor">
            <a:schemeClr val="dk1"/>
          </a:fontRef>
        </p:style>
        <p:txBody>
          <a:bodyPr tIns="108000" bIns="108000">
            <a:noAutofit/>
          </a:bodyPr>
          <a:lstStyle/>
          <a:p>
            <a:pPr marL="0" indent="0">
              <a:buNone/>
            </a:pPr>
            <a:r>
              <a:rPr kumimoji="1" lang="en-US" altLang="ja-JP" sz="3600" dirty="0"/>
              <a:t>NB</a:t>
            </a:r>
            <a:r>
              <a:rPr kumimoji="1" lang="ja-JP" altLang="en-US" sz="3600" dirty="0"/>
              <a:t>が低価格</a:t>
            </a:r>
            <a:r>
              <a:rPr lang="ja-JP" altLang="en-US" sz="3600" dirty="0"/>
              <a:t>ダブルチョップと比較</a:t>
            </a:r>
            <a:r>
              <a:rPr lang="ja-JP" altLang="en-US" sz="3600" dirty="0" smtClean="0"/>
              <a:t>される場合、</a:t>
            </a:r>
            <a:r>
              <a:rPr kumimoji="1" lang="ja-JP" altLang="en-US" sz="3600" dirty="0"/>
              <a:t>比較されない場合に比べて、</a:t>
            </a:r>
            <a:r>
              <a:rPr kumimoji="1" lang="en-US" altLang="ja-JP" sz="3600" dirty="0"/>
              <a:t>NB</a:t>
            </a:r>
            <a:r>
              <a:rPr kumimoji="1" lang="ja-JP" altLang="en-US" sz="3600" dirty="0" smtClean="0"/>
              <a:t>の</a:t>
            </a:r>
            <a:r>
              <a:rPr kumimoji="1" lang="en-US" altLang="ja-JP" sz="3600" dirty="0" smtClean="0"/>
              <a:t> </a:t>
            </a:r>
            <a:r>
              <a:rPr kumimoji="1" lang="ja-JP" altLang="en-US" sz="3600" dirty="0" smtClean="0"/>
              <a:t>評価</a:t>
            </a:r>
            <a:r>
              <a:rPr kumimoji="1" lang="ja-JP" altLang="en-US" sz="3600" dirty="0"/>
              <a:t>は低い。</a:t>
            </a:r>
            <a:endParaRPr kumimoji="1" lang="en-US" altLang="ja-JP" sz="3600" dirty="0"/>
          </a:p>
        </p:txBody>
      </p:sp>
      <p:sp>
        <p:nvSpPr>
          <p:cNvPr id="4" name="フッター プレースホルダー 3"/>
          <p:cNvSpPr>
            <a:spLocks noGrp="1"/>
          </p:cNvSpPr>
          <p:nvPr>
            <p:ph type="ftr" sz="quarter" idx="11"/>
          </p:nvPr>
        </p:nvSpPr>
        <p:spPr/>
        <p:txBody>
          <a:bodyPr/>
          <a:lstStyle/>
          <a:p>
            <a:r>
              <a:rPr lang="ja-JP" altLang="en-US" dirty="0"/>
              <a:t>仮</a:t>
            </a:r>
            <a:r>
              <a:rPr lang="ja-JP" altLang="en-US"/>
              <a:t>説</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39</a:t>
            </a:fld>
            <a:endParaRPr kumimoji="1" lang="ja-JP" altLang="en-US"/>
          </a:p>
        </p:txBody>
      </p:sp>
      <p:pic>
        <p:nvPicPr>
          <p:cNvPr id="17" name="Picture 2" descr="クリックすると新しいウィンドウで開きます"/>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1880" y="4043945"/>
            <a:ext cx="2140843" cy="2627779"/>
          </a:xfrm>
          <a:prstGeom prst="rect">
            <a:avLst/>
          </a:prstGeom>
          <a:noFill/>
          <a:extLst>
            <a:ext uri="{909E8E84-426E-40DD-AFC4-6F175D3DCCD1}">
              <a14:hiddenFill xmlns:a14="http://schemas.microsoft.com/office/drawing/2010/main">
                <a:solidFill>
                  <a:srgbClr val="FFFFFF"/>
                </a:solidFill>
              </a14:hiddenFill>
            </a:ext>
          </a:extLst>
        </p:spPr>
      </p:pic>
      <p:pic>
        <p:nvPicPr>
          <p:cNvPr id="18" name="図 6"/>
          <p:cNvPicPr>
            <a:picLocks noChangeAspect="1"/>
          </p:cNvPicPr>
          <p:nvPr/>
        </p:nvPicPr>
        <p:blipFill>
          <a:blip r:embed="rId4" cstate="print">
            <a:extLst>
              <a:ext uri="{BEBA8EAE-BF5A-486C-A8C5-ECC9F3942E4B}">
                <a14:imgProps xmlns:a14="http://schemas.microsoft.com/office/drawing/2010/main">
                  <a14:imgLayer r:embed="rId5">
                    <a14:imgEffect>
                      <a14:backgroundRemoval t="2847" b="97896" l="9934" r="89901"/>
                    </a14:imgEffect>
                  </a14:imgLayer>
                </a14:imgProps>
              </a:ext>
              <a:ext uri="{28A0092B-C50C-407E-A947-70E740481C1C}">
                <a14:useLocalDpi xmlns:a14="http://schemas.microsoft.com/office/drawing/2010/main" val="0"/>
              </a:ext>
            </a:extLst>
          </a:blip>
          <a:stretch>
            <a:fillRect/>
          </a:stretch>
        </p:blipFill>
        <p:spPr>
          <a:xfrm>
            <a:off x="6098772" y="3889685"/>
            <a:ext cx="1337096" cy="1782103"/>
          </a:xfrm>
          <a:prstGeom prst="rect">
            <a:avLst/>
          </a:prstGeom>
        </p:spPr>
      </p:pic>
      <p:pic>
        <p:nvPicPr>
          <p:cNvPr id="19" name="コンテンツ プレースホルダー 5"/>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10000" b="95618" l="14320" r="46282"/>
                    </a14:imgEffect>
                  </a14:imgLayer>
                </a14:imgProps>
              </a:ext>
              <a:ext uri="{28A0092B-C50C-407E-A947-70E740481C1C}">
                <a14:useLocalDpi xmlns:a14="http://schemas.microsoft.com/office/drawing/2010/main" val="0"/>
              </a:ext>
            </a:extLst>
          </a:blip>
          <a:srcRect l="13579" r="50000"/>
          <a:stretch/>
        </p:blipFill>
        <p:spPr>
          <a:xfrm>
            <a:off x="1794690" y="3799871"/>
            <a:ext cx="1019963" cy="1961733"/>
          </a:xfrm>
          <a:prstGeom prst="rect">
            <a:avLst/>
          </a:prstGeom>
        </p:spPr>
      </p:pic>
    </p:spTree>
    <p:extLst>
      <p:ext uri="{BB962C8B-B14F-4D97-AF65-F5344CB8AC3E}">
        <p14:creationId xmlns:p14="http://schemas.microsoft.com/office/powerpoint/2010/main" val="18712682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48F923D7-A10D-4D62-940C-AB97FE5DAD4A}" type="slidenum">
              <a:rPr kumimoji="1" lang="ja-JP" altLang="en-US" smtClean="0"/>
              <a:t>4</a:t>
            </a:fld>
            <a:endParaRPr kumimoji="1" lang="ja-JP" altLang="en-US"/>
          </a:p>
        </p:txBody>
      </p:sp>
      <p:sp>
        <p:nvSpPr>
          <p:cNvPr id="3" name="フッター プレースホルダー 2"/>
          <p:cNvSpPr>
            <a:spLocks noGrp="1"/>
          </p:cNvSpPr>
          <p:nvPr>
            <p:ph type="ftr" sz="quarter" idx="11"/>
          </p:nvPr>
        </p:nvSpPr>
        <p:spPr>
          <a:ln>
            <a:noFill/>
          </a:ln>
        </p:spPr>
        <p:txBody>
          <a:bodyPr/>
          <a:lstStyle/>
          <a:p>
            <a:r>
              <a:rPr lang="ja-JP" altLang="en-US" dirty="0"/>
              <a:t>現</a:t>
            </a:r>
            <a:r>
              <a:rPr lang="ja-JP" altLang="en-US"/>
              <a:t>状分析</a:t>
            </a:r>
            <a:endParaRPr lang="ja-JP" altLang="en-US" dirty="0"/>
          </a:p>
        </p:txBody>
      </p:sp>
      <p:grpSp>
        <p:nvGrpSpPr>
          <p:cNvPr id="4" name="グループ化 3"/>
          <p:cNvGrpSpPr/>
          <p:nvPr/>
        </p:nvGrpSpPr>
        <p:grpSpPr>
          <a:xfrm>
            <a:off x="899592" y="908720"/>
            <a:ext cx="7318217" cy="3580543"/>
            <a:chOff x="774172" y="1342576"/>
            <a:chExt cx="7318217" cy="3580543"/>
          </a:xfrm>
        </p:grpSpPr>
        <p:pic>
          <p:nvPicPr>
            <p:cNvPr id="5" name="Picture 14" descr="クリックすると新しいウィンドウで開きます"/>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15418" y="2998760"/>
              <a:ext cx="1444007" cy="192435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クリックすると新しいウィンドウで開きます"/>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918324" y="3022087"/>
              <a:ext cx="1652392" cy="178222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クリックすると新しいウィンドウで開きます"/>
            <p:cNvPicPr>
              <a:picLocks noChangeAspect="1" noChangeArrowheads="1"/>
            </p:cNvPicPr>
            <p:nvPr/>
          </p:nvPicPr>
          <p:blipFill rotWithShape="1">
            <a:blip r:embed="rId6">
              <a:extLst>
                <a:ext uri="{BEBA8EAE-BF5A-486C-A8C5-ECC9F3942E4B}">
                  <a14:imgProps xmlns:a14="http://schemas.microsoft.com/office/drawing/2010/main">
                    <a14:imgLayer r:embed="rId7">
                      <a14:imgEffect>
                        <a14:sharpenSoften amount="50000"/>
                      </a14:imgEffect>
                      <a14:imgEffect>
                        <a14:brightnessContrast bright="20000"/>
                      </a14:imgEffect>
                    </a14:imgLayer>
                  </a14:imgProps>
                </a:ext>
                <a:ext uri="{28A0092B-C50C-407E-A947-70E740481C1C}">
                  <a14:useLocalDpi xmlns:a14="http://schemas.microsoft.com/office/drawing/2010/main" val="0"/>
                </a:ext>
              </a:extLst>
            </a:blip>
            <a:srcRect l="20171" r="20442"/>
            <a:stretch/>
          </p:blipFill>
          <p:spPr bwMode="auto">
            <a:xfrm>
              <a:off x="5411564" y="3109959"/>
              <a:ext cx="1292463" cy="163223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クリックすると新しいウィンドウで開きます"/>
            <p:cNvPicPr>
              <a:picLocks noChangeAspect="1" noChangeArrowheads="1"/>
            </p:cNvPicPr>
            <p:nvPr/>
          </p:nvPicPr>
          <p:blipFill rotWithShape="1">
            <a:blip r:embed="rId8">
              <a:extLst>
                <a:ext uri="{28A0092B-C50C-407E-A947-70E740481C1C}">
                  <a14:useLocalDpi xmlns:a14="http://schemas.microsoft.com/office/drawing/2010/main" val="0"/>
                </a:ext>
              </a:extLst>
            </a:blip>
            <a:srcRect l="23958" r="25104"/>
            <a:stretch/>
          </p:blipFill>
          <p:spPr bwMode="auto">
            <a:xfrm>
              <a:off x="774172" y="3133573"/>
              <a:ext cx="828184" cy="162584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0" descr="クリックすると新しいウィンドウで開きます"/>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79468" y="3109958"/>
              <a:ext cx="812921" cy="162584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6" descr="クリックすると新しいウィンドウで開きます"/>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64912" y="1370245"/>
              <a:ext cx="1341320" cy="142261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8" descr="クリックすると新しいウィンドウで開きます"/>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75613" y="1503107"/>
              <a:ext cx="1381966" cy="122751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0" descr="クリックすると新しいウィンドウで開きます"/>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821086" y="1342576"/>
              <a:ext cx="1364518" cy="1364518"/>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テキスト ボックス 13"/>
          <p:cNvSpPr txBox="1"/>
          <p:nvPr/>
        </p:nvSpPr>
        <p:spPr>
          <a:xfrm>
            <a:off x="899592" y="4740764"/>
            <a:ext cx="7344816" cy="461665"/>
          </a:xfrm>
          <a:prstGeom prst="rect">
            <a:avLst/>
          </a:prstGeom>
          <a:noFill/>
        </p:spPr>
        <p:txBody>
          <a:bodyPr wrap="square" rtlCol="0">
            <a:spAutoFit/>
          </a:bodyPr>
          <a:lstStyle/>
          <a:p>
            <a:pPr algn="ctr"/>
            <a:r>
              <a:rPr kumimoji="1" lang="ja-JP" altLang="en-US" sz="2400" dirty="0" smtClean="0"/>
              <a:t>メーカーと小売りが共同で開発した商品が増加している</a:t>
            </a:r>
            <a:endParaRPr kumimoji="1" lang="ja-JP" altLang="en-US" sz="2400" dirty="0"/>
          </a:p>
        </p:txBody>
      </p:sp>
      <p:grpSp>
        <p:nvGrpSpPr>
          <p:cNvPr id="16" name="グループ化 15"/>
          <p:cNvGrpSpPr/>
          <p:nvPr/>
        </p:nvGrpSpPr>
        <p:grpSpPr>
          <a:xfrm>
            <a:off x="1691680" y="5505908"/>
            <a:ext cx="5687620" cy="792088"/>
            <a:chOff x="1619672" y="5505908"/>
            <a:chExt cx="5687620" cy="792088"/>
          </a:xfrm>
        </p:grpSpPr>
        <p:sp>
          <p:nvSpPr>
            <p:cNvPr id="13" name="右矢印 12"/>
            <p:cNvSpPr/>
            <p:nvPr/>
          </p:nvSpPr>
          <p:spPr>
            <a:xfrm>
              <a:off x="1619672" y="5505908"/>
              <a:ext cx="576064" cy="792088"/>
            </a:xfrm>
            <a:prstGeom prst="rightArrow">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p:cNvSpPr txBox="1"/>
            <p:nvPr/>
          </p:nvSpPr>
          <p:spPr>
            <a:xfrm>
              <a:off x="1835696" y="5517232"/>
              <a:ext cx="5471596" cy="769441"/>
            </a:xfrm>
            <a:prstGeom prst="rect">
              <a:avLst/>
            </a:prstGeom>
            <a:noFill/>
          </p:spPr>
          <p:txBody>
            <a:bodyPr wrap="square" rtlCol="0">
              <a:spAutoFit/>
            </a:bodyPr>
            <a:lstStyle/>
            <a:p>
              <a:pPr algn="ctr"/>
              <a:r>
                <a:rPr kumimoji="1" lang="ja-JP" altLang="en-US" sz="4400" dirty="0" smtClean="0">
                  <a:solidFill>
                    <a:srgbClr val="FF0000"/>
                  </a:solidFill>
                </a:rPr>
                <a:t>ダブルチョップ商品</a:t>
              </a:r>
              <a:endParaRPr kumimoji="1" lang="ja-JP" altLang="en-US" sz="4400" dirty="0">
                <a:solidFill>
                  <a:srgbClr val="FF0000"/>
                </a:solidFill>
              </a:endParaRPr>
            </a:p>
          </p:txBody>
        </p:sp>
      </p:grpSp>
    </p:spTree>
    <p:extLst>
      <p:ext uri="{BB962C8B-B14F-4D97-AF65-F5344CB8AC3E}">
        <p14:creationId xmlns:p14="http://schemas.microsoft.com/office/powerpoint/2010/main" val="239810885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線コネクタ 23"/>
          <p:cNvCxnSpPr/>
          <p:nvPr/>
        </p:nvCxnSpPr>
        <p:spPr>
          <a:xfrm flipH="1" flipV="1">
            <a:off x="8028384" y="3933057"/>
            <a:ext cx="183886" cy="811559"/>
          </a:xfrm>
          <a:prstGeom prst="line">
            <a:avLst/>
          </a:prstGeom>
        </p:spPr>
        <p:style>
          <a:lnRef idx="2">
            <a:schemeClr val="accent1"/>
          </a:lnRef>
          <a:fillRef idx="0">
            <a:schemeClr val="accent1"/>
          </a:fillRef>
          <a:effectRef idx="1">
            <a:schemeClr val="accent1"/>
          </a:effectRef>
          <a:fontRef idx="minor">
            <a:schemeClr val="tx1"/>
          </a:fontRef>
        </p:style>
      </p:cxnSp>
      <p:cxnSp>
        <p:nvCxnSpPr>
          <p:cNvPr id="21" name="直線コネクタ 20"/>
          <p:cNvCxnSpPr/>
          <p:nvPr/>
        </p:nvCxnSpPr>
        <p:spPr>
          <a:xfrm flipV="1">
            <a:off x="5004048" y="2840162"/>
            <a:ext cx="432048" cy="1092895"/>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直線コネクタ 16"/>
          <p:cNvCxnSpPr/>
          <p:nvPr/>
        </p:nvCxnSpPr>
        <p:spPr>
          <a:xfrm flipV="1">
            <a:off x="755576" y="3933056"/>
            <a:ext cx="576064" cy="811560"/>
          </a:xfrm>
          <a:prstGeom prst="line">
            <a:avLst/>
          </a:prstGeom>
        </p:spPr>
        <p:style>
          <a:lnRef idx="2">
            <a:schemeClr val="accent1"/>
          </a:lnRef>
          <a:fillRef idx="0">
            <a:schemeClr val="accent1"/>
          </a:fillRef>
          <a:effectRef idx="1">
            <a:schemeClr val="accent1"/>
          </a:effectRef>
          <a:fontRef idx="minor">
            <a:schemeClr val="tx1"/>
          </a:fontRef>
        </p:style>
      </p:cxnSp>
      <p:sp>
        <p:nvSpPr>
          <p:cNvPr id="2" name="タイトル 1"/>
          <p:cNvSpPr>
            <a:spLocks noGrp="1"/>
          </p:cNvSpPr>
          <p:nvPr>
            <p:ph type="title"/>
          </p:nvPr>
        </p:nvSpPr>
        <p:spPr/>
        <p:txBody>
          <a:bodyPr>
            <a:normAutofit fontScale="90000"/>
          </a:bodyPr>
          <a:lstStyle/>
          <a:p>
            <a:r>
              <a:rPr kumimoji="1" lang="ja-JP" altLang="en-US" dirty="0" smtClean="0"/>
              <a:t>しかし！高価なダブルチョップもある</a:t>
            </a:r>
            <a:endParaRPr kumimoji="1" lang="ja-JP" altLang="en-US" dirty="0"/>
          </a:p>
        </p:txBody>
      </p:sp>
      <p:sp>
        <p:nvSpPr>
          <p:cNvPr id="4" name="フッター プレースホルダー 3"/>
          <p:cNvSpPr>
            <a:spLocks noGrp="1"/>
          </p:cNvSpPr>
          <p:nvPr>
            <p:ph type="ftr" sz="quarter" idx="11"/>
          </p:nvPr>
        </p:nvSpPr>
        <p:spPr/>
        <p:txBody>
          <a:bodyPr/>
          <a:lstStyle/>
          <a:p>
            <a:r>
              <a:rPr lang="ja-JP" altLang="en-US" dirty="0"/>
              <a:t>仮</a:t>
            </a:r>
            <a:r>
              <a:rPr lang="ja-JP" altLang="en-US"/>
              <a:t>説の導出</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40</a:t>
            </a:fld>
            <a:endParaRPr kumimoji="1" lang="ja-JP" altLang="en-US"/>
          </a:p>
        </p:txBody>
      </p:sp>
      <p:sp>
        <p:nvSpPr>
          <p:cNvPr id="9" name="テキスト ボックス 8"/>
          <p:cNvSpPr txBox="1"/>
          <p:nvPr/>
        </p:nvSpPr>
        <p:spPr>
          <a:xfrm>
            <a:off x="6284122" y="4744616"/>
            <a:ext cx="2304256"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kumimoji="1" lang="ja-JP" altLang="en-US" dirty="0"/>
              <a:t>日清とセブン＆ｉ</a:t>
            </a:r>
            <a:r>
              <a:rPr kumimoji="1" lang="en-US" altLang="ja-JP" dirty="0"/>
              <a:t>HD</a:t>
            </a:r>
            <a:r>
              <a:rPr kumimoji="1" lang="ja-JP" altLang="en-US" dirty="0"/>
              <a:t>の</a:t>
            </a:r>
            <a:endParaRPr kumimoji="1" lang="en-US" altLang="ja-JP" dirty="0"/>
          </a:p>
          <a:p>
            <a:r>
              <a:rPr kumimoji="1" lang="ja-JP" altLang="en-US" dirty="0"/>
              <a:t>ダブルチョップ商品</a:t>
            </a:r>
            <a:endParaRPr kumimoji="1" lang="en-US" altLang="ja-JP" dirty="0"/>
          </a:p>
          <a:p>
            <a:pPr algn="r"/>
            <a:r>
              <a:rPr lang="en-US" altLang="ja-JP" dirty="0"/>
              <a:t>1</a:t>
            </a:r>
            <a:r>
              <a:rPr lang="ja-JP" altLang="en-US" dirty="0"/>
              <a:t>個</a:t>
            </a:r>
            <a:r>
              <a:rPr lang="en-US" altLang="ja-JP"/>
              <a:t>/275 </a:t>
            </a:r>
            <a:r>
              <a:rPr lang="ja-JP" altLang="en-US"/>
              <a:t>円</a:t>
            </a:r>
            <a:r>
              <a:rPr lang="ja-JP" altLang="en-US" dirty="0"/>
              <a:t>（税込）</a:t>
            </a:r>
            <a:endParaRPr kumimoji="1" lang="ja-JP" altLang="en-US" dirty="0"/>
          </a:p>
        </p:txBody>
      </p:sp>
      <p:pic>
        <p:nvPicPr>
          <p:cNvPr id="3" name="Picture 13"/>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208" b="98551" l="303" r="100000"/>
                    </a14:imgEffect>
                  </a14:imgLayer>
                </a14:imgProps>
              </a:ext>
              <a:ext uri="{28A0092B-C50C-407E-A947-70E740481C1C}">
                <a14:useLocalDpi xmlns:a14="http://schemas.microsoft.com/office/drawing/2010/main" val="0"/>
              </a:ext>
            </a:extLst>
          </a:blip>
          <a:srcRect/>
          <a:stretch>
            <a:fillRect/>
          </a:stretch>
        </p:blipFill>
        <p:spPr bwMode="auto">
          <a:xfrm>
            <a:off x="971600" y="2313402"/>
            <a:ext cx="1830130" cy="223119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descr="http://ord.yahoo.co.jp/o/image/SIG=12e4o63ps/EXP=1418378637;_ylc=X3IDMgRmc3QDMARpZHgDMARvaWQDQU5kOUdjU1Z5UF9QRW9PMjQ1cV9WY1haZVIzQnRVa1NaZURYMDZPQk1fOW4wa0VnQmtWaDQ2NjBNMm9pNi00BHADNlllUjQ0R3U0NEdLNkl5MgRwb3MDMQRzZWMDc2h3BHNsawNyaQ--/**http%3a/www.zaikei.co.jp/files/general/2013061417585010.jpg"/>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0" b="100000" l="34000" r="65667">
                        <a14:foregroundMark x1="51667" y1="7051" x2="51667" y2="7051"/>
                        <a14:foregroundMark x1="47667" y1="7372" x2="47667" y2="7372"/>
                        <a14:foregroundMark x1="43667" y1="3526" x2="43667" y2="3526"/>
                        <a14:foregroundMark x1="55000" y1="2564" x2="55000" y2="2564"/>
                        <a14:foregroundMark x1="42667" y1="2244" x2="42667" y2="2244"/>
                        <a14:backgroundMark x1="52000" y1="962" x2="52000" y2="962"/>
                        <a14:backgroundMark x1="46000" y1="962" x2="46000" y2="962"/>
                      </a14:backgroundRemoval>
                    </a14:imgEffect>
                  </a14:imgLayer>
                </a14:imgProps>
              </a:ext>
              <a:ext uri="{28A0092B-C50C-407E-A947-70E740481C1C}">
                <a14:useLocalDpi xmlns:a14="http://schemas.microsoft.com/office/drawing/2010/main" val="0"/>
              </a:ext>
            </a:extLst>
          </a:blip>
          <a:srcRect l="30559" r="30081"/>
          <a:stretch/>
        </p:blipFill>
        <p:spPr bwMode="auto">
          <a:xfrm>
            <a:off x="3930782" y="2950701"/>
            <a:ext cx="1340736" cy="354259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3" name="Picture 16" descr="クリックすると新しいウィンドウで開きます"/>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0" b="100000" l="0" r="100000">
                        <a14:backgroundMark x1="1212" y1="37714" x2="1212" y2="37714"/>
                        <a14:backgroundMark x1="1212" y1="40000" x2="1212" y2="40000"/>
                      </a14:backgroundRemoval>
                    </a14:imgEffect>
                  </a14:imgLayer>
                </a14:imgProps>
              </a:ext>
              <a:ext uri="{28A0092B-C50C-407E-A947-70E740481C1C}">
                <a14:useLocalDpi xmlns:a14="http://schemas.microsoft.com/office/drawing/2010/main" val="0"/>
              </a:ext>
            </a:extLst>
          </a:blip>
          <a:srcRect/>
          <a:stretch>
            <a:fillRect/>
          </a:stretch>
        </p:blipFill>
        <p:spPr bwMode="auto">
          <a:xfrm>
            <a:off x="6372199" y="2126574"/>
            <a:ext cx="2128102" cy="225707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4" name="テキスト ボックス 10"/>
          <p:cNvSpPr txBox="1"/>
          <p:nvPr/>
        </p:nvSpPr>
        <p:spPr>
          <a:xfrm>
            <a:off x="3334156" y="1916832"/>
            <a:ext cx="2533988"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ja-JP" altLang="en-US" dirty="0"/>
              <a:t>伊藤園</a:t>
            </a:r>
            <a:r>
              <a:rPr kumimoji="1" lang="ja-JP" altLang="en-US" dirty="0" smtClean="0"/>
              <a:t>とセブン</a:t>
            </a:r>
            <a:r>
              <a:rPr kumimoji="1" lang="ja-JP" altLang="en-US" dirty="0"/>
              <a:t>＆</a:t>
            </a:r>
            <a:r>
              <a:rPr kumimoji="1" lang="ja-JP" altLang="en-US" dirty="0" smtClean="0"/>
              <a:t>ｉ </a:t>
            </a:r>
            <a:r>
              <a:rPr kumimoji="1" lang="en-US" altLang="ja-JP" dirty="0" smtClean="0"/>
              <a:t>HD</a:t>
            </a:r>
          </a:p>
          <a:p>
            <a:r>
              <a:rPr kumimoji="1" lang="ja-JP" altLang="en-US" dirty="0" smtClean="0"/>
              <a:t>のダブルチョップ</a:t>
            </a:r>
            <a:r>
              <a:rPr kumimoji="1" lang="ja-JP" altLang="en-US" dirty="0"/>
              <a:t>商品</a:t>
            </a:r>
            <a:endParaRPr kumimoji="1" lang="en-US" altLang="ja-JP" dirty="0"/>
          </a:p>
          <a:p>
            <a:pPr algn="r"/>
            <a:r>
              <a:rPr lang="en-US" altLang="ja-JP" dirty="0" smtClean="0"/>
              <a:t>400ml/135</a:t>
            </a:r>
            <a:r>
              <a:rPr lang="ja-JP" altLang="en-US" dirty="0" smtClean="0"/>
              <a:t>円</a:t>
            </a:r>
            <a:r>
              <a:rPr lang="ja-JP" altLang="en-US" dirty="0"/>
              <a:t>（税込）</a:t>
            </a:r>
            <a:endParaRPr kumimoji="1" lang="ja-JP" altLang="en-US" dirty="0"/>
          </a:p>
        </p:txBody>
      </p:sp>
      <p:sp>
        <p:nvSpPr>
          <p:cNvPr id="15" name="テキスト ボックス 11"/>
          <p:cNvSpPr txBox="1"/>
          <p:nvPr/>
        </p:nvSpPr>
        <p:spPr>
          <a:xfrm>
            <a:off x="656152" y="4744616"/>
            <a:ext cx="2533988"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kumimoji="1" lang="en-US" altLang="ja-JP" dirty="0" err="1" smtClean="0"/>
              <a:t>Calbee</a:t>
            </a:r>
            <a:r>
              <a:rPr kumimoji="1" lang="ja-JP" altLang="en-US" dirty="0" smtClean="0"/>
              <a:t>とファミリーマートのダブルチョップ</a:t>
            </a:r>
            <a:r>
              <a:rPr kumimoji="1" lang="ja-JP" altLang="en-US" dirty="0"/>
              <a:t>商品</a:t>
            </a:r>
            <a:endParaRPr kumimoji="1" lang="en-US" altLang="ja-JP" dirty="0"/>
          </a:p>
          <a:p>
            <a:pPr algn="r"/>
            <a:r>
              <a:rPr lang="en-US" altLang="ja-JP" dirty="0" smtClean="0"/>
              <a:t>1</a:t>
            </a:r>
            <a:r>
              <a:rPr lang="ja-JP" altLang="en-US" dirty="0" smtClean="0"/>
              <a:t>個</a:t>
            </a:r>
            <a:r>
              <a:rPr lang="en-US" altLang="ja-JP" dirty="0" smtClean="0"/>
              <a:t>/154</a:t>
            </a:r>
            <a:r>
              <a:rPr lang="ja-JP" altLang="en-US" dirty="0" smtClean="0"/>
              <a:t>円</a:t>
            </a:r>
            <a:r>
              <a:rPr lang="ja-JP" altLang="en-US" dirty="0"/>
              <a:t>（税込）</a:t>
            </a:r>
            <a:endParaRPr kumimoji="1" lang="ja-JP" altLang="en-US" dirty="0"/>
          </a:p>
        </p:txBody>
      </p:sp>
    </p:spTree>
    <p:extLst>
      <p:ext uri="{BB962C8B-B14F-4D97-AF65-F5344CB8AC3E}">
        <p14:creationId xmlns:p14="http://schemas.microsoft.com/office/powerpoint/2010/main" val="73205541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41</a:t>
            </a:fld>
            <a:endParaRPr kumimoji="1" lang="ja-JP" altLang="en-US"/>
          </a:p>
        </p:txBody>
      </p:sp>
      <p:sp>
        <p:nvSpPr>
          <p:cNvPr id="4" name="フッター プレースホルダー 3"/>
          <p:cNvSpPr>
            <a:spLocks noGrp="1"/>
          </p:cNvSpPr>
          <p:nvPr>
            <p:ph type="ftr" sz="quarter" idx="11"/>
          </p:nvPr>
        </p:nvSpPr>
        <p:spPr/>
        <p:txBody>
          <a:bodyPr/>
          <a:lstStyle/>
          <a:p>
            <a:r>
              <a:rPr lang="ja-JP" altLang="en-US" dirty="0"/>
              <a:t>仮</a:t>
            </a:r>
            <a:r>
              <a:rPr lang="ja-JP" altLang="en-US"/>
              <a:t>説の導出</a:t>
            </a:r>
            <a:endParaRPr lang="ja-JP" altLang="en-US" dirty="0"/>
          </a:p>
        </p:txBody>
      </p:sp>
      <p:grpSp>
        <p:nvGrpSpPr>
          <p:cNvPr id="15" name="グループ化 1"/>
          <p:cNvGrpSpPr/>
          <p:nvPr/>
        </p:nvGrpSpPr>
        <p:grpSpPr>
          <a:xfrm>
            <a:off x="3203848" y="1248890"/>
            <a:ext cx="2857500" cy="3397728"/>
            <a:chOff x="1907704" y="2181840"/>
            <a:chExt cx="2857500" cy="3397728"/>
          </a:xfrm>
        </p:grpSpPr>
        <p:pic>
          <p:nvPicPr>
            <p:cNvPr id="10" name="Picture 2" descr="クリックすると新しいウィンドウで開きま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2722068"/>
              <a:ext cx="28575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クリックすると新しいウィンドウで開きます"/>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965940">
              <a:off x="3273951" y="2181840"/>
              <a:ext cx="707956" cy="70795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グループ化 1"/>
          <p:cNvGrpSpPr/>
          <p:nvPr/>
        </p:nvGrpSpPr>
        <p:grpSpPr>
          <a:xfrm>
            <a:off x="1115616" y="2035270"/>
            <a:ext cx="2088232" cy="2545858"/>
            <a:chOff x="674857" y="1471995"/>
            <a:chExt cx="2088232" cy="2545858"/>
          </a:xfrm>
        </p:grpSpPr>
        <p:pic>
          <p:nvPicPr>
            <p:cNvPr id="7" name="Picture 13"/>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208" b="98551" l="303" r="100000"/>
                      </a14:imgEffect>
                    </a14:imgLayer>
                  </a14:imgProps>
                </a:ext>
                <a:ext uri="{28A0092B-C50C-407E-A947-70E740481C1C}">
                  <a14:useLocalDpi xmlns:a14="http://schemas.microsoft.com/office/drawing/2010/main" val="0"/>
                </a:ext>
              </a:extLst>
            </a:blip>
            <a:srcRect/>
            <a:stretch>
              <a:fillRect/>
            </a:stretch>
          </p:blipFill>
          <p:spPr bwMode="auto">
            <a:xfrm>
              <a:off x="674857" y="1471995"/>
              <a:ext cx="2088232" cy="2545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正方形/長方形 11"/>
            <p:cNvSpPr/>
            <p:nvPr/>
          </p:nvSpPr>
          <p:spPr>
            <a:xfrm>
              <a:off x="1440813" y="2418747"/>
              <a:ext cx="864096" cy="50405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 name="テキスト ボックス 12"/>
          <p:cNvSpPr txBox="1"/>
          <p:nvPr/>
        </p:nvSpPr>
        <p:spPr>
          <a:xfrm>
            <a:off x="899592" y="5013176"/>
            <a:ext cx="7317524" cy="1200329"/>
          </a:xfrm>
          <a:prstGeom prst="rect">
            <a:avLst/>
          </a:prstGeom>
          <a:ln>
            <a:solidFill>
              <a:srgbClr val="00B0F0"/>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ja-JP" altLang="en-US" sz="3600" dirty="0"/>
              <a:t>類同の法則により</a:t>
            </a:r>
            <a:r>
              <a:rPr lang="en-US" altLang="ja-JP" sz="3600" dirty="0" err="1" smtClean="0"/>
              <a:t>Jagabee</a:t>
            </a:r>
            <a:r>
              <a:rPr lang="ja-JP" altLang="en-US" sz="3600" dirty="0" smtClean="0"/>
              <a:t>の</a:t>
            </a:r>
            <a:endParaRPr lang="en-US" altLang="ja-JP" sz="3600" dirty="0"/>
          </a:p>
          <a:p>
            <a:pPr algn="ctr"/>
            <a:r>
              <a:rPr lang="ja-JP" altLang="en-US" sz="3600" dirty="0"/>
              <a:t>ブランドが消費者の印象に残る</a:t>
            </a:r>
            <a:endParaRPr kumimoji="1" lang="ja-JP" altLang="en-US" sz="3600" dirty="0"/>
          </a:p>
        </p:txBody>
      </p:sp>
      <p:sp>
        <p:nvSpPr>
          <p:cNvPr id="16" name="雲形吹き出し 18"/>
          <p:cNvSpPr/>
          <p:nvPr/>
        </p:nvSpPr>
        <p:spPr>
          <a:xfrm>
            <a:off x="1187624" y="265401"/>
            <a:ext cx="3026265" cy="1588587"/>
          </a:xfrm>
          <a:prstGeom prst="cloudCallout">
            <a:avLst>
              <a:gd name="adj1" fmla="val 47393"/>
              <a:gd name="adj2" fmla="val 62825"/>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ja-JP" sz="2800" dirty="0" err="1"/>
              <a:t>Jagabee</a:t>
            </a:r>
            <a:r>
              <a:rPr lang="ja-JP" altLang="en-US" sz="2800" dirty="0"/>
              <a:t>の新商品だ！</a:t>
            </a:r>
          </a:p>
        </p:txBody>
      </p:sp>
      <p:pic>
        <p:nvPicPr>
          <p:cNvPr id="17" name="Picture 6"/>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0" b="100000" l="0" r="100000">
                        <a14:foregroundMark x1="34872" y1="82008" x2="34872" y2="82008"/>
                        <a14:foregroundMark x1="39487" y1="43096" x2="39487" y2="43096"/>
                        <a14:foregroundMark x1="37436" y1="39749" x2="37436" y2="39749"/>
                        <a14:foregroundMark x1="38974" y1="49372" x2="38974" y2="49372"/>
                        <a14:foregroundMark x1="34359" y1="87448" x2="34359" y2="87448"/>
                        <a14:foregroundMark x1="69744" y1="43515" x2="69744" y2="43515"/>
                        <a14:foregroundMark x1="61026" y1="43515" x2="61026" y2="43515"/>
                        <a14:foregroundMark x1="61026" y1="38494" x2="61026" y2="38494"/>
                        <a14:foregroundMark x1="65128" y1="41423" x2="65128" y2="41423"/>
                        <a14:foregroundMark x1="57949" y1="46025" x2="57949" y2="46025"/>
                        <a14:foregroundMark x1="51282" y1="46025" x2="51282" y2="46025"/>
                        <a14:foregroundMark x1="45641" y1="47699" x2="45641" y2="47699"/>
                        <a14:foregroundMark x1="34872" y1="46444" x2="34872" y2="46444"/>
                        <a14:foregroundMark x1="29231" y1="43515" x2="29231" y2="43515"/>
                        <a14:foregroundMark x1="21026" y1="42259" x2="21026" y2="42259"/>
                        <a14:foregroundMark x1="79487" y1="38075" x2="79487" y2="38075"/>
                        <a14:foregroundMark x1="34359" y1="42259" x2="34359" y2="42259"/>
                        <a14:foregroundMark x1="41538" y1="50209" x2="41538" y2="50209"/>
                        <a14:foregroundMark x1="41538" y1="39331" x2="41538" y2="39331"/>
                        <a14:foregroundMark x1="53333" y1="16736" x2="53333" y2="16736"/>
                        <a14:foregroundMark x1="44103" y1="17155" x2="44103" y2="17155"/>
                        <a14:foregroundMark x1="23590" y1="10042" x2="23590" y2="10042"/>
                        <a14:foregroundMark x1="64615" y1="15900" x2="64615" y2="15900"/>
                        <a14:foregroundMark x1="61026" y1="15481" x2="61026" y2="15481"/>
                        <a14:foregroundMark x1="41026" y1="56904" x2="41026" y2="56904"/>
                        <a14:foregroundMark x1="74359" y1="56904" x2="74359" y2="56904"/>
                      </a14:backgroundRemoval>
                    </a14:imgEffect>
                  </a14:imgLayer>
                </a14:imgProps>
              </a:ext>
              <a:ext uri="{28A0092B-C50C-407E-A947-70E740481C1C}">
                <a14:useLocalDpi xmlns:a14="http://schemas.microsoft.com/office/drawing/2010/main" val="0"/>
              </a:ext>
            </a:extLst>
          </a:blip>
          <a:srcRect/>
          <a:stretch>
            <a:fillRect/>
          </a:stretch>
        </p:blipFill>
        <p:spPr bwMode="auto">
          <a:xfrm>
            <a:off x="5806364" y="1988840"/>
            <a:ext cx="2150012" cy="25360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正方形/長方形 11"/>
          <p:cNvSpPr/>
          <p:nvPr/>
        </p:nvSpPr>
        <p:spPr>
          <a:xfrm>
            <a:off x="6084168" y="2572369"/>
            <a:ext cx="1631044" cy="8107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0305969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2115712"/>
            <a:ext cx="28575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スライド番号プレースホルダー 1"/>
          <p:cNvSpPr>
            <a:spLocks noGrp="1"/>
          </p:cNvSpPr>
          <p:nvPr>
            <p:ph type="sldNum" sz="quarter" idx="12"/>
          </p:nvPr>
        </p:nvSpPr>
        <p:spPr/>
        <p:txBody>
          <a:bodyPr/>
          <a:lstStyle/>
          <a:p>
            <a:fld id="{48F923D7-A10D-4D62-940C-AB97FE5DAD4A}" type="slidenum">
              <a:rPr kumimoji="1" lang="ja-JP" altLang="en-US" smtClean="0"/>
              <a:t>42</a:t>
            </a:fld>
            <a:endParaRPr kumimoji="1" lang="ja-JP" altLang="en-US"/>
          </a:p>
        </p:txBody>
      </p:sp>
      <p:sp>
        <p:nvSpPr>
          <p:cNvPr id="3" name="フッター プレースホルダー 2"/>
          <p:cNvSpPr>
            <a:spLocks noGrp="1"/>
          </p:cNvSpPr>
          <p:nvPr>
            <p:ph type="ftr" sz="quarter" idx="11"/>
          </p:nvPr>
        </p:nvSpPr>
        <p:spPr/>
        <p:txBody>
          <a:bodyPr/>
          <a:lstStyle/>
          <a:p>
            <a:r>
              <a:rPr lang="ja-JP" altLang="en-US" dirty="0"/>
              <a:t>仮</a:t>
            </a:r>
            <a:r>
              <a:rPr lang="ja-JP" altLang="en-US"/>
              <a:t>説の導出</a:t>
            </a:r>
            <a:endParaRPr lang="ja-JP" altLang="en-US" dirty="0"/>
          </a:p>
        </p:txBody>
      </p:sp>
      <p:grpSp>
        <p:nvGrpSpPr>
          <p:cNvPr id="10" name="グループ化 10"/>
          <p:cNvGrpSpPr/>
          <p:nvPr/>
        </p:nvGrpSpPr>
        <p:grpSpPr>
          <a:xfrm>
            <a:off x="829464" y="5013177"/>
            <a:ext cx="7410688" cy="1080119"/>
            <a:chOff x="323528" y="2636912"/>
            <a:chExt cx="7842737" cy="1584176"/>
          </a:xfrm>
        </p:grpSpPr>
        <p:sp>
          <p:nvSpPr>
            <p:cNvPr id="6" name="正方形/長方形 11"/>
            <p:cNvSpPr/>
            <p:nvPr/>
          </p:nvSpPr>
          <p:spPr>
            <a:xfrm>
              <a:off x="323528" y="2636912"/>
              <a:ext cx="7771035" cy="1584176"/>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4"/>
            <p:cNvSpPr/>
            <p:nvPr/>
          </p:nvSpPr>
          <p:spPr>
            <a:xfrm>
              <a:off x="395534" y="2742525"/>
              <a:ext cx="7770731" cy="1399358"/>
            </a:xfrm>
            <a:prstGeom prst="rect">
              <a:avLst/>
            </a:prstGeom>
          </p:spPr>
          <p:txBody>
            <a:bodyPr wrap="square">
              <a:spAutoFit/>
            </a:bodyPr>
            <a:lstStyle/>
            <a:p>
              <a:r>
                <a:rPr lang="ja-JP" altLang="en-US" sz="2800" dirty="0" smtClean="0"/>
                <a:t>既存の</a:t>
              </a:r>
              <a:r>
                <a:rPr lang="en-US" altLang="ja-JP" sz="2800" dirty="0" smtClean="0"/>
                <a:t>『</a:t>
              </a:r>
              <a:r>
                <a:rPr lang="en-US" altLang="ja-JP" sz="2800" dirty="0" err="1" smtClean="0"/>
                <a:t>Jagabee</a:t>
              </a:r>
              <a:r>
                <a:rPr lang="en-US" altLang="ja-JP" sz="2800" dirty="0" smtClean="0"/>
                <a:t>』</a:t>
              </a:r>
              <a:r>
                <a:rPr lang="ja-JP" altLang="en-US" sz="2800" dirty="0" smtClean="0"/>
                <a:t>よりも高価格</a:t>
              </a:r>
              <a:r>
                <a:rPr lang="ja-JP" altLang="en-US" sz="2800" dirty="0"/>
                <a:t>のダブルチョップ</a:t>
              </a:r>
              <a:r>
                <a:rPr lang="ja-JP" altLang="en-US" sz="2800" dirty="0" smtClean="0"/>
                <a:t>は高品質と認知される。</a:t>
              </a:r>
              <a:endParaRPr lang="ja-JP" altLang="en-US" sz="2800" dirty="0"/>
            </a:p>
          </p:txBody>
        </p:sp>
      </p:grpSp>
      <p:sp>
        <p:nvSpPr>
          <p:cNvPr id="18" name="正方形/長方形 17"/>
          <p:cNvSpPr/>
          <p:nvPr/>
        </p:nvSpPr>
        <p:spPr>
          <a:xfrm>
            <a:off x="799744" y="542290"/>
            <a:ext cx="7440408" cy="1446550"/>
          </a:xfrm>
          <a:prstGeom prst="rect">
            <a:avLst/>
          </a:prstGeom>
          <a:ln>
            <a:noFill/>
            <a:prstDash val="lgDash"/>
          </a:ln>
        </p:spPr>
        <p:txBody>
          <a:bodyPr wrap="square">
            <a:spAutoFit/>
          </a:bodyPr>
          <a:lstStyle/>
          <a:p>
            <a:r>
              <a:rPr lang="ja-JP" altLang="en-US" sz="3200" dirty="0" smtClean="0"/>
              <a:t>価格</a:t>
            </a:r>
            <a:r>
              <a:rPr lang="ja-JP" altLang="en-US" sz="3200" dirty="0"/>
              <a:t>を品質の良し悪し</a:t>
            </a:r>
            <a:r>
              <a:rPr lang="ja-JP" altLang="en-US" sz="3200" dirty="0" smtClean="0"/>
              <a:t>の代替</a:t>
            </a:r>
            <a:r>
              <a:rPr lang="ja-JP" altLang="en-US" sz="3200" dirty="0"/>
              <a:t>要素</a:t>
            </a:r>
            <a:r>
              <a:rPr lang="ja-JP" altLang="en-US" sz="3200" dirty="0" smtClean="0"/>
              <a:t>とする傾向</a:t>
            </a:r>
            <a:r>
              <a:rPr lang="ja-JP" altLang="en-US" sz="3200" dirty="0"/>
              <a:t>が</a:t>
            </a:r>
            <a:r>
              <a:rPr lang="ja-JP" altLang="en-US" sz="3200" dirty="0" smtClean="0"/>
              <a:t>ある</a:t>
            </a:r>
            <a:endParaRPr lang="en-US" altLang="ja-JP" sz="3200" dirty="0" smtClean="0"/>
          </a:p>
          <a:p>
            <a:pPr algn="r"/>
            <a:r>
              <a:rPr lang="ja-JP" altLang="en-US" sz="2400" dirty="0"/>
              <a:t>（</a:t>
            </a:r>
            <a:r>
              <a:rPr lang="en-US" altLang="ja-JP" sz="2400" dirty="0"/>
              <a:t>Raj </a:t>
            </a:r>
            <a:r>
              <a:rPr lang="en-US" altLang="ja-JP" sz="2400" dirty="0" err="1"/>
              <a:t>Sethuraman</a:t>
            </a:r>
            <a:r>
              <a:rPr lang="en-US" altLang="ja-JP" sz="2400" dirty="0"/>
              <a:t> and Catherine </a:t>
            </a:r>
            <a:r>
              <a:rPr lang="en-US" altLang="ja-JP" sz="2400" dirty="0" smtClean="0"/>
              <a:t>Cole</a:t>
            </a:r>
            <a:r>
              <a:rPr lang="ja-JP" altLang="en-US" sz="2400" dirty="0" smtClean="0"/>
              <a:t>　</a:t>
            </a:r>
            <a:r>
              <a:rPr lang="en-US" altLang="ja-JP" sz="2400" dirty="0" smtClean="0"/>
              <a:t>1999)</a:t>
            </a:r>
            <a:endParaRPr lang="en-US" altLang="ja-JP" sz="2400" dirty="0"/>
          </a:p>
        </p:txBody>
      </p:sp>
      <p:grpSp>
        <p:nvGrpSpPr>
          <p:cNvPr id="8" name="グループ化 7"/>
          <p:cNvGrpSpPr/>
          <p:nvPr/>
        </p:nvGrpSpPr>
        <p:grpSpPr>
          <a:xfrm>
            <a:off x="1237546" y="2267140"/>
            <a:ext cx="3240360" cy="2304254"/>
            <a:chOff x="5148064" y="2060848"/>
            <a:chExt cx="3240360" cy="2304254"/>
          </a:xfrm>
        </p:grpSpPr>
        <p:sp>
          <p:nvSpPr>
            <p:cNvPr id="5" name="雲形吹き出し 4"/>
            <p:cNvSpPr/>
            <p:nvPr/>
          </p:nvSpPr>
          <p:spPr>
            <a:xfrm>
              <a:off x="5148064" y="2060848"/>
              <a:ext cx="3240360" cy="2304254"/>
            </a:xfrm>
            <a:prstGeom prst="cloudCallout">
              <a:avLst>
                <a:gd name="adj1" fmla="val 70912"/>
                <a:gd name="adj2" fmla="val -26915"/>
              </a:avLst>
            </a:prstGeom>
            <a:ln>
              <a:solidFill>
                <a:schemeClr val="accent5">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
          <p:nvSpPr>
            <p:cNvPr id="7" name="正方形/長方形 6"/>
            <p:cNvSpPr/>
            <p:nvPr/>
          </p:nvSpPr>
          <p:spPr>
            <a:xfrm>
              <a:off x="5316588" y="2787744"/>
              <a:ext cx="2826060" cy="830997"/>
            </a:xfrm>
            <a:prstGeom prst="rect">
              <a:avLst/>
            </a:prstGeom>
          </p:spPr>
          <p:txBody>
            <a:bodyPr wrap="square">
              <a:spAutoFit/>
            </a:bodyPr>
            <a:lstStyle/>
            <a:p>
              <a:pPr algn="ctr"/>
              <a:r>
                <a:rPr lang="ja-JP" altLang="en-US" sz="2400" dirty="0"/>
                <a:t>高い</a:t>
              </a:r>
              <a:r>
                <a:rPr lang="ja-JP" altLang="en-US" sz="2400" dirty="0" smtClean="0"/>
                <a:t>もの</a:t>
              </a:r>
              <a:r>
                <a:rPr lang="ja-JP" altLang="en-US" sz="2400" dirty="0"/>
                <a:t>は</a:t>
              </a:r>
              <a:r>
                <a:rPr lang="ja-JP" altLang="en-US" sz="2400" dirty="0" smtClean="0"/>
                <a:t>、品質が</a:t>
              </a:r>
              <a:endParaRPr lang="en-US" altLang="ja-JP" sz="2400" dirty="0" smtClean="0"/>
            </a:p>
            <a:p>
              <a:pPr algn="ctr"/>
              <a:r>
                <a:rPr lang="ja-JP" altLang="en-US" sz="2400" dirty="0" smtClean="0"/>
                <a:t>良いの</a:t>
              </a:r>
              <a:r>
                <a:rPr lang="ja-JP" altLang="en-US" sz="2400" dirty="0"/>
                <a:t>かな？</a:t>
              </a:r>
            </a:p>
          </p:txBody>
        </p:sp>
      </p:grpSp>
    </p:spTree>
    <p:extLst>
      <p:ext uri="{BB962C8B-B14F-4D97-AF65-F5344CB8AC3E}">
        <p14:creationId xmlns:p14="http://schemas.microsoft.com/office/powerpoint/2010/main" val="314132540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43</a:t>
            </a:fld>
            <a:endParaRPr kumimoji="1" lang="ja-JP" altLang="en-US"/>
          </a:p>
        </p:txBody>
      </p:sp>
      <p:sp>
        <p:nvSpPr>
          <p:cNvPr id="4" name="フッター プレースホルダー 3"/>
          <p:cNvSpPr>
            <a:spLocks noGrp="1"/>
          </p:cNvSpPr>
          <p:nvPr>
            <p:ph type="ftr" sz="quarter" idx="11"/>
          </p:nvPr>
        </p:nvSpPr>
        <p:spPr/>
        <p:txBody>
          <a:bodyPr/>
          <a:lstStyle/>
          <a:p>
            <a:r>
              <a:rPr lang="ja-JP" altLang="en-US" dirty="0"/>
              <a:t>仮</a:t>
            </a:r>
            <a:r>
              <a:rPr lang="ja-JP" altLang="en-US"/>
              <a:t>説の導出</a:t>
            </a:r>
            <a:endParaRPr lang="ja-JP" altLang="en-US" dirty="0"/>
          </a:p>
        </p:txBody>
      </p:sp>
      <p:grpSp>
        <p:nvGrpSpPr>
          <p:cNvPr id="8" name="グループ化 12"/>
          <p:cNvGrpSpPr/>
          <p:nvPr/>
        </p:nvGrpSpPr>
        <p:grpSpPr>
          <a:xfrm>
            <a:off x="444969" y="4293096"/>
            <a:ext cx="8208912" cy="1457002"/>
            <a:chOff x="444969" y="3438001"/>
            <a:chExt cx="8208912" cy="1224892"/>
          </a:xfrm>
        </p:grpSpPr>
        <p:sp>
          <p:nvSpPr>
            <p:cNvPr id="23" name="正方形/長方形 13"/>
            <p:cNvSpPr/>
            <p:nvPr/>
          </p:nvSpPr>
          <p:spPr>
            <a:xfrm>
              <a:off x="444969" y="3438001"/>
              <a:ext cx="8208912" cy="1224136"/>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14"/>
            <p:cNvSpPr txBox="1"/>
            <p:nvPr/>
          </p:nvSpPr>
          <p:spPr>
            <a:xfrm>
              <a:off x="467544" y="3498537"/>
              <a:ext cx="8136904" cy="1164356"/>
            </a:xfrm>
            <a:prstGeom prst="rect">
              <a:avLst/>
            </a:prstGeom>
            <a:noFill/>
          </p:spPr>
          <p:txBody>
            <a:bodyPr wrap="square" rtlCol="0">
              <a:spAutoFit/>
            </a:bodyPr>
            <a:lstStyle/>
            <a:p>
              <a:r>
                <a:rPr lang="ja-JP" altLang="en-US" sz="2800" dirty="0" smtClean="0"/>
                <a:t>消費者が既存の</a:t>
              </a:r>
              <a:r>
                <a:rPr lang="en-US" altLang="ja-JP" sz="2800" dirty="0"/>
                <a:t>『 </a:t>
              </a:r>
              <a:r>
                <a:rPr lang="en-US" altLang="ja-JP" sz="2800" dirty="0" err="1"/>
                <a:t>Jagabee</a:t>
              </a:r>
              <a:r>
                <a:rPr lang="en-US" altLang="ja-JP" sz="2800" dirty="0"/>
                <a:t> 』</a:t>
              </a:r>
              <a:r>
                <a:rPr lang="ja-JP" altLang="en-US" sz="2800" dirty="0" smtClean="0"/>
                <a:t>より</a:t>
              </a:r>
              <a:r>
                <a:rPr lang="ja-JP" altLang="en-US" sz="2800" dirty="0"/>
                <a:t>も後発</a:t>
              </a:r>
              <a:r>
                <a:rPr lang="ja-JP" altLang="en-US" sz="2800" dirty="0" smtClean="0"/>
                <a:t>の高価格ダブルチョップを高品質であると感じると、</a:t>
              </a:r>
              <a:r>
                <a:rPr lang="en-US" altLang="ja-JP" dirty="0" smtClean="0"/>
                <a:t> </a:t>
              </a:r>
              <a:r>
                <a:rPr lang="en-US" altLang="ja-JP" sz="2800" dirty="0" err="1"/>
                <a:t>Jagabee</a:t>
              </a:r>
              <a:r>
                <a:rPr lang="ja-JP" altLang="en-US" sz="2800" dirty="0" smtClean="0"/>
                <a:t>全体</a:t>
              </a:r>
              <a:r>
                <a:rPr lang="ja-JP" altLang="en-US" sz="2800" dirty="0"/>
                <a:t>の評価</a:t>
              </a:r>
              <a:r>
                <a:rPr lang="ja-JP" altLang="en-US" sz="2800" dirty="0" smtClean="0"/>
                <a:t>も上がる</a:t>
              </a:r>
              <a:r>
                <a:rPr lang="ja-JP" altLang="en-US" sz="2800" dirty="0"/>
                <a:t>、</a:t>
              </a:r>
              <a:r>
                <a:rPr lang="ja-JP" altLang="en-US" sz="2800" dirty="0" smtClean="0"/>
                <a:t>もしくは維持される。</a:t>
              </a:r>
              <a:endParaRPr kumimoji="1" lang="ja-JP" altLang="en-US" dirty="0"/>
            </a:p>
          </p:txBody>
        </p:sp>
      </p:grpSp>
      <p:sp>
        <p:nvSpPr>
          <p:cNvPr id="6" name="テキスト ボックス 6"/>
          <p:cNvSpPr txBox="1"/>
          <p:nvPr/>
        </p:nvSpPr>
        <p:spPr>
          <a:xfrm>
            <a:off x="755576" y="2291388"/>
            <a:ext cx="7648778" cy="1569660"/>
          </a:xfrm>
          <a:prstGeom prst="rect">
            <a:avLst/>
          </a:prstGeom>
          <a:noFill/>
          <a:ln>
            <a:noFill/>
            <a:prstDash val="solid"/>
          </a:ln>
        </p:spPr>
        <p:txBody>
          <a:bodyPr wrap="square" rtlCol="0">
            <a:spAutoFit/>
          </a:bodyPr>
          <a:lstStyle/>
          <a:p>
            <a:r>
              <a:rPr lang="ja-JP" altLang="en-US" sz="3200" dirty="0" smtClean="0"/>
              <a:t>・高品質</a:t>
            </a:r>
            <a:r>
              <a:rPr lang="ja-JP" altLang="en-US" sz="3200" dirty="0"/>
              <a:t>・高価格への</a:t>
            </a:r>
            <a:r>
              <a:rPr lang="ja-JP" altLang="en-US" sz="3200" dirty="0" smtClean="0"/>
              <a:t>拡張は、</a:t>
            </a:r>
            <a:r>
              <a:rPr lang="ja-JP" altLang="en-US" sz="3200" dirty="0"/>
              <a:t>ブランド</a:t>
            </a:r>
            <a:r>
              <a:rPr lang="ja-JP" altLang="en-US" sz="3200" dirty="0" smtClean="0"/>
              <a:t>全体</a:t>
            </a:r>
            <a:endParaRPr lang="en-US" altLang="ja-JP" sz="3200" dirty="0" smtClean="0"/>
          </a:p>
          <a:p>
            <a:r>
              <a:rPr lang="en-US" altLang="ja-JP" sz="3200" dirty="0"/>
              <a:t> </a:t>
            </a:r>
            <a:r>
              <a:rPr lang="en-US" altLang="ja-JP" sz="3200" dirty="0" smtClean="0"/>
              <a:t> </a:t>
            </a:r>
            <a:r>
              <a:rPr lang="ja-JP" altLang="en-US" sz="3200" dirty="0" smtClean="0"/>
              <a:t>の評価にニュートラル</a:t>
            </a:r>
            <a:r>
              <a:rPr lang="ja-JP" altLang="en-US" sz="3200" dirty="0"/>
              <a:t>ないしポジティブな</a:t>
            </a:r>
            <a:r>
              <a:rPr lang="ja-JP" altLang="en-US" sz="3200" dirty="0" smtClean="0"/>
              <a:t>影  </a:t>
            </a:r>
            <a:endParaRPr lang="en-US" altLang="ja-JP" sz="3200" dirty="0" smtClean="0"/>
          </a:p>
          <a:p>
            <a:r>
              <a:rPr lang="en-US" altLang="ja-JP" sz="3200" dirty="0"/>
              <a:t> </a:t>
            </a:r>
            <a:r>
              <a:rPr lang="en-US" altLang="ja-JP" sz="3200" dirty="0" smtClean="0"/>
              <a:t> </a:t>
            </a:r>
            <a:r>
              <a:rPr lang="ja-JP" altLang="en-US" sz="3200" dirty="0" smtClean="0"/>
              <a:t>響を及ぼす傾向</a:t>
            </a:r>
            <a:r>
              <a:rPr lang="ja-JP" altLang="en-US" sz="3200" dirty="0"/>
              <a:t>がある</a:t>
            </a:r>
            <a:r>
              <a:rPr lang="ja-JP" altLang="en-US" sz="3200" dirty="0" smtClean="0"/>
              <a:t>。</a:t>
            </a:r>
            <a:r>
              <a:rPr lang="ja-JP" altLang="en-US" sz="2800" dirty="0" smtClean="0"/>
              <a:t>　</a:t>
            </a:r>
            <a:r>
              <a:rPr lang="ja-JP" altLang="en-US" sz="2800" dirty="0"/>
              <a:t> </a:t>
            </a:r>
            <a:r>
              <a:rPr lang="ja-JP" altLang="en-US" sz="2800" dirty="0" smtClean="0"/>
              <a:t>   </a:t>
            </a:r>
            <a:r>
              <a:rPr lang="ja-JP" altLang="en-US" sz="2800" dirty="0" smtClean="0">
                <a:solidFill>
                  <a:prstClr val="black"/>
                </a:solidFill>
              </a:rPr>
              <a:t>（</a:t>
            </a:r>
            <a:r>
              <a:rPr lang="ja-JP" altLang="en-US" sz="2800" dirty="0">
                <a:solidFill>
                  <a:prstClr val="black"/>
                </a:solidFill>
              </a:rPr>
              <a:t>深海氏　</a:t>
            </a:r>
            <a:r>
              <a:rPr lang="en-US" altLang="ja-JP" sz="2800" dirty="0" smtClean="0">
                <a:solidFill>
                  <a:prstClr val="black"/>
                </a:solidFill>
              </a:rPr>
              <a:t>2012</a:t>
            </a:r>
            <a:r>
              <a:rPr lang="ja-JP" altLang="en-US" sz="2800" dirty="0" smtClean="0">
                <a:solidFill>
                  <a:prstClr val="black"/>
                </a:solidFill>
              </a:rPr>
              <a:t>）</a:t>
            </a:r>
            <a:endParaRPr lang="en-US" altLang="ja-JP" sz="2800" dirty="0">
              <a:solidFill>
                <a:prstClr val="black"/>
              </a:solidFill>
            </a:endParaRPr>
          </a:p>
        </p:txBody>
      </p:sp>
      <p:sp>
        <p:nvSpPr>
          <p:cNvPr id="11" name="正方形/長方形 1"/>
          <p:cNvSpPr/>
          <p:nvPr/>
        </p:nvSpPr>
        <p:spPr>
          <a:xfrm>
            <a:off x="796760" y="1052736"/>
            <a:ext cx="7470490" cy="1077218"/>
          </a:xfrm>
          <a:prstGeom prst="rect">
            <a:avLst/>
          </a:prstGeom>
        </p:spPr>
        <p:txBody>
          <a:bodyPr wrap="square">
            <a:spAutoFit/>
          </a:bodyPr>
          <a:lstStyle/>
          <a:p>
            <a:r>
              <a:rPr lang="ja-JP" altLang="en-US" sz="3200" dirty="0"/>
              <a:t>・ブランド全体の評価は新たに提供</a:t>
            </a:r>
            <a:r>
              <a:rPr lang="ja-JP" altLang="en-US" sz="3200" dirty="0" smtClean="0"/>
              <a:t>される</a:t>
            </a:r>
            <a:endParaRPr lang="en-US" altLang="ja-JP" sz="3200" dirty="0" smtClean="0"/>
          </a:p>
          <a:p>
            <a:r>
              <a:rPr lang="en-US" altLang="ja-JP" sz="3200" dirty="0"/>
              <a:t> </a:t>
            </a:r>
            <a:r>
              <a:rPr lang="en-US" altLang="ja-JP" sz="3200" dirty="0" smtClean="0"/>
              <a:t> </a:t>
            </a:r>
            <a:r>
              <a:rPr lang="ja-JP" altLang="en-US" sz="3200" dirty="0" smtClean="0"/>
              <a:t>品質に影響</a:t>
            </a:r>
            <a:r>
              <a:rPr lang="ja-JP" altLang="en-US" sz="3200" dirty="0"/>
              <a:t>を受ける</a:t>
            </a:r>
          </a:p>
        </p:txBody>
      </p:sp>
    </p:spTree>
    <p:extLst>
      <p:ext uri="{BB962C8B-B14F-4D97-AF65-F5344CB8AC3E}">
        <p14:creationId xmlns:p14="http://schemas.microsoft.com/office/powerpoint/2010/main" val="205222563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25760"/>
            <a:ext cx="8229600" cy="1143000"/>
          </a:xfrm>
        </p:spPr>
        <p:txBody>
          <a:bodyPr>
            <a:noAutofit/>
          </a:bodyPr>
          <a:lstStyle/>
          <a:p>
            <a:r>
              <a:rPr lang="en-US" altLang="ja-JP" smtClean="0"/>
              <a:t>NB</a:t>
            </a:r>
            <a:r>
              <a:rPr lang="ja-JP" altLang="en-US" smtClean="0"/>
              <a:t>評価</a:t>
            </a:r>
            <a:r>
              <a:rPr lang="ja-JP" altLang="en-US"/>
              <a:t>変化の過程</a:t>
            </a:r>
            <a:endParaRPr kumimoji="1" lang="ja-JP" altLang="en-US" sz="3600" dirty="0"/>
          </a:p>
        </p:txBody>
      </p:sp>
      <p:graphicFrame>
        <p:nvGraphicFramePr>
          <p:cNvPr id="7" name="コンテンツ プレースホルダー 5"/>
          <p:cNvGraphicFramePr>
            <a:graphicFrameLocks noGrp="1"/>
          </p:cNvGraphicFramePr>
          <p:nvPr>
            <p:ph idx="1"/>
            <p:extLst>
              <p:ext uri="{D42A27DB-BD31-4B8C-83A1-F6EECF244321}">
                <p14:modId xmlns:p14="http://schemas.microsoft.com/office/powerpoint/2010/main" val="3069898639"/>
              </p:ext>
            </p:extLst>
          </p:nvPr>
        </p:nvGraphicFramePr>
        <p:xfrm>
          <a:off x="457200" y="1196752"/>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フッター プレースホルダー 3"/>
          <p:cNvSpPr>
            <a:spLocks noGrp="1"/>
          </p:cNvSpPr>
          <p:nvPr>
            <p:ph type="ftr" sz="quarter" idx="11"/>
          </p:nvPr>
        </p:nvSpPr>
        <p:spPr/>
        <p:txBody>
          <a:bodyPr/>
          <a:lstStyle/>
          <a:p>
            <a:r>
              <a:rPr lang="ja-JP" altLang="en-US" dirty="0"/>
              <a:t>仮</a:t>
            </a:r>
            <a:r>
              <a:rPr lang="ja-JP" altLang="en-US"/>
              <a:t>説の導出</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44</a:t>
            </a:fld>
            <a:endParaRPr kumimoji="1" lang="ja-JP" altLang="en-US"/>
          </a:p>
        </p:txBody>
      </p:sp>
      <p:pic>
        <p:nvPicPr>
          <p:cNvPr id="8194" name="Picture 2" descr="クリックすると新しいウィンドウで開きます"/>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16224" y="4618323"/>
            <a:ext cx="2088232" cy="2081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007403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雲形吹き出し 9"/>
          <p:cNvSpPr/>
          <p:nvPr/>
        </p:nvSpPr>
        <p:spPr>
          <a:xfrm>
            <a:off x="1115616" y="3952271"/>
            <a:ext cx="2378112" cy="1961733"/>
          </a:xfrm>
          <a:prstGeom prst="cloudCallout">
            <a:avLst>
              <a:gd name="adj1" fmla="val 56727"/>
              <a:gd name="adj2" fmla="val 4618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p>
        </p:txBody>
      </p:sp>
      <p:sp>
        <p:nvSpPr>
          <p:cNvPr id="16" name="雲形吹き出し 8"/>
          <p:cNvSpPr/>
          <p:nvPr/>
        </p:nvSpPr>
        <p:spPr>
          <a:xfrm>
            <a:off x="5436096" y="3799871"/>
            <a:ext cx="2378112" cy="1961733"/>
          </a:xfrm>
          <a:prstGeom prst="cloudCallout">
            <a:avLst>
              <a:gd name="adj1" fmla="val -54395"/>
              <a:gd name="adj2" fmla="val 5224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kumimoji="1" lang="ja-JP" altLang="en-US" dirty="0" smtClean="0"/>
              <a:t>仮説②</a:t>
            </a:r>
            <a:endParaRPr kumimoji="1" lang="ja-JP" altLang="en-US" dirty="0"/>
          </a:p>
        </p:txBody>
      </p:sp>
      <p:sp>
        <p:nvSpPr>
          <p:cNvPr id="3" name="コンテンツ プレースホルダー 2"/>
          <p:cNvSpPr>
            <a:spLocks noGrp="1"/>
          </p:cNvSpPr>
          <p:nvPr>
            <p:ph idx="1"/>
          </p:nvPr>
        </p:nvSpPr>
        <p:spPr>
          <a:xfrm>
            <a:off x="457200" y="1628800"/>
            <a:ext cx="8229600" cy="2016224"/>
          </a:xfrm>
          <a:ln>
            <a:prstDash val="lgDash"/>
          </a:ln>
        </p:spPr>
        <p:style>
          <a:lnRef idx="2">
            <a:schemeClr val="accent4"/>
          </a:lnRef>
          <a:fillRef idx="1">
            <a:schemeClr val="lt1"/>
          </a:fillRef>
          <a:effectRef idx="0">
            <a:schemeClr val="accent4"/>
          </a:effectRef>
          <a:fontRef idx="minor">
            <a:schemeClr val="dk1"/>
          </a:fontRef>
        </p:style>
        <p:txBody>
          <a:bodyPr tIns="108000" bIns="108000">
            <a:noAutofit/>
          </a:bodyPr>
          <a:lstStyle/>
          <a:p>
            <a:pPr marL="0" indent="0">
              <a:buNone/>
            </a:pPr>
            <a:r>
              <a:rPr lang="en-US" altLang="ja-JP" sz="3600" dirty="0"/>
              <a:t>NB</a:t>
            </a:r>
            <a:r>
              <a:rPr lang="ja-JP" altLang="en-US" sz="3600" dirty="0"/>
              <a:t>が高価格ダブルチョップと比較される</a:t>
            </a:r>
            <a:r>
              <a:rPr lang="ja-JP" altLang="en-US" sz="3600" dirty="0" smtClean="0"/>
              <a:t>場合、</a:t>
            </a:r>
            <a:r>
              <a:rPr lang="ja-JP" altLang="en-US" sz="3600" dirty="0"/>
              <a:t>比較されない場合に比べて、</a:t>
            </a:r>
            <a:r>
              <a:rPr lang="en-US" altLang="ja-JP" sz="3600" dirty="0"/>
              <a:t>NB</a:t>
            </a:r>
            <a:r>
              <a:rPr lang="ja-JP" altLang="en-US" sz="3600" dirty="0"/>
              <a:t>の評価は高い。または、評価に変化はない。</a:t>
            </a:r>
            <a:endParaRPr kumimoji="1" lang="ja-JP" altLang="en-US" sz="3600" dirty="0"/>
          </a:p>
        </p:txBody>
      </p:sp>
      <p:sp>
        <p:nvSpPr>
          <p:cNvPr id="4" name="フッター プレースホルダー 3"/>
          <p:cNvSpPr>
            <a:spLocks noGrp="1"/>
          </p:cNvSpPr>
          <p:nvPr>
            <p:ph type="ftr" sz="quarter" idx="11"/>
          </p:nvPr>
        </p:nvSpPr>
        <p:spPr/>
        <p:txBody>
          <a:bodyPr/>
          <a:lstStyle/>
          <a:p>
            <a:r>
              <a:rPr lang="ja-JP" altLang="en-US" dirty="0"/>
              <a:t>仮</a:t>
            </a:r>
            <a:r>
              <a:rPr lang="ja-JP" altLang="en-US"/>
              <a:t>説</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45</a:t>
            </a:fld>
            <a:endParaRPr kumimoji="1" lang="ja-JP" altLang="en-US"/>
          </a:p>
        </p:txBody>
      </p:sp>
      <p:pic>
        <p:nvPicPr>
          <p:cNvPr id="17" name="Picture 2" descr="クリックすると新しいウィンドウで開きます"/>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76092" y="4005064"/>
            <a:ext cx="1991816" cy="261792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3"/>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208" b="98551" l="303" r="100000"/>
                    </a14:imgEffect>
                  </a14:imgLayer>
                </a14:imgProps>
              </a:ext>
              <a:ext uri="{28A0092B-C50C-407E-A947-70E740481C1C}">
                <a14:useLocalDpi xmlns:a14="http://schemas.microsoft.com/office/drawing/2010/main" val="0"/>
              </a:ext>
            </a:extLst>
          </a:blip>
          <a:srcRect/>
          <a:stretch>
            <a:fillRect/>
          </a:stretch>
        </p:blipFill>
        <p:spPr bwMode="auto">
          <a:xfrm>
            <a:off x="1634792" y="4185083"/>
            <a:ext cx="1339761" cy="1633363"/>
          </a:xfrm>
          <a:prstGeom prst="rect">
            <a:avLst/>
          </a:prstGeom>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6"/>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100000" l="0" r="100000">
                        <a14:foregroundMark x1="34872" y1="82008" x2="34872" y2="82008"/>
                        <a14:foregroundMark x1="39487" y1="43096" x2="39487" y2="43096"/>
                        <a14:foregroundMark x1="37436" y1="39749" x2="37436" y2="39749"/>
                        <a14:foregroundMark x1="38974" y1="49372" x2="38974" y2="49372"/>
                        <a14:foregroundMark x1="34359" y1="87448" x2="34359" y2="87448"/>
                        <a14:foregroundMark x1="69744" y1="43515" x2="69744" y2="43515"/>
                        <a14:foregroundMark x1="61026" y1="43515" x2="61026" y2="43515"/>
                        <a14:foregroundMark x1="61026" y1="38494" x2="61026" y2="38494"/>
                        <a14:foregroundMark x1="65128" y1="41423" x2="65128" y2="41423"/>
                        <a14:foregroundMark x1="57949" y1="46025" x2="57949" y2="46025"/>
                        <a14:foregroundMark x1="51282" y1="46025" x2="51282" y2="46025"/>
                        <a14:foregroundMark x1="45641" y1="47699" x2="45641" y2="47699"/>
                        <a14:foregroundMark x1="34872" y1="46444" x2="34872" y2="46444"/>
                        <a14:foregroundMark x1="29231" y1="43515" x2="29231" y2="43515"/>
                        <a14:foregroundMark x1="21026" y1="42259" x2="21026" y2="42259"/>
                        <a14:foregroundMark x1="79487" y1="38075" x2="79487" y2="38075"/>
                        <a14:foregroundMark x1="34359" y1="42259" x2="34359" y2="42259"/>
                        <a14:foregroundMark x1="41538" y1="50209" x2="41538" y2="50209"/>
                        <a14:foregroundMark x1="41538" y1="39331" x2="41538" y2="39331"/>
                        <a14:foregroundMark x1="53333" y1="16736" x2="53333" y2="16736"/>
                        <a14:foregroundMark x1="44103" y1="17155" x2="44103" y2="17155"/>
                        <a14:foregroundMark x1="23590" y1="10042" x2="23590" y2="10042"/>
                        <a14:foregroundMark x1="64615" y1="15900" x2="64615" y2="15900"/>
                        <a14:foregroundMark x1="61026" y1="15481" x2="61026" y2="15481"/>
                        <a14:foregroundMark x1="41026" y1="56904" x2="41026" y2="56904"/>
                        <a14:foregroundMark x1="74359" y1="56904" x2="74359" y2="56904"/>
                      </a14:backgroundRemoval>
                    </a14:imgEffect>
                  </a14:imgLayer>
                </a14:imgProps>
              </a:ext>
              <a:ext uri="{28A0092B-C50C-407E-A947-70E740481C1C}">
                <a14:useLocalDpi xmlns:a14="http://schemas.microsoft.com/office/drawing/2010/main" val="0"/>
              </a:ext>
            </a:extLst>
          </a:blip>
          <a:srcRect/>
          <a:stretch>
            <a:fillRect/>
          </a:stretch>
        </p:blipFill>
        <p:spPr bwMode="auto">
          <a:xfrm>
            <a:off x="5926691" y="4005064"/>
            <a:ext cx="1396922" cy="1705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229235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研究の流れ</a:t>
            </a:r>
            <a:endParaRPr kumimoji="1" lang="ja-JP" altLang="en-US" dirty="0"/>
          </a:p>
        </p:txBody>
      </p:sp>
      <p:sp>
        <p:nvSpPr>
          <p:cNvPr id="3" name="コンテンツ プレースホルダー 2"/>
          <p:cNvSpPr>
            <a:spLocks noGrp="1"/>
          </p:cNvSpPr>
          <p:nvPr>
            <p:ph idx="1"/>
          </p:nvPr>
        </p:nvSpPr>
        <p:spPr/>
        <p:txBody>
          <a:bodyPr>
            <a:normAutofit fontScale="92500" lnSpcReduction="20000"/>
          </a:bodyPr>
          <a:lstStyle/>
          <a:p>
            <a:r>
              <a:rPr kumimoji="1" lang="ja-JP" altLang="en-US" dirty="0"/>
              <a:t>現状分析と問題意識</a:t>
            </a:r>
            <a:endParaRPr kumimoji="1" lang="en-US" altLang="ja-JP" dirty="0"/>
          </a:p>
          <a:p>
            <a:endParaRPr lang="en-US" altLang="ja-JP" dirty="0"/>
          </a:p>
          <a:p>
            <a:r>
              <a:rPr kumimoji="1" lang="ja-JP" altLang="en-US" dirty="0"/>
              <a:t>先行研究と研究目的</a:t>
            </a:r>
            <a:endParaRPr kumimoji="1" lang="en-US" altLang="ja-JP" dirty="0"/>
          </a:p>
          <a:p>
            <a:endParaRPr lang="en-US" altLang="ja-JP" dirty="0"/>
          </a:p>
          <a:p>
            <a:r>
              <a:rPr kumimoji="1" lang="ja-JP" altLang="en-US" dirty="0"/>
              <a:t>仮説の導出</a:t>
            </a:r>
            <a:endParaRPr kumimoji="1" lang="en-US" altLang="ja-JP" dirty="0"/>
          </a:p>
          <a:p>
            <a:endParaRPr lang="en-US" altLang="ja-JP" dirty="0"/>
          </a:p>
          <a:p>
            <a:r>
              <a:rPr lang="ja-JP" altLang="en-US" dirty="0" smtClean="0"/>
              <a:t>検証</a:t>
            </a:r>
            <a:endParaRPr lang="en-US" altLang="ja-JP" dirty="0" smtClean="0"/>
          </a:p>
          <a:p>
            <a:endParaRPr kumimoji="1" lang="en-US" altLang="ja-JP" dirty="0"/>
          </a:p>
          <a:p>
            <a:r>
              <a:rPr lang="ja-JP" altLang="en-US" dirty="0" smtClean="0"/>
              <a:t>インプリケーションと課題</a:t>
            </a:r>
            <a:endParaRPr kumimoji="1" lang="ja-JP" altLang="en-US" dirty="0"/>
          </a:p>
        </p:txBody>
      </p:sp>
      <p:sp>
        <p:nvSpPr>
          <p:cNvPr id="4" name="フッター プレースホルダー 3"/>
          <p:cNvSpPr>
            <a:spLocks noGrp="1"/>
          </p:cNvSpPr>
          <p:nvPr>
            <p:ph type="ftr" sz="quarter" idx="11"/>
          </p:nvPr>
        </p:nvSpPr>
        <p:spPr/>
        <p:txBody>
          <a:bodyPr/>
          <a:lstStyle/>
          <a:p>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46</a:t>
            </a:fld>
            <a:endParaRPr kumimoji="1" lang="ja-JP" altLang="en-US"/>
          </a:p>
        </p:txBody>
      </p:sp>
      <p:sp>
        <p:nvSpPr>
          <p:cNvPr id="7" name="フレーム 5"/>
          <p:cNvSpPr/>
          <p:nvPr/>
        </p:nvSpPr>
        <p:spPr>
          <a:xfrm>
            <a:off x="395536" y="4149080"/>
            <a:ext cx="1512168" cy="792088"/>
          </a:xfrm>
          <a:prstGeom prst="frame">
            <a:avLst>
              <a:gd name="adj1" fmla="val 577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411297212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仮説１の検証</a:t>
            </a:r>
            <a:r>
              <a:rPr lang="ja-JP" altLang="en-US" dirty="0"/>
              <a:t>方法</a:t>
            </a:r>
            <a:endParaRPr kumimoji="1" lang="ja-JP" altLang="en-US" dirty="0"/>
          </a:p>
        </p:txBody>
      </p:sp>
      <p:sp>
        <p:nvSpPr>
          <p:cNvPr id="4" name="フッター プレースホルダー 3"/>
          <p:cNvSpPr>
            <a:spLocks noGrp="1"/>
          </p:cNvSpPr>
          <p:nvPr>
            <p:ph type="ftr" sz="quarter" idx="11"/>
          </p:nvPr>
        </p:nvSpPr>
        <p:spPr/>
        <p:txBody>
          <a:bodyPr/>
          <a:lstStyle/>
          <a:p>
            <a:r>
              <a:rPr lang="ja-JP" altLang="en-US" smtClean="0"/>
              <a:t>検証</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47</a:t>
            </a:fld>
            <a:endParaRPr kumimoji="1" lang="ja-JP" altLang="en-US"/>
          </a:p>
        </p:txBody>
      </p:sp>
      <p:sp>
        <p:nvSpPr>
          <p:cNvPr id="13" name="テキスト ボックス 5"/>
          <p:cNvSpPr txBox="1"/>
          <p:nvPr/>
        </p:nvSpPr>
        <p:spPr>
          <a:xfrm>
            <a:off x="539552" y="1256273"/>
            <a:ext cx="8136904" cy="1092607"/>
          </a:xfrm>
          <a:prstGeom prst="rect">
            <a:avLst/>
          </a:prstGeom>
          <a:noFill/>
        </p:spPr>
        <p:txBody>
          <a:bodyPr wrap="square" rtlCol="0">
            <a:spAutoFit/>
          </a:bodyPr>
          <a:lstStyle/>
          <a:p>
            <a:r>
              <a:rPr kumimoji="1" lang="ja-JP" altLang="en-US" dirty="0" smtClean="0"/>
              <a:t>「緑茶のペットボトルに関する調査」とし、アンケートを実施。</a:t>
            </a:r>
            <a:endParaRPr kumimoji="1" lang="en-US" altLang="ja-JP" dirty="0" smtClean="0"/>
          </a:p>
          <a:p>
            <a:endParaRPr kumimoji="1" lang="en-US" altLang="ja-JP" sz="1100" dirty="0" smtClean="0"/>
          </a:p>
          <a:p>
            <a:r>
              <a:rPr lang="ja-JP" altLang="en-US" dirty="0" smtClean="0"/>
              <a:t>低価格ダブルチョップと</a:t>
            </a:r>
            <a:r>
              <a:rPr lang="en-US" altLang="ja-JP" dirty="0" smtClean="0"/>
              <a:t>NB</a:t>
            </a:r>
            <a:r>
              <a:rPr lang="ja-JP" altLang="en-US" dirty="0" smtClean="0"/>
              <a:t>が</a:t>
            </a:r>
            <a:r>
              <a:rPr lang="ja-JP" altLang="en-US" dirty="0"/>
              <a:t>並んで</a:t>
            </a:r>
            <a:r>
              <a:rPr lang="ja-JP" altLang="en-US" dirty="0" smtClean="0"/>
              <a:t>いるグループとそうでないグループを分け、４本の緑茶ペットボトルを店頭で見ているという状況を想定してもらい調査を行った。</a:t>
            </a:r>
            <a:endParaRPr lang="en-US" altLang="ja-JP" dirty="0" smtClean="0"/>
          </a:p>
        </p:txBody>
      </p:sp>
      <p:pic>
        <p:nvPicPr>
          <p:cNvPr id="14" name="図 6" descr="画面の領域"/>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6176" y="2492896"/>
            <a:ext cx="3717792" cy="2592288"/>
          </a:xfrm>
          <a:prstGeom prst="rect">
            <a:avLst/>
          </a:prstGeom>
          <a:ln>
            <a:solidFill>
              <a:schemeClr val="tx2"/>
            </a:solidFill>
          </a:ln>
        </p:spPr>
      </p:pic>
      <p:pic>
        <p:nvPicPr>
          <p:cNvPr id="15" name="図 8" descr="画面の領域"/>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88024" y="2492896"/>
            <a:ext cx="3677183" cy="2592288"/>
          </a:xfrm>
          <a:prstGeom prst="rect">
            <a:avLst/>
          </a:prstGeom>
          <a:ln>
            <a:solidFill>
              <a:schemeClr val="tx2"/>
            </a:solidFill>
          </a:ln>
        </p:spPr>
      </p:pic>
      <p:sp>
        <p:nvSpPr>
          <p:cNvPr id="16" name="テキスト ボックス 9"/>
          <p:cNvSpPr txBox="1"/>
          <p:nvPr/>
        </p:nvSpPr>
        <p:spPr>
          <a:xfrm>
            <a:off x="926216" y="5085184"/>
            <a:ext cx="2880320" cy="369332"/>
          </a:xfrm>
          <a:prstGeom prst="rect">
            <a:avLst/>
          </a:prstGeom>
          <a:noFill/>
        </p:spPr>
        <p:txBody>
          <a:bodyPr wrap="square" rtlCol="0">
            <a:spAutoFit/>
          </a:bodyPr>
          <a:lstStyle/>
          <a:p>
            <a:pPr algn="ctr"/>
            <a:r>
              <a:rPr kumimoji="1" lang="ja-JP" altLang="en-US" dirty="0" smtClean="0"/>
              <a:t>低価格ダブルチョップと</a:t>
            </a:r>
            <a:r>
              <a:rPr kumimoji="1" lang="en-US" altLang="ja-JP" dirty="0" smtClean="0"/>
              <a:t>NB</a:t>
            </a:r>
            <a:endParaRPr kumimoji="1" lang="ja-JP" altLang="en-US" dirty="0"/>
          </a:p>
        </p:txBody>
      </p:sp>
      <p:sp>
        <p:nvSpPr>
          <p:cNvPr id="17" name="テキスト ボックス 10"/>
          <p:cNvSpPr txBox="1"/>
          <p:nvPr/>
        </p:nvSpPr>
        <p:spPr>
          <a:xfrm>
            <a:off x="5186455" y="5085184"/>
            <a:ext cx="2880320" cy="369332"/>
          </a:xfrm>
          <a:prstGeom prst="rect">
            <a:avLst/>
          </a:prstGeom>
          <a:noFill/>
        </p:spPr>
        <p:txBody>
          <a:bodyPr wrap="square" rtlCol="0">
            <a:spAutoFit/>
          </a:bodyPr>
          <a:lstStyle/>
          <a:p>
            <a:pPr algn="ctr"/>
            <a:r>
              <a:rPr kumimoji="1" lang="en-US" altLang="ja-JP" dirty="0" smtClean="0"/>
              <a:t>NB</a:t>
            </a:r>
            <a:r>
              <a:rPr kumimoji="1" lang="ja-JP" altLang="en-US" dirty="0" smtClean="0"/>
              <a:t>のみ</a:t>
            </a:r>
            <a:endParaRPr kumimoji="1" lang="ja-JP" altLang="en-US" dirty="0"/>
          </a:p>
        </p:txBody>
      </p:sp>
      <p:sp>
        <p:nvSpPr>
          <p:cNvPr id="18" name="テキスト ボックス 11"/>
          <p:cNvSpPr txBox="1"/>
          <p:nvPr/>
        </p:nvSpPr>
        <p:spPr>
          <a:xfrm>
            <a:off x="431540" y="5663570"/>
            <a:ext cx="8280920" cy="86177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kumimoji="1" lang="ja-JP" altLang="en-US" sz="2500" dirty="0"/>
              <a:t>ダブルチョップと並んでいる</a:t>
            </a:r>
            <a:r>
              <a:rPr lang="en-US" altLang="ja-JP" sz="2500" dirty="0"/>
              <a:t>『</a:t>
            </a:r>
            <a:r>
              <a:rPr lang="ja-JP" altLang="en-US" sz="2500" dirty="0"/>
              <a:t>お～</a:t>
            </a:r>
            <a:r>
              <a:rPr lang="ja-JP" altLang="en-US" sz="2500" dirty="0" err="1"/>
              <a:t>いお</a:t>
            </a:r>
            <a:r>
              <a:rPr lang="ja-JP" altLang="en-US" sz="2500" dirty="0"/>
              <a:t>茶</a:t>
            </a:r>
            <a:r>
              <a:rPr lang="en-US" altLang="ja-JP" sz="2500" dirty="0"/>
              <a:t>』</a:t>
            </a:r>
            <a:r>
              <a:rPr lang="ja-JP" altLang="en-US" sz="2500" dirty="0"/>
              <a:t>は、</a:t>
            </a:r>
            <a:r>
              <a:rPr lang="ja-JP" altLang="en-US" sz="2500" dirty="0" smtClean="0"/>
              <a:t>ダブルチョップと</a:t>
            </a:r>
            <a:r>
              <a:rPr lang="ja-JP" altLang="en-US" sz="2500" dirty="0"/>
              <a:t>並んで</a:t>
            </a:r>
            <a:r>
              <a:rPr lang="ja-JP" altLang="en-US" sz="2500" dirty="0" smtClean="0"/>
              <a:t>いない</a:t>
            </a:r>
            <a:r>
              <a:rPr lang="en-US" altLang="ja-JP" sz="2500" dirty="0" smtClean="0"/>
              <a:t>『</a:t>
            </a:r>
            <a:r>
              <a:rPr lang="ja-JP" altLang="en-US" sz="2500" dirty="0"/>
              <a:t>お～</a:t>
            </a:r>
            <a:r>
              <a:rPr lang="ja-JP" altLang="en-US" sz="2500" dirty="0" err="1"/>
              <a:t>いお</a:t>
            </a:r>
            <a:r>
              <a:rPr lang="ja-JP" altLang="en-US" sz="2500" dirty="0"/>
              <a:t>茶</a:t>
            </a:r>
            <a:r>
              <a:rPr lang="en-US" altLang="ja-JP" sz="2500" dirty="0"/>
              <a:t>』</a:t>
            </a:r>
            <a:r>
              <a:rPr lang="ja-JP" altLang="en-US" sz="2500" dirty="0"/>
              <a:t>よりも評価が下がることを検証。</a:t>
            </a:r>
            <a:endParaRPr kumimoji="1" lang="ja-JP" altLang="en-US" sz="2500" dirty="0"/>
          </a:p>
        </p:txBody>
      </p:sp>
    </p:spTree>
    <p:extLst>
      <p:ext uri="{BB962C8B-B14F-4D97-AF65-F5344CB8AC3E}">
        <p14:creationId xmlns:p14="http://schemas.microsoft.com/office/powerpoint/2010/main" val="391542392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4624"/>
            <a:ext cx="8229600" cy="1143000"/>
          </a:xfrm>
        </p:spPr>
        <p:txBody>
          <a:bodyPr>
            <a:noAutofit/>
          </a:bodyPr>
          <a:lstStyle/>
          <a:p>
            <a:r>
              <a:rPr lang="ja-JP" altLang="en-US" sz="3600" dirty="0" smtClean="0"/>
              <a:t>架空のダブルチョップに</a:t>
            </a:r>
            <a:r>
              <a:rPr lang="en-US" altLang="ja-JP" sz="3600" dirty="0" smtClean="0"/>
              <a:t/>
            </a:r>
            <a:br>
              <a:rPr lang="en-US" altLang="ja-JP" sz="3600" dirty="0" smtClean="0"/>
            </a:br>
            <a:r>
              <a:rPr lang="ja-JP" altLang="en-US" sz="3600" dirty="0" smtClean="0"/>
              <a:t>使用した</a:t>
            </a:r>
            <a:r>
              <a:rPr lang="en-US" altLang="ja-JP" sz="3600" dirty="0" smtClean="0"/>
              <a:t>NB</a:t>
            </a:r>
            <a:r>
              <a:rPr lang="ja-JP" altLang="en-US" sz="3600" dirty="0" smtClean="0"/>
              <a:t>商品</a:t>
            </a:r>
            <a:endParaRPr kumimoji="1" lang="ja-JP" altLang="en-US" sz="3600" dirty="0"/>
          </a:p>
        </p:txBody>
      </p:sp>
      <p:sp>
        <p:nvSpPr>
          <p:cNvPr id="4" name="フッター プレースホルダー 3"/>
          <p:cNvSpPr>
            <a:spLocks noGrp="1"/>
          </p:cNvSpPr>
          <p:nvPr>
            <p:ph type="ftr" sz="quarter" idx="11"/>
          </p:nvPr>
        </p:nvSpPr>
        <p:spPr/>
        <p:txBody>
          <a:bodyPr/>
          <a:lstStyle/>
          <a:p>
            <a:r>
              <a:rPr lang="ja-JP" altLang="en-US" dirty="0" smtClean="0"/>
              <a:t>検証</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48</a:t>
            </a:fld>
            <a:endParaRPr kumimoji="1" lang="ja-JP" altLang="en-US"/>
          </a:p>
        </p:txBody>
      </p:sp>
      <p:sp>
        <p:nvSpPr>
          <p:cNvPr id="21" name="正方形/長方形 20"/>
          <p:cNvSpPr/>
          <p:nvPr/>
        </p:nvSpPr>
        <p:spPr>
          <a:xfrm>
            <a:off x="4817384" y="1165448"/>
            <a:ext cx="4538573" cy="461665"/>
          </a:xfrm>
          <a:prstGeom prst="rect">
            <a:avLst/>
          </a:prstGeom>
        </p:spPr>
        <p:txBody>
          <a:bodyPr wrap="square">
            <a:spAutoFit/>
          </a:bodyPr>
          <a:lstStyle/>
          <a:p>
            <a:r>
              <a:rPr lang="en-US" altLang="ja-JP" sz="1200" dirty="0" smtClean="0"/>
              <a:t>J-Net21</a:t>
            </a:r>
            <a:r>
              <a:rPr lang="ja-JP" altLang="en-US" sz="1200" dirty="0" smtClean="0"/>
              <a:t>　</a:t>
            </a:r>
            <a:endParaRPr lang="en-US" altLang="ja-JP" sz="1200" dirty="0" smtClean="0"/>
          </a:p>
          <a:p>
            <a:r>
              <a:rPr lang="en-US" altLang="ja-JP" sz="1200" dirty="0" smtClean="0"/>
              <a:t>http</a:t>
            </a:r>
            <a:r>
              <a:rPr lang="en-US" altLang="ja-JP" sz="1200" dirty="0"/>
              <a:t>://j-net21.smrj.go.jp/develop/foods/entry/2013062601.html</a:t>
            </a:r>
            <a:endParaRPr lang="ja-JP" altLang="en-US" sz="1200" dirty="0"/>
          </a:p>
        </p:txBody>
      </p:sp>
      <p:pic>
        <p:nvPicPr>
          <p:cNvPr id="22" name="図 21"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905" y="1916832"/>
            <a:ext cx="4253230" cy="4633130"/>
          </a:xfrm>
          <a:prstGeom prst="rect">
            <a:avLst/>
          </a:prstGeom>
        </p:spPr>
      </p:pic>
      <p:grpSp>
        <p:nvGrpSpPr>
          <p:cNvPr id="25" name="グループ化 24"/>
          <p:cNvGrpSpPr/>
          <p:nvPr/>
        </p:nvGrpSpPr>
        <p:grpSpPr>
          <a:xfrm>
            <a:off x="233905" y="1268760"/>
            <a:ext cx="4410103" cy="595228"/>
            <a:chOff x="233905" y="1268760"/>
            <a:chExt cx="4410103" cy="595228"/>
          </a:xfrm>
        </p:grpSpPr>
        <p:sp>
          <p:nvSpPr>
            <p:cNvPr id="17" name="正方形/長方形 16"/>
            <p:cNvSpPr/>
            <p:nvPr/>
          </p:nvSpPr>
          <p:spPr>
            <a:xfrm>
              <a:off x="269219" y="1340768"/>
              <a:ext cx="4302781" cy="523220"/>
            </a:xfrm>
            <a:prstGeom prst="rect">
              <a:avLst/>
            </a:prstGeom>
          </p:spPr>
          <p:txBody>
            <a:bodyPr wrap="none">
              <a:spAutoFit/>
            </a:bodyPr>
            <a:lstStyle/>
            <a:p>
              <a:r>
                <a:rPr lang="ja-JP" altLang="en-US" sz="2800" dirty="0"/>
                <a:t>用いたブランド：お～</a:t>
              </a:r>
              <a:r>
                <a:rPr lang="ja-JP" altLang="en-US" sz="2800" dirty="0" err="1"/>
                <a:t>いお</a:t>
              </a:r>
              <a:r>
                <a:rPr lang="ja-JP" altLang="en-US" sz="2800" dirty="0"/>
                <a:t>茶</a:t>
              </a:r>
              <a:endParaRPr lang="en-US" altLang="ja-JP" sz="2800" dirty="0"/>
            </a:p>
          </p:txBody>
        </p:sp>
        <p:sp>
          <p:nvSpPr>
            <p:cNvPr id="24" name="角丸四角形 23"/>
            <p:cNvSpPr/>
            <p:nvPr/>
          </p:nvSpPr>
          <p:spPr>
            <a:xfrm>
              <a:off x="233905" y="1268760"/>
              <a:ext cx="4410103" cy="595228"/>
            </a:xfrm>
            <a:prstGeom prst="round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9" name="図 28"/>
          <p:cNvPicPr/>
          <p:nvPr/>
        </p:nvPicPr>
        <p:blipFill>
          <a:blip r:embed="rId3">
            <a:extLst>
              <a:ext uri="{BEBA8EAE-BF5A-486C-A8C5-ECC9F3942E4B}">
                <a14:imgProps xmlns:a14="http://schemas.microsoft.com/office/drawing/2010/main">
                  <a14:imgLayer r:embed="rId4">
                    <a14:imgEffect>
                      <a14:backgroundRemoval t="346" b="100000" l="0" r="100000">
                        <a14:foregroundMark x1="6610" y1="49827" x2="6610" y2="49827"/>
                        <a14:foregroundMark x1="6716" y1="59862" x2="6716" y2="59862"/>
                        <a14:foregroundMark x1="4797" y1="64360" x2="4797" y2="64360"/>
                        <a14:foregroundMark x1="4264" y1="51903" x2="4264" y2="51903"/>
                        <a14:foregroundMark x1="3625" y1="42561" x2="3625" y2="42561"/>
                        <a14:foregroundMark x1="9382" y1="35986" x2="9382" y2="35986"/>
                        <a14:foregroundMark x1="12793" y1="48443" x2="12793" y2="48443"/>
                        <a14:foregroundMark x1="8849" y1="42907" x2="8849" y2="42907"/>
                        <a14:foregroundMark x1="8849" y1="60900" x2="8849" y2="60900"/>
                        <a14:foregroundMark x1="10021" y1="71626" x2="10021" y2="71626"/>
                        <a14:foregroundMark x1="8102" y1="71626" x2="8102" y2="71626"/>
                        <a14:foregroundMark x1="3092" y1="69550" x2="3092" y2="69550"/>
                        <a14:foregroundMark x1="1812" y1="60900" x2="1812" y2="60900"/>
                        <a14:foregroundMark x1="2665" y1="46713" x2="2665" y2="46713"/>
                        <a14:foregroundMark x1="2452" y1="38754" x2="2452" y2="38754"/>
                        <a14:foregroundMark x1="4158" y1="31834" x2="4158" y2="31834"/>
                        <a14:foregroundMark x1="7783" y1="30796" x2="7783" y2="30796"/>
                        <a14:foregroundMark x1="6290" y1="39100" x2="6290" y2="39100"/>
                        <a14:foregroundMark x1="5757" y1="43599" x2="5757" y2="43599"/>
                        <a14:foregroundMark x1="9595" y1="53633" x2="9595" y2="53633"/>
                        <a14:foregroundMark x1="1919" y1="65744" x2="1919" y2="65744"/>
                        <a14:foregroundMark x1="1812" y1="49827" x2="1812" y2="49827"/>
                        <a14:foregroundMark x1="2452" y1="33910" x2="2452" y2="33910"/>
                        <a14:foregroundMark x1="1812" y1="42561" x2="1812" y2="42561"/>
                        <a14:foregroundMark x1="2132" y1="71626" x2="2132" y2="71626"/>
                        <a14:foregroundMark x1="1493" y1="35986" x2="1493" y2="35986"/>
                        <a14:backgroundMark x1="640" y1="40138" x2="640" y2="40138"/>
                        <a14:backgroundMark x1="640" y1="56747" x2="640" y2="56747"/>
                        <a14:backgroundMark x1="640" y1="45675" x2="640" y2="45675"/>
                        <a14:backgroundMark x1="533" y1="66782" x2="533" y2="66782"/>
                        <a14:backgroundMark x1="533" y1="63322" x2="533" y2="63322"/>
                        <a14:backgroundMark x1="533" y1="52941" x2="533" y2="52941"/>
                      </a14:backgroundRemoval>
                    </a14:imgEffect>
                  </a14:imgLayer>
                </a14:imgProps>
              </a:ext>
              <a:ext uri="{28A0092B-C50C-407E-A947-70E740481C1C}">
                <a14:useLocalDpi xmlns:a14="http://schemas.microsoft.com/office/drawing/2010/main" val="0"/>
              </a:ext>
            </a:extLst>
          </a:blip>
          <a:srcRect/>
          <a:stretch>
            <a:fillRect/>
          </a:stretch>
        </p:blipFill>
        <p:spPr bwMode="auto">
          <a:xfrm rot="5400000">
            <a:off x="2975983" y="3257843"/>
            <a:ext cx="4332129" cy="1304809"/>
          </a:xfrm>
          <a:prstGeom prst="rect">
            <a:avLst/>
          </a:prstGeom>
          <a:noFill/>
          <a:ln>
            <a:noFill/>
          </a:ln>
          <a:effectLst>
            <a:outerShdw blurRad="50800" dist="38100" dir="2700000" algn="tl" rotWithShape="0">
              <a:prstClr val="black">
                <a:alpha val="40000"/>
              </a:prstClr>
            </a:outerShdw>
          </a:effectLst>
        </p:spPr>
      </p:pic>
      <p:sp>
        <p:nvSpPr>
          <p:cNvPr id="26" name="四角形吹き出し 25"/>
          <p:cNvSpPr/>
          <p:nvPr/>
        </p:nvSpPr>
        <p:spPr>
          <a:xfrm>
            <a:off x="5868144" y="1988840"/>
            <a:ext cx="3123175" cy="2092369"/>
          </a:xfrm>
          <a:prstGeom prst="wedgeRectCallout">
            <a:avLst>
              <a:gd name="adj1" fmla="val -49150"/>
              <a:gd name="adj2" fmla="val 65927"/>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ja-JP" altLang="en-US" dirty="0" smtClean="0"/>
              <a:t>「</a:t>
            </a:r>
            <a:r>
              <a:rPr lang="ja-JP" altLang="en-US" dirty="0"/>
              <a:t>お～</a:t>
            </a:r>
            <a:r>
              <a:rPr lang="ja-JP" altLang="en-US" dirty="0" err="1"/>
              <a:t>いお</a:t>
            </a:r>
            <a:r>
              <a:rPr lang="ja-JP" altLang="en-US" dirty="0"/>
              <a:t>茶」は市場形成</a:t>
            </a:r>
            <a:r>
              <a:rPr lang="ja-JP" altLang="en-US" dirty="0" smtClean="0"/>
              <a:t>の</a:t>
            </a:r>
            <a:endParaRPr lang="en-US" altLang="ja-JP" dirty="0" smtClean="0"/>
          </a:p>
          <a:p>
            <a:pPr algn="ctr"/>
            <a:r>
              <a:rPr lang="ja-JP" altLang="en-US" dirty="0" smtClean="0"/>
              <a:t>先駆的</a:t>
            </a:r>
            <a:r>
              <a:rPr lang="ja-JP" altLang="en-US" dirty="0"/>
              <a:t>な役割を果たした</a:t>
            </a:r>
            <a:r>
              <a:rPr lang="ja-JP" altLang="en-US" dirty="0" smtClean="0"/>
              <a:t>。</a:t>
            </a:r>
            <a:endParaRPr lang="en-US" altLang="ja-JP" dirty="0" smtClean="0"/>
          </a:p>
          <a:p>
            <a:pPr algn="ctr"/>
            <a:r>
              <a:rPr lang="ja-JP" altLang="en-US" dirty="0" smtClean="0"/>
              <a:t>タダ</a:t>
            </a:r>
            <a:r>
              <a:rPr lang="ja-JP" altLang="en-US" dirty="0"/>
              <a:t>で当たり前だったお茶</a:t>
            </a:r>
            <a:r>
              <a:rPr lang="ja-JP" altLang="en-US" dirty="0" smtClean="0"/>
              <a:t>に</a:t>
            </a:r>
            <a:endParaRPr lang="en-US" altLang="ja-JP" dirty="0" smtClean="0"/>
          </a:p>
          <a:p>
            <a:pPr algn="ctr"/>
            <a:r>
              <a:rPr lang="ja-JP" altLang="en-US" dirty="0" smtClean="0"/>
              <a:t>価値</a:t>
            </a:r>
            <a:r>
              <a:rPr lang="ja-JP" altLang="en-US" dirty="0"/>
              <a:t>を与え、消費者にお金を払っても飲みたいと</a:t>
            </a:r>
            <a:r>
              <a:rPr lang="ja-JP" altLang="en-US" dirty="0" smtClean="0"/>
              <a:t>思わせた。</a:t>
            </a:r>
            <a:endParaRPr kumimoji="1" lang="ja-JP" altLang="en-US" dirty="0"/>
          </a:p>
        </p:txBody>
      </p:sp>
      <p:grpSp>
        <p:nvGrpSpPr>
          <p:cNvPr id="1024" name="グループ化 1023"/>
          <p:cNvGrpSpPr/>
          <p:nvPr/>
        </p:nvGrpSpPr>
        <p:grpSpPr>
          <a:xfrm>
            <a:off x="5246903" y="4748486"/>
            <a:ext cx="3789593" cy="1787891"/>
            <a:chOff x="5508102" y="4384852"/>
            <a:chExt cx="3789593" cy="1787891"/>
          </a:xfrm>
        </p:grpSpPr>
        <p:sp>
          <p:nvSpPr>
            <p:cNvPr id="27" name="爆発 1 26"/>
            <p:cNvSpPr/>
            <p:nvPr/>
          </p:nvSpPr>
          <p:spPr>
            <a:xfrm rot="21127343">
              <a:off x="5508102" y="4384852"/>
              <a:ext cx="3744416" cy="1787891"/>
            </a:xfrm>
            <a:prstGeom prst="irregularSeal1">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p:cNvSpPr txBox="1"/>
            <p:nvPr/>
          </p:nvSpPr>
          <p:spPr>
            <a:xfrm>
              <a:off x="5905806" y="4863298"/>
              <a:ext cx="3391889" cy="830997"/>
            </a:xfrm>
            <a:prstGeom prst="rect">
              <a:avLst/>
            </a:prstGeom>
            <a:noFill/>
            <a:ln>
              <a:noFill/>
            </a:ln>
            <a:effectLst/>
          </p:spPr>
          <p:txBody>
            <a:bodyPr wrap="square" rtlCol="0">
              <a:spAutoFit/>
            </a:bodyPr>
            <a:lstStyle/>
            <a:p>
              <a:r>
                <a:rPr kumimoji="1" lang="ja-JP" altLang="en-US" sz="2400" dirty="0" smtClean="0"/>
                <a:t>日本を代表する緑茶</a:t>
              </a:r>
              <a:endParaRPr kumimoji="1" lang="en-US" altLang="ja-JP" sz="2400" dirty="0" smtClean="0"/>
            </a:p>
            <a:p>
              <a:r>
                <a:rPr kumimoji="1" lang="ja-JP" altLang="en-US" sz="2400" dirty="0" smtClean="0"/>
                <a:t>ペットボトルと言える！！</a:t>
              </a:r>
              <a:endParaRPr kumimoji="1" lang="ja-JP" altLang="en-US" sz="2400" dirty="0"/>
            </a:p>
          </p:txBody>
        </p:sp>
      </p:grpSp>
      <p:sp>
        <p:nvSpPr>
          <p:cNvPr id="30" name="正方形/長方形 29"/>
          <p:cNvSpPr/>
          <p:nvPr/>
        </p:nvSpPr>
        <p:spPr>
          <a:xfrm>
            <a:off x="78908" y="6536377"/>
            <a:ext cx="5706248" cy="276999"/>
          </a:xfrm>
          <a:prstGeom prst="rect">
            <a:avLst/>
          </a:prstGeom>
        </p:spPr>
        <p:txBody>
          <a:bodyPr wrap="square">
            <a:spAutoFit/>
          </a:bodyPr>
          <a:lstStyle/>
          <a:p>
            <a:r>
              <a:rPr lang="ja-JP" altLang="en-US" sz="1200" dirty="0"/>
              <a:t>＠</a:t>
            </a:r>
            <a:r>
              <a:rPr lang="en-US" altLang="ja-JP" sz="1200" dirty="0"/>
              <a:t>nifty</a:t>
            </a:r>
            <a:r>
              <a:rPr lang="ja-JP" altLang="en-US" sz="1200" dirty="0"/>
              <a:t>　なんでも</a:t>
            </a:r>
            <a:r>
              <a:rPr lang="ja-JP" altLang="en-US" sz="1200" dirty="0" smtClean="0"/>
              <a:t>調査団</a:t>
            </a:r>
            <a:r>
              <a:rPr lang="en-US" altLang="ja-JP" sz="1200" dirty="0" smtClean="0"/>
              <a:t>http</a:t>
            </a:r>
            <a:r>
              <a:rPr lang="en-US" altLang="ja-JP" sz="1200" dirty="0"/>
              <a:t>://chosa.nifty.com/gourmet/chosa_report_A20140214/5/</a:t>
            </a:r>
          </a:p>
        </p:txBody>
      </p:sp>
      <p:sp>
        <p:nvSpPr>
          <p:cNvPr id="3" name="テキスト ボックス 2"/>
          <p:cNvSpPr txBox="1"/>
          <p:nvPr/>
        </p:nvSpPr>
        <p:spPr>
          <a:xfrm>
            <a:off x="78908" y="6309319"/>
            <a:ext cx="1350453" cy="276999"/>
          </a:xfrm>
          <a:prstGeom prst="rect">
            <a:avLst/>
          </a:prstGeom>
          <a:noFill/>
        </p:spPr>
        <p:txBody>
          <a:bodyPr wrap="square" rtlCol="0">
            <a:spAutoFit/>
          </a:bodyPr>
          <a:lstStyle/>
          <a:p>
            <a:r>
              <a:rPr lang="en-US" altLang="ja-JP" sz="1200" dirty="0"/>
              <a:t>(</a:t>
            </a:r>
            <a:r>
              <a:rPr kumimoji="1" lang="en-US" altLang="ja-JP" sz="1200" dirty="0" smtClean="0"/>
              <a:t>2014</a:t>
            </a:r>
            <a:r>
              <a:rPr kumimoji="1" lang="ja-JP" altLang="en-US" sz="1200" dirty="0" smtClean="0"/>
              <a:t>年</a:t>
            </a:r>
            <a:r>
              <a:rPr kumimoji="1" lang="en-US" altLang="ja-JP" sz="1200" dirty="0" smtClean="0"/>
              <a:t>2</a:t>
            </a:r>
            <a:r>
              <a:rPr kumimoji="1" lang="ja-JP" altLang="en-US" sz="1200" dirty="0" smtClean="0"/>
              <a:t>月</a:t>
            </a:r>
            <a:r>
              <a:rPr kumimoji="1" lang="en-US" altLang="ja-JP" sz="1200" dirty="0" smtClean="0"/>
              <a:t>14</a:t>
            </a:r>
            <a:r>
              <a:rPr kumimoji="1" lang="ja-JP" altLang="en-US" sz="1200" dirty="0" smtClean="0"/>
              <a:t>日</a:t>
            </a:r>
            <a:r>
              <a:rPr kumimoji="1" lang="en-US" altLang="ja-JP" sz="1200" dirty="0" smtClean="0"/>
              <a:t>)</a:t>
            </a:r>
            <a:endParaRPr kumimoji="1" lang="ja-JP" altLang="en-US" sz="1200" dirty="0"/>
          </a:p>
        </p:txBody>
      </p:sp>
    </p:spTree>
    <p:extLst>
      <p:ext uri="{BB962C8B-B14F-4D97-AF65-F5344CB8AC3E}">
        <p14:creationId xmlns:p14="http://schemas.microsoft.com/office/powerpoint/2010/main" val="126758467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架空のダブルチョップ</a:t>
            </a:r>
            <a:endParaRPr kumimoji="1" lang="ja-JP" altLang="en-US" dirty="0"/>
          </a:p>
        </p:txBody>
      </p:sp>
      <p:sp>
        <p:nvSpPr>
          <p:cNvPr id="4" name="フッター プレースホルダー 3"/>
          <p:cNvSpPr>
            <a:spLocks noGrp="1"/>
          </p:cNvSpPr>
          <p:nvPr>
            <p:ph type="ftr" sz="quarter" idx="11"/>
          </p:nvPr>
        </p:nvSpPr>
        <p:spPr/>
        <p:txBody>
          <a:bodyPr/>
          <a:lstStyle/>
          <a:p>
            <a:r>
              <a:rPr lang="ja-JP" altLang="en-US" dirty="0" smtClean="0"/>
              <a:t>検証</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49</a:t>
            </a:fld>
            <a:endParaRPr kumimoji="1" lang="ja-JP" altLang="en-US"/>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4196" y="2348880"/>
            <a:ext cx="1399273" cy="4308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正方形/長方形 9"/>
          <p:cNvSpPr/>
          <p:nvPr/>
        </p:nvSpPr>
        <p:spPr>
          <a:xfrm>
            <a:off x="827584" y="1322765"/>
            <a:ext cx="7424936" cy="954107"/>
          </a:xfrm>
          <a:prstGeom prst="rect">
            <a:avLst/>
          </a:prstGeom>
          <a:ln>
            <a:solidFill>
              <a:srgbClr val="00B050"/>
            </a:solidFill>
          </a:ln>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ja-JP" altLang="en-US" sz="2800" dirty="0"/>
              <a:t>セブン＆ｉＨＤ</a:t>
            </a:r>
            <a:r>
              <a:rPr lang="ja-JP" altLang="en-US" sz="2800" dirty="0" smtClean="0"/>
              <a:t>の過去のダブルチョップ</a:t>
            </a:r>
            <a:r>
              <a:rPr lang="ja-JP" altLang="en-US" sz="2800" dirty="0"/>
              <a:t>を参考に</a:t>
            </a:r>
            <a:r>
              <a:rPr lang="ja-JP" altLang="en-US" sz="2800" dirty="0" smtClean="0"/>
              <a:t>、</a:t>
            </a:r>
            <a:endParaRPr lang="en-US" altLang="ja-JP" sz="2800" dirty="0" smtClean="0"/>
          </a:p>
          <a:p>
            <a:pPr algn="ctr"/>
            <a:r>
              <a:rPr lang="ja-JP" altLang="en-US" sz="2800" dirty="0" smtClean="0">
                <a:solidFill>
                  <a:srgbClr val="FF0000"/>
                </a:solidFill>
              </a:rPr>
              <a:t>架空のダブルチョップ</a:t>
            </a:r>
            <a:r>
              <a:rPr lang="ja-JP" altLang="en-US" sz="2800" dirty="0"/>
              <a:t>を作成した。</a:t>
            </a:r>
            <a:endParaRPr lang="en-US" altLang="ja-JP" sz="2800" dirty="0"/>
          </a:p>
        </p:txBody>
      </p:sp>
      <p:sp>
        <p:nvSpPr>
          <p:cNvPr id="17" name="加算記号 11"/>
          <p:cNvSpPr/>
          <p:nvPr/>
        </p:nvSpPr>
        <p:spPr>
          <a:xfrm>
            <a:off x="2592961" y="4005064"/>
            <a:ext cx="1039506" cy="1080120"/>
          </a:xfrm>
          <a:prstGeom prst="mathPlus">
            <a:avLst/>
          </a:prstGeom>
          <a:solidFill>
            <a:schemeClr val="accent5">
              <a:lumMod val="40000"/>
              <a:lumOff val="6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pic>
        <p:nvPicPr>
          <p:cNvPr id="1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7183" y="2418064"/>
            <a:ext cx="1299233" cy="4170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図 14"/>
          <p:cNvPicPr/>
          <p:nvPr/>
        </p:nvPicPr>
        <p:blipFill>
          <a:blip r:embed="rId4">
            <a:extLst>
              <a:ext uri="{BEBA8EAE-BF5A-486C-A8C5-ECC9F3942E4B}">
                <a14:imgProps xmlns:a14="http://schemas.microsoft.com/office/drawing/2010/main">
                  <a14:imgLayer r:embed="rId5">
                    <a14:imgEffect>
                      <a14:backgroundRemoval t="346" b="100000" l="0" r="100000">
                        <a14:foregroundMark x1="6610" y1="49827" x2="6610" y2="49827"/>
                        <a14:foregroundMark x1="6716" y1="59862" x2="6716" y2="59862"/>
                        <a14:foregroundMark x1="4797" y1="64360" x2="4797" y2="64360"/>
                        <a14:foregroundMark x1="4264" y1="51903" x2="4264" y2="51903"/>
                        <a14:foregroundMark x1="3625" y1="42561" x2="3625" y2="42561"/>
                        <a14:foregroundMark x1="9382" y1="35986" x2="9382" y2="35986"/>
                        <a14:foregroundMark x1="12793" y1="48443" x2="12793" y2="48443"/>
                        <a14:foregroundMark x1="8849" y1="42907" x2="8849" y2="42907"/>
                        <a14:foregroundMark x1="8849" y1="60900" x2="8849" y2="60900"/>
                        <a14:foregroundMark x1="10021" y1="71626" x2="10021" y2="71626"/>
                        <a14:foregroundMark x1="8102" y1="71626" x2="8102" y2="71626"/>
                        <a14:foregroundMark x1="3092" y1="69550" x2="3092" y2="69550"/>
                        <a14:foregroundMark x1="1812" y1="60900" x2="1812" y2="60900"/>
                        <a14:foregroundMark x1="2665" y1="46713" x2="2665" y2="46713"/>
                        <a14:foregroundMark x1="2452" y1="38754" x2="2452" y2="38754"/>
                        <a14:foregroundMark x1="4158" y1="31834" x2="4158" y2="31834"/>
                        <a14:foregroundMark x1="7783" y1="30796" x2="7783" y2="30796"/>
                        <a14:foregroundMark x1="6290" y1="39100" x2="6290" y2="39100"/>
                        <a14:foregroundMark x1="5757" y1="43599" x2="5757" y2="43599"/>
                        <a14:foregroundMark x1="9595" y1="53633" x2="9595" y2="53633"/>
                        <a14:foregroundMark x1="1919" y1="65744" x2="1919" y2="65744"/>
                        <a14:foregroundMark x1="1812" y1="49827" x2="1812" y2="49827"/>
                        <a14:foregroundMark x1="2452" y1="33910" x2="2452" y2="33910"/>
                        <a14:foregroundMark x1="1812" y1="42561" x2="1812" y2="42561"/>
                        <a14:foregroundMark x1="2132" y1="71626" x2="2132" y2="71626"/>
                        <a14:foregroundMark x1="1493" y1="35986" x2="1493" y2="35986"/>
                        <a14:backgroundMark x1="640" y1="40138" x2="640" y2="40138"/>
                        <a14:backgroundMark x1="640" y1="56747" x2="640" y2="56747"/>
                        <a14:backgroundMark x1="640" y1="45675" x2="640" y2="45675"/>
                        <a14:backgroundMark x1="533" y1="66782" x2="533" y2="66782"/>
                        <a14:backgroundMark x1="533" y1="63322" x2="533" y2="63322"/>
                        <a14:backgroundMark x1="533" y1="52941" x2="533" y2="52941"/>
                      </a14:backgroundRemoval>
                    </a14:imgEffect>
                  </a14:imgLayer>
                </a14:imgProps>
              </a:ext>
              <a:ext uri="{28A0092B-C50C-407E-A947-70E740481C1C}">
                <a14:useLocalDpi xmlns:a14="http://schemas.microsoft.com/office/drawing/2010/main" val="0"/>
              </a:ext>
            </a:extLst>
          </a:blip>
          <a:srcRect/>
          <a:stretch>
            <a:fillRect/>
          </a:stretch>
        </p:blipFill>
        <p:spPr bwMode="auto">
          <a:xfrm rot="5400000">
            <a:off x="2423059" y="3933055"/>
            <a:ext cx="4092333" cy="1224134"/>
          </a:xfrm>
          <a:prstGeom prst="rect">
            <a:avLst/>
          </a:prstGeom>
          <a:noFill/>
          <a:ln>
            <a:noFill/>
          </a:ln>
          <a:effectLst>
            <a:outerShdw blurRad="50800" dist="38100" dir="2700000" algn="tl" rotWithShape="0">
              <a:prstClr val="black">
                <a:alpha val="40000"/>
              </a:prstClr>
            </a:outerShdw>
          </a:effectLst>
        </p:spPr>
      </p:pic>
      <p:sp>
        <p:nvSpPr>
          <p:cNvPr id="20" name="等号 15"/>
          <p:cNvSpPr/>
          <p:nvPr/>
        </p:nvSpPr>
        <p:spPr>
          <a:xfrm>
            <a:off x="5585349" y="4149079"/>
            <a:ext cx="1152128" cy="720080"/>
          </a:xfrm>
          <a:prstGeom prst="mathEqual">
            <a:avLst/>
          </a:prstGeom>
          <a:solidFill>
            <a:schemeClr val="accent5">
              <a:lumMod val="40000"/>
              <a:lumOff val="6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37486876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表 13"/>
          <p:cNvGraphicFramePr>
            <a:graphicFrameLocks noGrp="1"/>
          </p:cNvGraphicFramePr>
          <p:nvPr>
            <p:extLst>
              <p:ext uri="{D42A27DB-BD31-4B8C-83A1-F6EECF244321}">
                <p14:modId xmlns:p14="http://schemas.microsoft.com/office/powerpoint/2010/main" val="3092036857"/>
              </p:ext>
            </p:extLst>
          </p:nvPr>
        </p:nvGraphicFramePr>
        <p:xfrm>
          <a:off x="971600" y="1629368"/>
          <a:ext cx="7200000" cy="5112000"/>
        </p:xfrm>
        <a:graphic>
          <a:graphicData uri="http://schemas.openxmlformats.org/drawingml/2006/table">
            <a:tbl>
              <a:tblPr firstRow="1" bandRow="1">
                <a:effectLst>
                  <a:outerShdw blurRad="50800" dist="38100" dir="2700000" algn="tl" rotWithShape="0">
                    <a:prstClr val="black">
                      <a:alpha val="40000"/>
                    </a:prstClr>
                  </a:outerShdw>
                </a:effectLst>
                <a:tableStyleId>{5940675A-B579-460E-94D1-54222C63F5DA}</a:tableStyleId>
              </a:tblPr>
              <a:tblGrid>
                <a:gridCol w="1800000">
                  <a:extLst>
                    <a:ext uri="{9D8B030D-6E8A-4147-A177-3AD203B41FA5}">
                      <a16:colId xmlns="" xmlns:a16="http://schemas.microsoft.com/office/drawing/2014/main" val="20000"/>
                    </a:ext>
                  </a:extLst>
                </a:gridCol>
                <a:gridCol w="1800000">
                  <a:extLst>
                    <a:ext uri="{9D8B030D-6E8A-4147-A177-3AD203B41FA5}">
                      <a16:colId xmlns="" xmlns:a16="http://schemas.microsoft.com/office/drawing/2014/main" val="20001"/>
                    </a:ext>
                  </a:extLst>
                </a:gridCol>
                <a:gridCol w="1800000">
                  <a:extLst>
                    <a:ext uri="{9D8B030D-6E8A-4147-A177-3AD203B41FA5}">
                      <a16:colId xmlns="" xmlns:a16="http://schemas.microsoft.com/office/drawing/2014/main" val="20002"/>
                    </a:ext>
                  </a:extLst>
                </a:gridCol>
                <a:gridCol w="1800000">
                  <a:extLst>
                    <a:ext uri="{9D8B030D-6E8A-4147-A177-3AD203B41FA5}">
                      <a16:colId xmlns="" xmlns:a16="http://schemas.microsoft.com/office/drawing/2014/main" val="20003"/>
                    </a:ext>
                  </a:extLst>
                </a:gridCol>
              </a:tblGrid>
              <a:tr h="1704000">
                <a:tc>
                  <a:txBody>
                    <a:bodyPr/>
                    <a:lstStyle/>
                    <a:p>
                      <a:pPr algn="ctr"/>
                      <a:endParaRPr kumimoji="1" lang="ja-JP" altLang="en-US" dirty="0"/>
                    </a:p>
                  </a:txBody>
                  <a:tcPr anchor="ctr">
                    <a:noFill/>
                  </a:tcPr>
                </a:tc>
                <a:tc>
                  <a:txBody>
                    <a:bodyPr/>
                    <a:lstStyle/>
                    <a:p>
                      <a:pPr algn="ctr"/>
                      <a:r>
                        <a:rPr kumimoji="1" lang="ja-JP" altLang="en-US" dirty="0" smtClean="0"/>
                        <a:t>おやつごろ</a:t>
                      </a:r>
                      <a:endParaRPr kumimoji="1" lang="en-US" altLang="ja-JP" dirty="0" smtClean="0"/>
                    </a:p>
                    <a:p>
                      <a:pPr algn="ctr"/>
                      <a:r>
                        <a:rPr kumimoji="1" lang="ja-JP" altLang="en-US" dirty="0" smtClean="0"/>
                        <a:t>シリーズ</a:t>
                      </a:r>
                      <a:endParaRPr kumimoji="1" lang="en-US" altLang="ja-JP" dirty="0" smtClean="0"/>
                    </a:p>
                    <a:p>
                      <a:pPr algn="ctr"/>
                      <a:r>
                        <a:rPr kumimoji="1" lang="ja-JP" altLang="en-US" dirty="0" smtClean="0"/>
                        <a:t>（お菓子）</a:t>
                      </a:r>
                      <a:endParaRPr kumimoji="1" lang="ja-JP" altLang="en-US" b="0" dirty="0"/>
                    </a:p>
                  </a:txBody>
                  <a:tcPr anchor="ctr">
                    <a:noFill/>
                  </a:tcPr>
                </a:tc>
                <a:tc>
                  <a:txBody>
                    <a:bodyPr/>
                    <a:lstStyle/>
                    <a:p>
                      <a:pPr algn="ctr"/>
                      <a:r>
                        <a:rPr kumimoji="1" lang="ja-JP" altLang="en-US" dirty="0" smtClean="0"/>
                        <a:t>ローソン</a:t>
                      </a:r>
                      <a:r>
                        <a:rPr kumimoji="1" lang="en-US" altLang="ja-JP" dirty="0" smtClean="0"/>
                        <a:t>/</a:t>
                      </a:r>
                    </a:p>
                    <a:p>
                      <a:pPr algn="ctr"/>
                      <a:r>
                        <a:rPr kumimoji="1" lang="ja-JP" altLang="en-US" dirty="0" smtClean="0"/>
                        <a:t>各お菓子</a:t>
                      </a:r>
                      <a:endParaRPr kumimoji="1" lang="en-US" altLang="ja-JP" dirty="0" smtClean="0"/>
                    </a:p>
                    <a:p>
                      <a:pPr algn="ctr"/>
                      <a:r>
                        <a:rPr kumimoji="1" lang="ja-JP" altLang="en-US" dirty="0" smtClean="0"/>
                        <a:t>メーカー</a:t>
                      </a:r>
                      <a:endParaRPr kumimoji="1" lang="ja-JP" altLang="en-US" b="0" dirty="0"/>
                    </a:p>
                  </a:txBody>
                  <a:tcPr anchor="ctr">
                    <a:noFill/>
                  </a:tcPr>
                </a:tc>
                <a:tc>
                  <a:txBody>
                    <a:bodyPr/>
                    <a:lstStyle/>
                    <a:p>
                      <a:pPr algn="ctr"/>
                      <a:r>
                        <a:rPr kumimoji="1" lang="ja-JP" altLang="en-US" dirty="0" smtClean="0"/>
                        <a:t>≪ばかうけ≫</a:t>
                      </a:r>
                      <a:endParaRPr kumimoji="1" lang="en-US" altLang="ja-JP" dirty="0" smtClean="0"/>
                    </a:p>
                    <a:p>
                      <a:pPr algn="ctr"/>
                      <a:r>
                        <a:rPr kumimoji="1" lang="en-US" altLang="ja-JP" dirty="0" smtClean="0"/>
                        <a:t>2006</a:t>
                      </a:r>
                      <a:r>
                        <a:rPr kumimoji="1" lang="ja-JP" altLang="en-US" dirty="0" smtClean="0"/>
                        <a:t>年７月３日</a:t>
                      </a:r>
                      <a:endParaRPr kumimoji="1" lang="ja-JP" altLang="en-US" b="0" dirty="0"/>
                    </a:p>
                  </a:txBody>
                  <a:tcPr anchor="ctr">
                    <a:noFill/>
                  </a:tcPr>
                </a:tc>
                <a:extLst>
                  <a:ext uri="{0D108BD9-81ED-4DB2-BD59-A6C34878D82A}">
                    <a16:rowId xmlns="" xmlns:a16="http://schemas.microsoft.com/office/drawing/2014/main" val="10000"/>
                  </a:ext>
                </a:extLst>
              </a:tr>
              <a:tr h="1704000">
                <a:tc>
                  <a:txBody>
                    <a:bodyPr/>
                    <a:lstStyle/>
                    <a:p>
                      <a:pPr algn="ctr"/>
                      <a:endParaRPr kumimoji="1" lang="ja-JP" altLang="en-US" dirty="0"/>
                    </a:p>
                  </a:txBody>
                  <a:tcPr anchor="ctr">
                    <a:solidFill>
                      <a:schemeClr val="accent5">
                        <a:lumMod val="20000"/>
                        <a:lumOff val="80000"/>
                      </a:schemeClr>
                    </a:solidFill>
                  </a:tcPr>
                </a:tc>
                <a:tc>
                  <a:txBody>
                    <a:bodyPr/>
                    <a:lstStyle/>
                    <a:p>
                      <a:pPr algn="ctr"/>
                      <a:r>
                        <a:rPr kumimoji="1" lang="ja-JP" altLang="en-US" dirty="0" smtClean="0"/>
                        <a:t>山頭火</a:t>
                      </a:r>
                      <a:endParaRPr kumimoji="1" lang="en-US" altLang="ja-JP" dirty="0" smtClean="0"/>
                    </a:p>
                    <a:p>
                      <a:pPr algn="ctr"/>
                      <a:r>
                        <a:rPr kumimoji="1" lang="ja-JP" altLang="en-US" dirty="0" smtClean="0"/>
                        <a:t>（カップラーメン）</a:t>
                      </a:r>
                      <a:endParaRPr kumimoji="1" lang="en-US" altLang="ja-JP" dirty="0" smtClean="0"/>
                    </a:p>
                  </a:txBody>
                  <a:tcPr anchor="ctr">
                    <a:solidFill>
                      <a:schemeClr val="accent5">
                        <a:lumMod val="20000"/>
                        <a:lumOff val="80000"/>
                      </a:schemeClr>
                    </a:solidFill>
                  </a:tcPr>
                </a:tc>
                <a:tc>
                  <a:txBody>
                    <a:bodyPr/>
                    <a:lstStyle/>
                    <a:p>
                      <a:pPr algn="ctr"/>
                      <a:r>
                        <a:rPr kumimoji="1" lang="ja-JP" altLang="en-US" dirty="0" smtClean="0"/>
                        <a:t>セブン＆ｉ </a:t>
                      </a:r>
                      <a:r>
                        <a:rPr kumimoji="1" lang="en-US" altLang="ja-JP" dirty="0" smtClean="0"/>
                        <a:t>HD</a:t>
                      </a:r>
                    </a:p>
                    <a:p>
                      <a:pPr algn="ctr"/>
                      <a:r>
                        <a:rPr kumimoji="1" lang="en-US" altLang="ja-JP" dirty="0" smtClean="0"/>
                        <a:t>/</a:t>
                      </a:r>
                      <a:r>
                        <a:rPr kumimoji="1" lang="ja-JP" altLang="en-US" dirty="0" smtClean="0"/>
                        <a:t>日清</a:t>
                      </a:r>
                      <a:endParaRPr kumimoji="1" lang="en-US" altLang="ja-JP" dirty="0" smtClean="0"/>
                    </a:p>
                  </a:txBody>
                  <a:tcPr anchor="ctr">
                    <a:solidFill>
                      <a:schemeClr val="accent5">
                        <a:lumMod val="20000"/>
                        <a:lumOff val="80000"/>
                      </a:schemeClr>
                    </a:solidFill>
                  </a:tcPr>
                </a:tc>
                <a:tc>
                  <a:txBody>
                    <a:bodyPr/>
                    <a:lstStyle/>
                    <a:p>
                      <a:pPr algn="ctr"/>
                      <a:r>
                        <a:rPr kumimoji="1" lang="en-US" altLang="ja-JP" dirty="0" smtClean="0"/>
                        <a:t>2001</a:t>
                      </a:r>
                      <a:r>
                        <a:rPr kumimoji="1" lang="ja-JP" altLang="en-US" dirty="0" smtClean="0"/>
                        <a:t>年</a:t>
                      </a:r>
                      <a:r>
                        <a:rPr kumimoji="1" lang="en-US" altLang="ja-JP" dirty="0" smtClean="0"/>
                        <a:t>5</a:t>
                      </a:r>
                      <a:r>
                        <a:rPr kumimoji="1" lang="ja-JP" altLang="en-US" dirty="0" smtClean="0"/>
                        <a:t>月</a:t>
                      </a:r>
                      <a:endParaRPr kumimoji="1" lang="en-US" altLang="ja-JP" dirty="0" smtClean="0"/>
                    </a:p>
                    <a:p>
                      <a:pPr algn="ctr"/>
                      <a:endParaRPr kumimoji="1" lang="en-US" altLang="ja-JP" dirty="0" smtClean="0"/>
                    </a:p>
                    <a:p>
                      <a:pPr algn="ctr"/>
                      <a:r>
                        <a:rPr kumimoji="1" lang="ja-JP" altLang="en-US" sz="1600" dirty="0" smtClean="0"/>
                        <a:t>≪リニューアル≫</a:t>
                      </a:r>
                      <a:endParaRPr kumimoji="1" lang="en-US" altLang="ja-JP" sz="1600" dirty="0" smtClean="0"/>
                    </a:p>
                    <a:p>
                      <a:pPr algn="ctr"/>
                      <a:r>
                        <a:rPr kumimoji="1" lang="en-US" altLang="ja-JP" sz="1600" dirty="0" smtClean="0"/>
                        <a:t>2012</a:t>
                      </a:r>
                      <a:r>
                        <a:rPr kumimoji="1" lang="ja-JP" altLang="en-US" sz="1600" dirty="0" smtClean="0"/>
                        <a:t>年</a:t>
                      </a:r>
                      <a:r>
                        <a:rPr kumimoji="1" lang="en-US" altLang="ja-JP" sz="1600" dirty="0" smtClean="0"/>
                        <a:t>11</a:t>
                      </a:r>
                      <a:r>
                        <a:rPr kumimoji="1" lang="ja-JP" altLang="en-US" sz="1600" dirty="0" smtClean="0"/>
                        <a:t>月</a:t>
                      </a:r>
                      <a:r>
                        <a:rPr kumimoji="1" lang="en-US" altLang="ja-JP" sz="1600" dirty="0" smtClean="0"/>
                        <a:t>13</a:t>
                      </a:r>
                      <a:r>
                        <a:rPr kumimoji="1" lang="ja-JP" altLang="en-US" sz="1600" dirty="0" smtClean="0"/>
                        <a:t>日</a:t>
                      </a:r>
                      <a:endParaRPr kumimoji="1" lang="ja-JP" altLang="en-US" sz="1600" dirty="0"/>
                    </a:p>
                  </a:txBody>
                  <a:tcPr anchor="ctr">
                    <a:solidFill>
                      <a:schemeClr val="accent5">
                        <a:lumMod val="20000"/>
                        <a:lumOff val="80000"/>
                      </a:schemeClr>
                    </a:solidFill>
                  </a:tcPr>
                </a:tc>
                <a:extLst>
                  <a:ext uri="{0D108BD9-81ED-4DB2-BD59-A6C34878D82A}">
                    <a16:rowId xmlns="" xmlns:a16="http://schemas.microsoft.com/office/drawing/2014/main" val="10001"/>
                  </a:ext>
                </a:extLst>
              </a:tr>
              <a:tr h="1704000">
                <a:tc>
                  <a:txBody>
                    <a:bodyPr/>
                    <a:lstStyle/>
                    <a:p>
                      <a:pPr algn="ctr"/>
                      <a:endParaRPr kumimoji="1" lang="ja-JP" altLang="en-US" dirty="0"/>
                    </a:p>
                  </a:txBody>
                  <a:tcPr anchor="ctr">
                    <a:solidFill>
                      <a:schemeClr val="bg1"/>
                    </a:solidFill>
                  </a:tcPr>
                </a:tc>
                <a:tc>
                  <a:txBody>
                    <a:bodyPr/>
                    <a:lstStyle/>
                    <a:p>
                      <a:pPr algn="ctr"/>
                      <a:r>
                        <a:rPr kumimoji="1" lang="en-US" altLang="ja-JP" dirty="0" smtClean="0"/>
                        <a:t>THE</a:t>
                      </a:r>
                      <a:r>
                        <a:rPr kumimoji="1" lang="en-US" altLang="ja-JP" baseline="0" dirty="0" smtClean="0"/>
                        <a:t> ESPRESSO</a:t>
                      </a:r>
                    </a:p>
                    <a:p>
                      <a:pPr algn="ctr"/>
                      <a:r>
                        <a:rPr kumimoji="1" lang="ja-JP" altLang="en-US" baseline="0" dirty="0" smtClean="0"/>
                        <a:t>（缶コーヒー）</a:t>
                      </a:r>
                      <a:endParaRPr kumimoji="1" lang="ja-JP" altLang="en-US" dirty="0"/>
                    </a:p>
                  </a:txBody>
                  <a:tcPr anchor="ctr">
                    <a:solidFill>
                      <a:schemeClr val="bg1"/>
                    </a:solidFill>
                  </a:tcPr>
                </a:tc>
                <a:tc>
                  <a:txBody>
                    <a:bodyPr/>
                    <a:lstStyle/>
                    <a:p>
                      <a:pPr algn="ctr"/>
                      <a:r>
                        <a:rPr kumimoji="1" lang="ja-JP" altLang="en-US" dirty="0" smtClean="0"/>
                        <a:t>ファミリーマート</a:t>
                      </a:r>
                      <a:endParaRPr kumimoji="1" lang="en-US" altLang="ja-JP" dirty="0" smtClean="0"/>
                    </a:p>
                    <a:p>
                      <a:pPr algn="ctr"/>
                      <a:r>
                        <a:rPr kumimoji="1" lang="en-US" altLang="ja-JP" dirty="0" smtClean="0"/>
                        <a:t>/</a:t>
                      </a:r>
                      <a:r>
                        <a:rPr kumimoji="1" lang="ja-JP" altLang="en-US" dirty="0" smtClean="0"/>
                        <a:t>ジョージア</a:t>
                      </a:r>
                      <a:endParaRPr kumimoji="1" lang="en-US" altLang="ja-JP" dirty="0" smtClean="0"/>
                    </a:p>
                    <a:p>
                      <a:pPr algn="ctr"/>
                      <a:r>
                        <a:rPr kumimoji="1" lang="ja-JP" altLang="en-US" dirty="0" smtClean="0"/>
                        <a:t>（コカ・コーラ）</a:t>
                      </a:r>
                      <a:endParaRPr kumimoji="1" lang="ja-JP" altLang="en-US" dirty="0"/>
                    </a:p>
                  </a:txBody>
                  <a:tcPr anchor="ctr">
                    <a:solidFill>
                      <a:schemeClr val="bg1"/>
                    </a:solidFill>
                  </a:tcPr>
                </a:tc>
                <a:tc>
                  <a:txBody>
                    <a:bodyPr/>
                    <a:lstStyle/>
                    <a:p>
                      <a:pPr algn="ctr"/>
                      <a:r>
                        <a:rPr kumimoji="1" lang="en-US" altLang="ja-JP" dirty="0" smtClean="0"/>
                        <a:t>2014</a:t>
                      </a:r>
                      <a:r>
                        <a:rPr kumimoji="1" lang="ja-JP" altLang="en-US" dirty="0" smtClean="0"/>
                        <a:t>年</a:t>
                      </a:r>
                      <a:r>
                        <a:rPr kumimoji="1" lang="en-US" altLang="ja-JP" dirty="0" smtClean="0"/>
                        <a:t>7</a:t>
                      </a:r>
                      <a:r>
                        <a:rPr kumimoji="1" lang="ja-JP" altLang="en-US" dirty="0" smtClean="0"/>
                        <a:t>月</a:t>
                      </a:r>
                      <a:r>
                        <a:rPr kumimoji="1" lang="en-US" altLang="ja-JP" dirty="0" smtClean="0"/>
                        <a:t>29</a:t>
                      </a:r>
                      <a:endParaRPr kumimoji="1" lang="ja-JP" altLang="en-US" dirty="0"/>
                    </a:p>
                  </a:txBody>
                  <a:tcPr anchor="ctr">
                    <a:solidFill>
                      <a:schemeClr val="bg1"/>
                    </a:solidFill>
                  </a:tcPr>
                </a:tc>
                <a:extLst>
                  <a:ext uri="{0D108BD9-81ED-4DB2-BD59-A6C34878D82A}">
                    <a16:rowId xmlns="" xmlns:a16="http://schemas.microsoft.com/office/drawing/2014/main" val="10002"/>
                  </a:ext>
                </a:extLst>
              </a:tr>
            </a:tbl>
          </a:graphicData>
        </a:graphic>
      </p:graphicFrame>
      <p:sp>
        <p:nvSpPr>
          <p:cNvPr id="13" name="タイトル 12"/>
          <p:cNvSpPr>
            <a:spLocks noGrp="1"/>
          </p:cNvSpPr>
          <p:nvPr>
            <p:ph type="title"/>
          </p:nvPr>
        </p:nvSpPr>
        <p:spPr>
          <a:xfrm>
            <a:off x="457200" y="116632"/>
            <a:ext cx="8229600" cy="1143000"/>
          </a:xfrm>
        </p:spPr>
        <p:txBody>
          <a:bodyPr>
            <a:normAutofit/>
          </a:bodyPr>
          <a:lstStyle/>
          <a:p>
            <a:r>
              <a:rPr kumimoji="1" lang="ja-JP" altLang="en-US" sz="4000" dirty="0" smtClean="0"/>
              <a:t>各コンビニエンスストアの導入例</a:t>
            </a:r>
            <a:endParaRPr kumimoji="1" lang="ja-JP" altLang="en-US" sz="4000" dirty="0"/>
          </a:p>
        </p:txBody>
      </p:sp>
      <p:sp>
        <p:nvSpPr>
          <p:cNvPr id="3" name="フッター プレースホルダー 2"/>
          <p:cNvSpPr>
            <a:spLocks noGrp="1"/>
          </p:cNvSpPr>
          <p:nvPr>
            <p:ph type="ftr" sz="quarter" idx="11"/>
          </p:nvPr>
        </p:nvSpPr>
        <p:spPr/>
        <p:txBody>
          <a:bodyPr/>
          <a:lstStyle/>
          <a:p>
            <a:r>
              <a:rPr lang="ja-JP" altLang="en-US" dirty="0"/>
              <a:t>現</a:t>
            </a:r>
            <a:r>
              <a:rPr lang="ja-JP" altLang="en-US"/>
              <a:t>状分析</a:t>
            </a:r>
            <a:endParaRPr lang="ja-JP" altLang="en-US" dirty="0"/>
          </a:p>
        </p:txBody>
      </p:sp>
      <p:sp>
        <p:nvSpPr>
          <p:cNvPr id="2" name="スライド番号プレースホルダー 1"/>
          <p:cNvSpPr>
            <a:spLocks noGrp="1"/>
          </p:cNvSpPr>
          <p:nvPr>
            <p:ph type="sldNum" sz="quarter" idx="12"/>
          </p:nvPr>
        </p:nvSpPr>
        <p:spPr/>
        <p:txBody>
          <a:bodyPr/>
          <a:lstStyle/>
          <a:p>
            <a:fld id="{48F923D7-A10D-4D62-940C-AB97FE5DAD4A}" type="slidenum">
              <a:rPr kumimoji="1" lang="ja-JP" altLang="en-US" smtClean="0"/>
              <a:t>5</a:t>
            </a:fld>
            <a:endParaRPr kumimoji="1" lang="ja-JP" altLang="en-US"/>
          </a:p>
        </p:txBody>
      </p:sp>
      <p:sp>
        <p:nvSpPr>
          <p:cNvPr id="5" name="テキスト ボックス 4"/>
          <p:cNvSpPr txBox="1"/>
          <p:nvPr/>
        </p:nvSpPr>
        <p:spPr>
          <a:xfrm>
            <a:off x="2926386" y="1330303"/>
            <a:ext cx="1501598" cy="338554"/>
          </a:xfrm>
          <a:prstGeom prst="rect">
            <a:avLst/>
          </a:prstGeom>
          <a:noFill/>
        </p:spPr>
        <p:txBody>
          <a:bodyPr wrap="square" rtlCol="0">
            <a:spAutoFit/>
          </a:bodyPr>
          <a:lstStyle/>
          <a:p>
            <a:pPr algn="ctr"/>
            <a:r>
              <a:rPr lang="ja-JP" altLang="en-US" sz="1600" dirty="0">
                <a:effectLst>
                  <a:outerShdw blurRad="38100" dist="38100" dir="2700000" algn="tl">
                    <a:srgbClr val="000000">
                      <a:alpha val="43137"/>
                    </a:srgbClr>
                  </a:outerShdw>
                </a:effectLst>
              </a:rPr>
              <a:t>商品名</a:t>
            </a:r>
            <a:endParaRPr kumimoji="1" lang="ja-JP" altLang="en-US" dirty="0"/>
          </a:p>
        </p:txBody>
      </p:sp>
      <p:sp>
        <p:nvSpPr>
          <p:cNvPr id="6" name="テキスト ボックス 5"/>
          <p:cNvSpPr txBox="1"/>
          <p:nvPr/>
        </p:nvSpPr>
        <p:spPr>
          <a:xfrm>
            <a:off x="4831722" y="1116033"/>
            <a:ext cx="1324454" cy="584775"/>
          </a:xfrm>
          <a:prstGeom prst="rect">
            <a:avLst/>
          </a:prstGeom>
          <a:noFill/>
        </p:spPr>
        <p:txBody>
          <a:bodyPr wrap="square" rtlCol="0">
            <a:spAutoFit/>
          </a:bodyPr>
          <a:lstStyle/>
          <a:p>
            <a:r>
              <a:rPr lang="ja-JP" altLang="en-US" sz="1600" dirty="0">
                <a:effectLst>
                  <a:outerShdw blurRad="38100" dist="38100" dir="2700000" algn="tl">
                    <a:srgbClr val="000000">
                      <a:alpha val="43137"/>
                    </a:srgbClr>
                  </a:outerShdw>
                </a:effectLst>
              </a:rPr>
              <a:t>小売名</a:t>
            </a:r>
            <a:r>
              <a:rPr lang="en-US" altLang="ja-JP" sz="1600" dirty="0">
                <a:effectLst>
                  <a:outerShdw blurRad="38100" dist="38100" dir="2700000" algn="tl">
                    <a:srgbClr val="000000">
                      <a:alpha val="43137"/>
                    </a:srgbClr>
                  </a:outerShdw>
                </a:effectLst>
              </a:rPr>
              <a:t>/</a:t>
            </a:r>
            <a:endParaRPr lang="en-US" altLang="ja-JP" dirty="0" smtClean="0"/>
          </a:p>
          <a:p>
            <a:r>
              <a:rPr lang="ja-JP" altLang="en-US" sz="1600" dirty="0">
                <a:effectLst>
                  <a:outerShdw blurRad="38100" dist="38100" dir="2700000" algn="tl">
                    <a:srgbClr val="000000">
                      <a:alpha val="43137"/>
                    </a:srgbClr>
                  </a:outerShdw>
                </a:effectLst>
              </a:rPr>
              <a:t>メーカー名</a:t>
            </a:r>
            <a:endParaRPr kumimoji="1" lang="ja-JP" altLang="en-US" dirty="0"/>
          </a:p>
        </p:txBody>
      </p:sp>
      <p:sp>
        <p:nvSpPr>
          <p:cNvPr id="7" name="テキスト ボックス 6"/>
          <p:cNvSpPr txBox="1"/>
          <p:nvPr/>
        </p:nvSpPr>
        <p:spPr>
          <a:xfrm>
            <a:off x="6526786" y="1330303"/>
            <a:ext cx="1501598" cy="338554"/>
          </a:xfrm>
          <a:prstGeom prst="rect">
            <a:avLst/>
          </a:prstGeom>
          <a:noFill/>
        </p:spPr>
        <p:txBody>
          <a:bodyPr wrap="square" rtlCol="0">
            <a:spAutoFit/>
          </a:bodyPr>
          <a:lstStyle/>
          <a:p>
            <a:pPr algn="ctr"/>
            <a:r>
              <a:rPr lang="ja-JP" altLang="en-US" sz="1600" dirty="0">
                <a:effectLst>
                  <a:outerShdw blurRad="38100" dist="38100" dir="2700000" algn="tl">
                    <a:srgbClr val="000000">
                      <a:alpha val="43137"/>
                    </a:srgbClr>
                  </a:outerShdw>
                </a:effectLst>
              </a:rPr>
              <a:t>発売日</a:t>
            </a:r>
            <a:endParaRPr kumimoji="1" lang="ja-JP" altLang="en-US" dirty="0"/>
          </a:p>
        </p:txBody>
      </p:sp>
      <p:pic>
        <p:nvPicPr>
          <p:cNvPr id="9" name="Picture 6" descr="クリックすると新しいウィンドウで開きます"/>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50000"/>
                    </a14:imgEffect>
                    <a14:imgEffect>
                      <a14:brightnessContrast bright="20000"/>
                    </a14:imgEffect>
                  </a14:imgLayer>
                </a14:imgProps>
              </a:ext>
              <a:ext uri="{28A0092B-C50C-407E-A947-70E740481C1C}">
                <a14:useLocalDpi xmlns:a14="http://schemas.microsoft.com/office/drawing/2010/main" val="0"/>
              </a:ext>
            </a:extLst>
          </a:blip>
          <a:srcRect l="20171" r="20442"/>
          <a:stretch/>
        </p:blipFill>
        <p:spPr bwMode="auto">
          <a:xfrm>
            <a:off x="1043608" y="1757061"/>
            <a:ext cx="943839" cy="119196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クリックすると新しいウィンドウで開きます"/>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987" b="98013" l="10000" r="90000">
                        <a14:foregroundMark x1="20714" y1="79470" x2="20714" y2="79470"/>
                        <a14:foregroundMark x1="16429" y1="84768" x2="16429" y2="84768"/>
                        <a14:foregroundMark x1="21429" y1="69536" x2="21429" y2="69536"/>
                        <a14:foregroundMark x1="21429" y1="66225" x2="21429" y2="66225"/>
                        <a14:foregroundMark x1="81429" y1="33775" x2="81429" y2="33775"/>
                        <a14:foregroundMark x1="81429" y1="59603" x2="81429" y2="59603"/>
                        <a14:foregroundMark x1="82857" y1="62252" x2="82857" y2="62252"/>
                        <a14:foregroundMark x1="82857" y1="68212" x2="82857" y2="68212"/>
                        <a14:foregroundMark x1="82857" y1="70861" x2="82857" y2="70861"/>
                        <a14:foregroundMark x1="82857" y1="72848" x2="82857" y2="72848"/>
                        <a14:foregroundMark x1="82857" y1="75497" x2="82857" y2="75497"/>
                        <a14:foregroundMark x1="75000" y1="42384" x2="75000" y2="42384"/>
                        <a14:foregroundMark x1="82857" y1="56291" x2="82857" y2="56291"/>
                        <a14:foregroundMark x1="82143" y1="54305" x2="82143" y2="54305"/>
                        <a14:foregroundMark x1="82143" y1="52318" x2="82143" y2="52318"/>
                        <a14:foregroundMark x1="82143" y1="49007" x2="82143" y2="49007"/>
                        <a14:foregroundMark x1="82143" y1="46358" x2="82143" y2="46358"/>
                        <a14:foregroundMark x1="82143" y1="43709" x2="82143" y2="43709"/>
                        <a14:foregroundMark x1="82857" y1="41722" x2="82857" y2="38411"/>
                        <a14:foregroundMark x1="82857" y1="35762" x2="82857" y2="35099"/>
                        <a14:foregroundMark x1="83571" y1="31126" x2="83571" y2="31126"/>
                        <a14:foregroundMark x1="82143" y1="76159" x2="82143" y2="76159"/>
                        <a14:foregroundMark x1="82143" y1="78808" x2="82143" y2="78808"/>
                        <a14:foregroundMark x1="83571" y1="82781" x2="83571" y2="82781"/>
                        <a14:foregroundMark x1="15000" y1="87417" x2="15000" y2="85430"/>
                        <a14:foregroundMark x1="15714" y1="82781" x2="17857" y2="78808"/>
                        <a14:foregroundMark x1="20000" y1="48344" x2="20000" y2="45033"/>
                        <a14:foregroundMark x1="19286" y1="33775" x2="19286" y2="33775"/>
                        <a14:foregroundMark x1="19286" y1="35762" x2="19286" y2="35762"/>
                        <a14:foregroundMark x1="17857" y1="37748" x2="17857" y2="37748"/>
                        <a14:foregroundMark x1="17857" y1="33775" x2="17143" y2="29139"/>
                        <a14:foregroundMark x1="15000" y1="25166" x2="15000" y2="23841"/>
                        <a14:foregroundMark x1="14286" y1="21854" x2="14286" y2="21854"/>
                      </a14:backgroundRemoval>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683740" y="2012919"/>
            <a:ext cx="1179925" cy="127263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クリックすると新しいウィンドウで開きます"/>
          <p:cNvPicPr>
            <a:picLocks noChangeAspect="1" noChangeArrowheads="1"/>
          </p:cNvPicPr>
          <p:nvPr/>
        </p:nvPicPr>
        <p:blipFill rotWithShape="1">
          <a:blip r:embed="rId7">
            <a:extLst>
              <a:ext uri="{28A0092B-C50C-407E-A947-70E740481C1C}">
                <a14:useLocalDpi xmlns:a14="http://schemas.microsoft.com/office/drawing/2010/main" val="0"/>
              </a:ext>
            </a:extLst>
          </a:blip>
          <a:srcRect l="23958" r="25104"/>
          <a:stretch/>
        </p:blipFill>
        <p:spPr bwMode="auto">
          <a:xfrm>
            <a:off x="1515527" y="5157760"/>
            <a:ext cx="791504" cy="155383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6" descr="クリックすると新しいウィンドウで開きます"/>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0" b="100000" l="0" r="100000">
                        <a14:backgroundMark x1="1818" y1="38857" x2="1818" y2="38857"/>
                        <a14:backgroundMark x1="60000" y1="1714" x2="60000" y2="1714"/>
                        <a14:backgroundMark x1="56364" y1="1143" x2="56364" y2="1143"/>
                        <a14:backgroundMark x1="40000" y1="2286" x2="40000" y2="2286"/>
                        <a14:backgroundMark x1="43030" y1="571" x2="43030" y2="571"/>
                        <a14:backgroundMark x1="45455" y1="571" x2="45455" y2="571"/>
                      </a14:backgroundRemoval>
                    </a14:imgEffect>
                  </a14:imgLayer>
                </a14:imgProps>
              </a:ext>
              <a:ext uri="{28A0092B-C50C-407E-A947-70E740481C1C}">
                <a14:useLocalDpi xmlns:a14="http://schemas.microsoft.com/office/drawing/2010/main" val="0"/>
              </a:ext>
            </a:extLst>
          </a:blip>
          <a:srcRect/>
          <a:stretch>
            <a:fillRect/>
          </a:stretch>
        </p:blipFill>
        <p:spPr bwMode="auto">
          <a:xfrm>
            <a:off x="1240619" y="3501576"/>
            <a:ext cx="1341320" cy="1422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090914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テキスト ボックス 11"/>
          <p:cNvSpPr txBox="1"/>
          <p:nvPr/>
        </p:nvSpPr>
        <p:spPr>
          <a:xfrm>
            <a:off x="5672436" y="5517232"/>
            <a:ext cx="3361184" cy="1200329"/>
          </a:xfrm>
          <a:prstGeom prst="rect">
            <a:avLst/>
          </a:prstGeom>
          <a:ln w="12700"/>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kumimoji="1" lang="ja-JP" altLang="en-US" sz="2400" dirty="0" smtClean="0"/>
              <a:t>店舗調査した際の</a:t>
            </a:r>
            <a:r>
              <a:rPr kumimoji="1" lang="en-US" altLang="ja-JP" sz="2400" dirty="0" smtClean="0"/>
              <a:t>PB</a:t>
            </a:r>
            <a:r>
              <a:rPr kumimoji="1" lang="ja-JP" altLang="en-US" sz="2400" dirty="0" smtClean="0"/>
              <a:t>の緑茶ペットボトルの価格　</a:t>
            </a:r>
            <a:r>
              <a:rPr lang="en-US" altLang="ja-JP" sz="2400" dirty="0">
                <a:solidFill>
                  <a:srgbClr val="FF0000"/>
                </a:solidFill>
              </a:rPr>
              <a:t>98</a:t>
            </a:r>
            <a:r>
              <a:rPr kumimoji="1" lang="ja-JP" altLang="en-US" sz="2400" dirty="0" smtClean="0">
                <a:solidFill>
                  <a:srgbClr val="FF0000"/>
                </a:solidFill>
              </a:rPr>
              <a:t>円</a:t>
            </a:r>
            <a:endParaRPr kumimoji="1" lang="ja-JP" altLang="en-US" sz="2400" dirty="0">
              <a:solidFill>
                <a:srgbClr val="FF0000"/>
              </a:solidFill>
            </a:endParaRPr>
          </a:p>
        </p:txBody>
      </p:sp>
      <p:sp>
        <p:nvSpPr>
          <p:cNvPr id="2" name="タイトル 1"/>
          <p:cNvSpPr>
            <a:spLocks noGrp="1"/>
          </p:cNvSpPr>
          <p:nvPr>
            <p:ph type="title"/>
          </p:nvPr>
        </p:nvSpPr>
        <p:spPr/>
        <p:txBody>
          <a:bodyPr/>
          <a:lstStyle/>
          <a:p>
            <a:r>
              <a:rPr kumimoji="1" lang="ja-JP" altLang="en-US" dirty="0" smtClean="0"/>
              <a:t>価格</a:t>
            </a:r>
            <a:endParaRPr kumimoji="1" lang="ja-JP" altLang="en-US" dirty="0"/>
          </a:p>
        </p:txBody>
      </p:sp>
      <p:sp>
        <p:nvSpPr>
          <p:cNvPr id="3" name="コンテンツ プレースホルダー 2"/>
          <p:cNvSpPr>
            <a:spLocks noGrp="1"/>
          </p:cNvSpPr>
          <p:nvPr>
            <p:ph idx="1"/>
          </p:nvPr>
        </p:nvSpPr>
        <p:spPr/>
        <p:txBody>
          <a:bodyPr/>
          <a:lstStyle/>
          <a:p>
            <a:pPr marL="0" indent="0">
              <a:buNone/>
            </a:pPr>
            <a:r>
              <a:rPr kumimoji="1" lang="ja-JP" altLang="en-US" dirty="0" smtClean="0"/>
              <a:t>　</a:t>
            </a:r>
            <a:endParaRPr kumimoji="1" lang="ja-JP" altLang="en-US" dirty="0"/>
          </a:p>
        </p:txBody>
      </p:sp>
      <p:sp>
        <p:nvSpPr>
          <p:cNvPr id="4" name="フッター プレースホルダー 3"/>
          <p:cNvSpPr>
            <a:spLocks noGrp="1"/>
          </p:cNvSpPr>
          <p:nvPr>
            <p:ph type="ftr" sz="quarter" idx="11"/>
          </p:nvPr>
        </p:nvSpPr>
        <p:spPr/>
        <p:txBody>
          <a:bodyPr/>
          <a:lstStyle/>
          <a:p>
            <a:r>
              <a:rPr lang="ja-JP" altLang="en-US" dirty="0" smtClean="0"/>
              <a:t>検証</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50</a:t>
            </a:fld>
            <a:endParaRPr kumimoji="1" lang="ja-JP" altLang="en-US" dirty="0"/>
          </a:p>
        </p:txBody>
      </p:sp>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7346" y="1098304"/>
            <a:ext cx="1351363" cy="4337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図 6"/>
          <p:cNvPicPr/>
          <p:nvPr/>
        </p:nvPicPr>
        <p:blipFill>
          <a:blip r:embed="rId3">
            <a:extLst>
              <a:ext uri="{BEBA8EAE-BF5A-486C-A8C5-ECC9F3942E4B}">
                <a14:imgProps xmlns:a14="http://schemas.microsoft.com/office/drawing/2010/main">
                  <a14:imgLayer r:embed="rId4">
                    <a14:imgEffect>
                      <a14:backgroundRemoval t="346" b="100000" l="0" r="100000">
                        <a14:foregroundMark x1="6610" y1="49827" x2="6610" y2="49827"/>
                        <a14:foregroundMark x1="6716" y1="59862" x2="6716" y2="59862"/>
                        <a14:foregroundMark x1="4797" y1="64360" x2="4797" y2="64360"/>
                        <a14:foregroundMark x1="4264" y1="51903" x2="4264" y2="51903"/>
                        <a14:foregroundMark x1="3625" y1="42561" x2="3625" y2="42561"/>
                        <a14:foregroundMark x1="9382" y1="35986" x2="9382" y2="35986"/>
                        <a14:foregroundMark x1="12793" y1="48443" x2="12793" y2="48443"/>
                        <a14:foregroundMark x1="8849" y1="42907" x2="8849" y2="42907"/>
                        <a14:foregroundMark x1="8849" y1="60900" x2="8849" y2="60900"/>
                        <a14:foregroundMark x1="10021" y1="71626" x2="10021" y2="71626"/>
                        <a14:foregroundMark x1="8102" y1="71626" x2="8102" y2="71626"/>
                        <a14:foregroundMark x1="3092" y1="69550" x2="3092" y2="69550"/>
                        <a14:foregroundMark x1="1812" y1="60900" x2="1812" y2="60900"/>
                        <a14:foregroundMark x1="2665" y1="46713" x2="2665" y2="46713"/>
                        <a14:foregroundMark x1="2452" y1="38754" x2="2452" y2="38754"/>
                        <a14:foregroundMark x1="4158" y1="31834" x2="4158" y2="31834"/>
                        <a14:foregroundMark x1="7783" y1="30796" x2="7783" y2="30796"/>
                        <a14:foregroundMark x1="6290" y1="39100" x2="6290" y2="39100"/>
                        <a14:foregroundMark x1="5757" y1="43599" x2="5757" y2="43599"/>
                        <a14:foregroundMark x1="9595" y1="53633" x2="9595" y2="53633"/>
                        <a14:foregroundMark x1="1919" y1="65744" x2="1919" y2="65744"/>
                        <a14:foregroundMark x1="1812" y1="49827" x2="1812" y2="49827"/>
                        <a14:foregroundMark x1="2452" y1="33910" x2="2452" y2="33910"/>
                        <a14:foregroundMark x1="1812" y1="42561" x2="1812" y2="42561"/>
                        <a14:foregroundMark x1="2132" y1="71626" x2="2132" y2="71626"/>
                        <a14:foregroundMark x1="1493" y1="35986" x2="1493" y2="35986"/>
                        <a14:backgroundMark x1="640" y1="40138" x2="640" y2="40138"/>
                        <a14:backgroundMark x1="640" y1="56747" x2="640" y2="56747"/>
                        <a14:backgroundMark x1="640" y1="45675" x2="640" y2="45675"/>
                        <a14:backgroundMark x1="533" y1="66782" x2="533" y2="66782"/>
                        <a14:backgroundMark x1="533" y1="63322" x2="533" y2="63322"/>
                        <a14:backgroundMark x1="533" y1="52941" x2="533" y2="52941"/>
                      </a14:backgroundRemoval>
                    </a14:imgEffect>
                  </a14:imgLayer>
                </a14:imgProps>
              </a:ext>
              <a:ext uri="{28A0092B-C50C-407E-A947-70E740481C1C}">
                <a14:useLocalDpi xmlns:a14="http://schemas.microsoft.com/office/drawing/2010/main" val="0"/>
              </a:ext>
            </a:extLst>
          </a:blip>
          <a:srcRect/>
          <a:stretch>
            <a:fillRect/>
          </a:stretch>
        </p:blipFill>
        <p:spPr bwMode="auto">
          <a:xfrm rot="5400000">
            <a:off x="55526" y="2619250"/>
            <a:ext cx="4248804" cy="1327759"/>
          </a:xfrm>
          <a:prstGeom prst="rect">
            <a:avLst/>
          </a:prstGeom>
          <a:noFill/>
          <a:ln>
            <a:noFill/>
          </a:ln>
          <a:effectLst/>
        </p:spPr>
      </p:pic>
      <p:pic>
        <p:nvPicPr>
          <p:cNvPr id="8"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793" b="99094" l="0" r="100000">
                        <a14:foregroundMark x1="53704" y1="7135" x2="53704" y2="7135"/>
                        <a14:foregroundMark x1="53704" y1="5663" x2="53704" y2="5663"/>
                        <a14:foregroundMark x1="44074" y1="6116" x2="44074" y2="6116"/>
                        <a14:foregroundMark x1="42593" y1="8947" x2="42593" y2="8947"/>
                        <a14:foregroundMark x1="41852" y1="12118" x2="41852" y2="12118"/>
                        <a14:foregroundMark x1="41852" y1="14156" x2="41852" y2="14156"/>
                        <a14:foregroundMark x1="56667" y1="12684" x2="56667" y2="12684"/>
                        <a14:foregroundMark x1="63704" y1="13250" x2="63704" y2="13250"/>
                        <a14:foregroundMark x1="63704" y1="10079" x2="63704" y2="10079"/>
                      </a14:backgroundRemoval>
                    </a14:imgEffect>
                  </a14:imgLayer>
                </a14:imgProps>
              </a:ext>
              <a:ext uri="{28A0092B-C50C-407E-A947-70E740481C1C}">
                <a14:useLocalDpi xmlns:a14="http://schemas.microsoft.com/office/drawing/2010/main" val="0"/>
              </a:ext>
            </a:extLst>
          </a:blip>
          <a:srcRect/>
          <a:stretch>
            <a:fillRect/>
          </a:stretch>
        </p:blipFill>
        <p:spPr bwMode="auto">
          <a:xfrm>
            <a:off x="2915816" y="1124744"/>
            <a:ext cx="1412005" cy="4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906" b="98879" l="9416" r="89610">
                        <a14:foregroundMark x1="46753" y1="14462" x2="46753" y2="14462"/>
                        <a14:foregroundMark x1="49026" y1="44507" x2="49026" y2="44507"/>
                        <a14:foregroundMark x1="48701" y1="42489" x2="48701" y2="42489"/>
                        <a14:foregroundMark x1="48701" y1="40022" x2="48701" y2="40022"/>
                        <a14:foregroundMark x1="48701" y1="38229" x2="48701" y2="38229"/>
                        <a14:foregroundMark x1="37338" y1="41592" x2="37338" y2="41592"/>
                        <a14:foregroundMark x1="49026" y1="47758" x2="49026" y2="47758"/>
                        <a14:foregroundMark x1="55195" y1="52018" x2="55195" y2="52018"/>
                        <a14:foregroundMark x1="42857" y1="53475" x2="42857" y2="53475"/>
                        <a14:foregroundMark x1="48701" y1="60426" x2="48701" y2="60426"/>
                        <a14:foregroundMark x1="56818" y1="57735" x2="56818" y2="57735"/>
                        <a14:foregroundMark x1="45779" y1="55605" x2="45779" y2="55605"/>
                        <a14:foregroundMark x1="48052" y1="63789" x2="48052" y2="63789"/>
                        <a14:foregroundMark x1="56818" y1="62220" x2="56818" y2="62220"/>
                      </a14:backgroundRemoval>
                    </a14:imgEffect>
                  </a14:imgLayer>
                </a14:imgProps>
              </a:ext>
              <a:ext uri="{28A0092B-C50C-407E-A947-70E740481C1C}">
                <a14:useLocalDpi xmlns:a14="http://schemas.microsoft.com/office/drawing/2010/main" val="0"/>
              </a:ext>
            </a:extLst>
          </a:blip>
          <a:srcRect/>
          <a:stretch>
            <a:fillRect/>
          </a:stretch>
        </p:blipFill>
        <p:spPr bwMode="auto">
          <a:xfrm>
            <a:off x="35496" y="1124744"/>
            <a:ext cx="1528628" cy="4249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右中かっこ 9"/>
          <p:cNvSpPr/>
          <p:nvPr/>
        </p:nvSpPr>
        <p:spPr>
          <a:xfrm rot="5400000">
            <a:off x="2849736" y="3169356"/>
            <a:ext cx="432048" cy="4908400"/>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11" name="テキスト ボックス 10"/>
          <p:cNvSpPr txBox="1"/>
          <p:nvPr/>
        </p:nvSpPr>
        <p:spPr>
          <a:xfrm>
            <a:off x="941524" y="5991400"/>
            <a:ext cx="4248472" cy="461665"/>
          </a:xfrm>
          <a:prstGeom prst="rect">
            <a:avLst/>
          </a:prstGeom>
          <a:ln w="12700"/>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kumimoji="1" lang="ja-JP" altLang="en-US" sz="2400" dirty="0" smtClean="0"/>
              <a:t>店舗調査した際の価格　</a:t>
            </a:r>
            <a:r>
              <a:rPr kumimoji="1" lang="en-US" altLang="ja-JP" sz="2400" dirty="0" smtClean="0">
                <a:solidFill>
                  <a:srgbClr val="FF0000"/>
                </a:solidFill>
              </a:rPr>
              <a:t>129</a:t>
            </a:r>
            <a:r>
              <a:rPr kumimoji="1" lang="ja-JP" altLang="en-US" sz="2400" dirty="0" smtClean="0">
                <a:solidFill>
                  <a:srgbClr val="FF0000"/>
                </a:solidFill>
              </a:rPr>
              <a:t>円</a:t>
            </a:r>
            <a:endParaRPr kumimoji="1" lang="ja-JP" altLang="en-US" sz="2400" dirty="0">
              <a:solidFill>
                <a:srgbClr val="FF0000"/>
              </a:solidFill>
            </a:endParaRPr>
          </a:p>
        </p:txBody>
      </p:sp>
      <p:pic>
        <p:nvPicPr>
          <p:cNvPr id="15" name="図 12" descr="画面の領域"/>
          <p:cNvPicPr>
            <a:picLocks noChangeAspect="1"/>
          </p:cNvPicPr>
          <p:nvPr/>
        </p:nvPicPr>
        <p:blipFill>
          <a:blip r:embed="rId9">
            <a:extLst>
              <a:ext uri="{BEBA8EAE-BF5A-486C-A8C5-ECC9F3942E4B}">
                <a14:imgProps xmlns:a14="http://schemas.microsoft.com/office/drawing/2010/main">
                  <a14:imgLayer r:embed="rId10">
                    <a14:imgEffect>
                      <a14:backgroundRemoval t="1737" b="99504" l="9639" r="89157">
                        <a14:foregroundMark x1="50602" y1="6948" x2="50602" y2="6948"/>
                      </a14:backgroundRemoval>
                    </a14:imgEffect>
                  </a14:imgLayer>
                </a14:imgProps>
              </a:ext>
              <a:ext uri="{28A0092B-C50C-407E-A947-70E740481C1C}">
                <a14:useLocalDpi xmlns:a14="http://schemas.microsoft.com/office/drawing/2010/main" val="0"/>
              </a:ext>
            </a:extLst>
          </a:blip>
          <a:stretch>
            <a:fillRect/>
          </a:stretch>
        </p:blipFill>
        <p:spPr>
          <a:xfrm>
            <a:off x="4211960" y="1069119"/>
            <a:ext cx="1823949" cy="4428020"/>
          </a:xfrm>
          <a:prstGeom prst="rect">
            <a:avLst/>
          </a:prstGeom>
        </p:spPr>
      </p:pic>
    </p:spTree>
    <p:extLst>
      <p:ext uri="{BB962C8B-B14F-4D97-AF65-F5344CB8AC3E}">
        <p14:creationId xmlns:p14="http://schemas.microsoft.com/office/powerpoint/2010/main" val="148082250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お～</a:t>
            </a:r>
            <a:r>
              <a:rPr kumimoji="1" lang="ja-JP" altLang="en-US" dirty="0" err="1" smtClean="0"/>
              <a:t>い</a:t>
            </a:r>
            <a:r>
              <a:rPr kumimoji="1" lang="ja-JP" altLang="en-US" dirty="0" smtClean="0"/>
              <a:t>お茶の評価</a:t>
            </a:r>
            <a:endParaRPr kumimoji="1" lang="ja-JP" altLang="en-US" dirty="0"/>
          </a:p>
        </p:txBody>
      </p:sp>
      <p:sp>
        <p:nvSpPr>
          <p:cNvPr id="3" name="コンテンツ プレースホルダー 2"/>
          <p:cNvSpPr>
            <a:spLocks noGrp="1"/>
          </p:cNvSpPr>
          <p:nvPr>
            <p:ph idx="1"/>
          </p:nvPr>
        </p:nvSpPr>
        <p:spPr/>
        <p:txBody>
          <a:bodyPr/>
          <a:lstStyle/>
          <a:p>
            <a:pPr marL="0" indent="0">
              <a:buNone/>
            </a:pPr>
            <a:r>
              <a:rPr lang="ja-JP" altLang="en-US" dirty="0"/>
              <a:t>井田・増田（</a:t>
            </a:r>
            <a:r>
              <a:rPr lang="en-US" altLang="ja-JP" dirty="0"/>
              <a:t>2012</a:t>
            </a:r>
            <a:r>
              <a:rPr lang="ja-JP" altLang="en-US" dirty="0"/>
              <a:t>）の</a:t>
            </a:r>
            <a:r>
              <a:rPr lang="en-US" altLang="ja-JP" dirty="0"/>
              <a:t>PB</a:t>
            </a:r>
            <a:r>
              <a:rPr lang="ja-JP" altLang="en-US" dirty="0"/>
              <a:t>と</a:t>
            </a:r>
            <a:r>
              <a:rPr lang="en-US" altLang="ja-JP" dirty="0"/>
              <a:t>NB</a:t>
            </a:r>
            <a:r>
              <a:rPr lang="ja-JP" altLang="en-US" dirty="0"/>
              <a:t>の消費者意識の検証方法を参考に</a:t>
            </a:r>
            <a:r>
              <a:rPr lang="ja-JP" altLang="en-US" dirty="0">
                <a:solidFill>
                  <a:srgbClr val="FF0000"/>
                </a:solidFill>
              </a:rPr>
              <a:t>品質・信頼性・好感度</a:t>
            </a:r>
            <a:r>
              <a:rPr lang="ja-JP" altLang="en-US" dirty="0"/>
              <a:t>の</a:t>
            </a:r>
            <a:r>
              <a:rPr lang="en-US" altLang="ja-JP" dirty="0"/>
              <a:t>3</a:t>
            </a:r>
            <a:r>
              <a:rPr lang="ja-JP" altLang="en-US" dirty="0" err="1"/>
              <a:t>つの</a:t>
            </a:r>
            <a:r>
              <a:rPr lang="ja-JP" altLang="en-US" dirty="0"/>
              <a:t>尺度を用いて</a:t>
            </a:r>
            <a:r>
              <a:rPr lang="en-US" altLang="ja-JP" dirty="0"/>
              <a:t>NB</a:t>
            </a:r>
            <a:r>
              <a:rPr lang="ja-JP" altLang="en-US" dirty="0"/>
              <a:t>の評価を測定することにした。</a:t>
            </a:r>
            <a:endParaRPr lang="en-US" altLang="ja-JP" dirty="0"/>
          </a:p>
          <a:p>
            <a:pPr marL="0" indent="0">
              <a:buNone/>
            </a:pPr>
            <a:endParaRPr lang="ja-JP" altLang="en-US" dirty="0"/>
          </a:p>
        </p:txBody>
      </p:sp>
      <p:sp>
        <p:nvSpPr>
          <p:cNvPr id="4" name="フッター プレースホルダー 3"/>
          <p:cNvSpPr>
            <a:spLocks noGrp="1"/>
          </p:cNvSpPr>
          <p:nvPr>
            <p:ph type="ftr" sz="quarter" idx="11"/>
          </p:nvPr>
        </p:nvSpPr>
        <p:spPr/>
        <p:txBody>
          <a:bodyPr/>
          <a:lstStyle/>
          <a:p>
            <a:r>
              <a:rPr lang="ja-JP" altLang="en-US" dirty="0" smtClean="0"/>
              <a:t>検証</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51</a:t>
            </a:fld>
            <a:endParaRPr kumimoji="1" lang="ja-JP" altLang="en-US"/>
          </a:p>
        </p:txBody>
      </p:sp>
      <p:pic>
        <p:nvPicPr>
          <p:cNvPr id="8" name="図 6"/>
          <p:cNvPicPr/>
          <p:nvPr/>
        </p:nvPicPr>
        <p:blipFill>
          <a:blip r:embed="rId2" cstate="print"/>
          <a:srcRect/>
          <a:stretch>
            <a:fillRect/>
          </a:stretch>
        </p:blipFill>
        <p:spPr bwMode="auto">
          <a:xfrm>
            <a:off x="1619672" y="3356992"/>
            <a:ext cx="5832649" cy="1848032"/>
          </a:xfrm>
          <a:prstGeom prst="rect">
            <a:avLst/>
          </a:prstGeom>
          <a:noFill/>
          <a:ln w="9525">
            <a:noFill/>
            <a:miter lim="800000"/>
            <a:headEnd/>
            <a:tailEnd/>
          </a:ln>
        </p:spPr>
      </p:pic>
      <p:sp>
        <p:nvSpPr>
          <p:cNvPr id="7" name="テキスト ボックス 6"/>
          <p:cNvSpPr txBox="1"/>
          <p:nvPr/>
        </p:nvSpPr>
        <p:spPr>
          <a:xfrm>
            <a:off x="755576" y="5517232"/>
            <a:ext cx="7560840" cy="830997"/>
          </a:xfrm>
          <a:prstGeom prst="rect">
            <a:avLst/>
          </a:prstGeom>
          <a:noFill/>
        </p:spPr>
        <p:txBody>
          <a:bodyPr wrap="square" rtlCol="0">
            <a:spAutoFit/>
          </a:bodyPr>
          <a:lstStyle/>
          <a:p>
            <a:r>
              <a:rPr kumimoji="1" lang="ja-JP" altLang="en-US" sz="2400" dirty="0" smtClean="0"/>
              <a:t>また、ペットボトルのお茶を普段購入しない人は店頭でお茶が並んでいる状況を想像しづらいと考え、</a:t>
            </a:r>
            <a:r>
              <a:rPr kumimoji="1" lang="ja-JP" altLang="en-US" sz="2400" dirty="0" smtClean="0">
                <a:solidFill>
                  <a:schemeClr val="accent6">
                    <a:lumMod val="75000"/>
                  </a:schemeClr>
                </a:solidFill>
              </a:rPr>
              <a:t>対象外</a:t>
            </a:r>
            <a:r>
              <a:rPr kumimoji="1" lang="ja-JP" altLang="en-US" sz="2400" dirty="0" smtClean="0"/>
              <a:t>とする</a:t>
            </a:r>
            <a:endParaRPr kumimoji="1" lang="en-US" altLang="ja-JP" sz="2400" dirty="0" smtClean="0"/>
          </a:p>
        </p:txBody>
      </p:sp>
    </p:spTree>
    <p:extLst>
      <p:ext uri="{BB962C8B-B14F-4D97-AF65-F5344CB8AC3E}">
        <p14:creationId xmlns:p14="http://schemas.microsoft.com/office/powerpoint/2010/main" val="14305037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smtClean="0"/>
              <a:t>本調査（仮説１）</a:t>
            </a:r>
            <a:r>
              <a:rPr lang="ja-JP" altLang="en-US" dirty="0" smtClean="0"/>
              <a:t>の</a:t>
            </a:r>
            <a:r>
              <a:rPr kumimoji="1" lang="ja-JP" altLang="en-US" dirty="0" smtClean="0"/>
              <a:t>概要</a:t>
            </a:r>
            <a:endParaRPr kumimoji="1" lang="ja-JP" altLang="en-US" dirty="0"/>
          </a:p>
        </p:txBody>
      </p:sp>
      <p:sp>
        <p:nvSpPr>
          <p:cNvPr id="3" name="フッター プレースホルダー 2"/>
          <p:cNvSpPr>
            <a:spLocks noGrp="1"/>
          </p:cNvSpPr>
          <p:nvPr>
            <p:ph type="ftr" sz="quarter" idx="11"/>
          </p:nvPr>
        </p:nvSpPr>
        <p:spPr/>
        <p:txBody>
          <a:bodyPr/>
          <a:lstStyle/>
          <a:p>
            <a:r>
              <a:rPr lang="ja-JP" altLang="en-US" smtClean="0"/>
              <a:t>検証</a:t>
            </a:r>
            <a:endParaRPr lang="ja-JP" altLang="en-US" dirty="0"/>
          </a:p>
        </p:txBody>
      </p:sp>
      <p:sp>
        <p:nvSpPr>
          <p:cNvPr id="2" name="スライド番号プレースホルダー 1"/>
          <p:cNvSpPr>
            <a:spLocks noGrp="1"/>
          </p:cNvSpPr>
          <p:nvPr>
            <p:ph type="sldNum" sz="quarter" idx="12"/>
          </p:nvPr>
        </p:nvSpPr>
        <p:spPr/>
        <p:txBody>
          <a:bodyPr/>
          <a:lstStyle/>
          <a:p>
            <a:fld id="{48F923D7-A10D-4D62-940C-AB97FE5DAD4A}" type="slidenum">
              <a:rPr kumimoji="1" lang="ja-JP" altLang="en-US" smtClean="0"/>
              <a:t>52</a:t>
            </a:fld>
            <a:endParaRPr kumimoji="1" lang="ja-JP" altLang="en-US"/>
          </a:p>
        </p:txBody>
      </p:sp>
      <p:graphicFrame>
        <p:nvGraphicFramePr>
          <p:cNvPr id="6" name="表 7"/>
          <p:cNvGraphicFramePr>
            <a:graphicFrameLocks noGrp="1"/>
          </p:cNvGraphicFramePr>
          <p:nvPr>
            <p:extLst>
              <p:ext uri="{D42A27DB-BD31-4B8C-83A1-F6EECF244321}">
                <p14:modId xmlns:p14="http://schemas.microsoft.com/office/powerpoint/2010/main" val="3792544031"/>
              </p:ext>
            </p:extLst>
          </p:nvPr>
        </p:nvGraphicFramePr>
        <p:xfrm>
          <a:off x="611560" y="1784588"/>
          <a:ext cx="7920880" cy="4367004"/>
        </p:xfrm>
        <a:graphic>
          <a:graphicData uri="http://schemas.openxmlformats.org/drawingml/2006/table">
            <a:tbl>
              <a:tblPr firstRow="1" bandRow="1">
                <a:effectLst>
                  <a:outerShdw blurRad="50800" dist="38100" dir="2700000" algn="tl" rotWithShape="0">
                    <a:prstClr val="black">
                      <a:alpha val="40000"/>
                    </a:prstClr>
                  </a:outerShdw>
                </a:effectLst>
                <a:tableStyleId>{5940675A-B579-460E-94D1-54222C63F5DA}</a:tableStyleId>
              </a:tblPr>
              <a:tblGrid>
                <a:gridCol w="2650543">
                  <a:extLst>
                    <a:ext uri="{9D8B030D-6E8A-4147-A177-3AD203B41FA5}">
                      <a16:colId xmlns="" xmlns:a16="http://schemas.microsoft.com/office/drawing/2014/main" val="20000"/>
                    </a:ext>
                  </a:extLst>
                </a:gridCol>
                <a:gridCol w="5270337">
                  <a:extLst>
                    <a:ext uri="{9D8B030D-6E8A-4147-A177-3AD203B41FA5}">
                      <a16:colId xmlns="" xmlns:a16="http://schemas.microsoft.com/office/drawing/2014/main" val="20001"/>
                    </a:ext>
                  </a:extLst>
                </a:gridCol>
              </a:tblGrid>
              <a:tr h="529714">
                <a:tc>
                  <a:txBody>
                    <a:bodyPr/>
                    <a:lstStyle/>
                    <a:p>
                      <a:pPr algn="ctr"/>
                      <a:r>
                        <a:rPr kumimoji="1" lang="ja-JP" altLang="en-US" dirty="0" smtClean="0"/>
                        <a:t>調査目的</a:t>
                      </a:r>
                      <a:endParaRPr kumimoji="1" lang="ja-JP" altLang="en-US" dirty="0"/>
                    </a:p>
                  </a:txBody>
                  <a:tcPr anchor="ctr">
                    <a:solidFill>
                      <a:schemeClr val="bg1"/>
                    </a:solidFill>
                  </a:tcPr>
                </a:tc>
                <a:tc>
                  <a:txBody>
                    <a:bodyPr/>
                    <a:lstStyle/>
                    <a:p>
                      <a:r>
                        <a:rPr kumimoji="1" lang="ja-JP" altLang="en-US" dirty="0" smtClean="0"/>
                        <a:t>ダブルチョップの有無による</a:t>
                      </a:r>
                      <a:r>
                        <a:rPr kumimoji="1" lang="en-US" altLang="ja-JP" dirty="0" smtClean="0"/>
                        <a:t>NB</a:t>
                      </a:r>
                      <a:r>
                        <a:rPr kumimoji="1" lang="ja-JP" altLang="en-US" dirty="0" smtClean="0"/>
                        <a:t>評価の変化を比較</a:t>
                      </a:r>
                      <a:endParaRPr kumimoji="1" lang="en-US" altLang="ja-JP" dirty="0" smtClean="0"/>
                    </a:p>
                  </a:txBody>
                  <a:tcPr anchor="ctr">
                    <a:solidFill>
                      <a:schemeClr val="bg1"/>
                    </a:solidFill>
                  </a:tcPr>
                </a:tc>
                <a:extLst>
                  <a:ext uri="{0D108BD9-81ED-4DB2-BD59-A6C34878D82A}">
                    <a16:rowId xmlns="" xmlns:a16="http://schemas.microsoft.com/office/drawing/2014/main" val="10000"/>
                  </a:ext>
                </a:extLst>
              </a:tr>
              <a:tr h="529714">
                <a:tc>
                  <a:txBody>
                    <a:bodyPr/>
                    <a:lstStyle/>
                    <a:p>
                      <a:pPr algn="ctr"/>
                      <a:r>
                        <a:rPr kumimoji="1" lang="ja-JP" altLang="en-US" dirty="0" smtClean="0"/>
                        <a:t>調査対象</a:t>
                      </a:r>
                      <a:endParaRPr kumimoji="1" lang="ja-JP" altLang="en-US" dirty="0"/>
                    </a:p>
                  </a:txBody>
                  <a:tcPr anchor="ctr">
                    <a:solidFill>
                      <a:schemeClr val="bg1"/>
                    </a:solidFill>
                  </a:tcPr>
                </a:tc>
                <a:tc>
                  <a:txBody>
                    <a:bodyPr/>
                    <a:lstStyle/>
                    <a:p>
                      <a:r>
                        <a:rPr kumimoji="1" lang="en-US" altLang="ja-JP" dirty="0" smtClean="0"/>
                        <a:t>10</a:t>
                      </a:r>
                      <a:r>
                        <a:rPr kumimoji="1" lang="ja-JP" altLang="en-US" dirty="0" smtClean="0"/>
                        <a:t>代・</a:t>
                      </a:r>
                      <a:r>
                        <a:rPr kumimoji="1" lang="en-US" altLang="ja-JP" dirty="0" smtClean="0"/>
                        <a:t>20</a:t>
                      </a:r>
                      <a:r>
                        <a:rPr kumimoji="1" lang="ja-JP" altLang="en-US" dirty="0" smtClean="0"/>
                        <a:t>代　</a:t>
                      </a:r>
                      <a:r>
                        <a:rPr kumimoji="1" lang="en-US" altLang="ja-JP" dirty="0" smtClean="0"/>
                        <a:t>132</a:t>
                      </a:r>
                      <a:r>
                        <a:rPr kumimoji="1" lang="ja-JP" altLang="en-US" dirty="0" smtClean="0"/>
                        <a:t>人（男性　</a:t>
                      </a:r>
                      <a:r>
                        <a:rPr kumimoji="1" lang="en-US" altLang="ja-JP" dirty="0" smtClean="0"/>
                        <a:t>78</a:t>
                      </a:r>
                      <a:r>
                        <a:rPr kumimoji="1" lang="ja-JP" altLang="en-US" dirty="0" smtClean="0"/>
                        <a:t>人　女性　</a:t>
                      </a:r>
                      <a:r>
                        <a:rPr kumimoji="1" lang="en-US" altLang="ja-JP" dirty="0" smtClean="0"/>
                        <a:t>54</a:t>
                      </a:r>
                      <a:r>
                        <a:rPr kumimoji="1" lang="ja-JP" altLang="en-US" dirty="0" smtClean="0"/>
                        <a:t>人）</a:t>
                      </a:r>
                      <a:endParaRPr kumimoji="1" lang="ja-JP" altLang="en-US" dirty="0"/>
                    </a:p>
                  </a:txBody>
                  <a:tcPr anchor="ctr">
                    <a:solidFill>
                      <a:schemeClr val="bg1"/>
                    </a:solidFill>
                  </a:tcPr>
                </a:tc>
                <a:extLst>
                  <a:ext uri="{0D108BD9-81ED-4DB2-BD59-A6C34878D82A}">
                    <a16:rowId xmlns="" xmlns:a16="http://schemas.microsoft.com/office/drawing/2014/main" val="10001"/>
                  </a:ext>
                </a:extLst>
              </a:tr>
              <a:tr h="529714">
                <a:tc>
                  <a:txBody>
                    <a:bodyPr/>
                    <a:lstStyle/>
                    <a:p>
                      <a:pPr algn="ctr"/>
                      <a:r>
                        <a:rPr kumimoji="1" lang="ja-JP" altLang="en-US" dirty="0" smtClean="0"/>
                        <a:t>調査期間</a:t>
                      </a:r>
                      <a:endParaRPr kumimoji="1" lang="ja-JP" altLang="en-US" dirty="0"/>
                    </a:p>
                  </a:txBody>
                  <a:tcPr anchor="ctr">
                    <a:solidFill>
                      <a:schemeClr val="bg1"/>
                    </a:solidFill>
                  </a:tcPr>
                </a:tc>
                <a:tc>
                  <a:txBody>
                    <a:bodyPr/>
                    <a:lstStyle/>
                    <a:p>
                      <a:r>
                        <a:rPr kumimoji="1" lang="en-US" altLang="ja-JP" dirty="0" smtClean="0"/>
                        <a:t>2013</a:t>
                      </a:r>
                      <a:r>
                        <a:rPr kumimoji="1" lang="ja-JP" altLang="en-US" dirty="0" smtClean="0"/>
                        <a:t>年</a:t>
                      </a:r>
                      <a:r>
                        <a:rPr kumimoji="1" lang="en-US" altLang="ja-JP" dirty="0" smtClean="0"/>
                        <a:t>12</a:t>
                      </a:r>
                      <a:r>
                        <a:rPr kumimoji="1" lang="ja-JP" altLang="en-US" dirty="0" smtClean="0"/>
                        <a:t>月</a:t>
                      </a:r>
                      <a:r>
                        <a:rPr kumimoji="1" lang="en-US" altLang="ja-JP" dirty="0" smtClean="0"/>
                        <a:t>15</a:t>
                      </a:r>
                      <a:r>
                        <a:rPr kumimoji="1" lang="ja-JP" altLang="en-US" dirty="0" smtClean="0"/>
                        <a:t>日</a:t>
                      </a:r>
                      <a:endParaRPr kumimoji="1" lang="ja-JP" altLang="en-US" dirty="0"/>
                    </a:p>
                  </a:txBody>
                  <a:tcPr anchor="ctr">
                    <a:solidFill>
                      <a:schemeClr val="bg1"/>
                    </a:solidFill>
                  </a:tcPr>
                </a:tc>
                <a:extLst>
                  <a:ext uri="{0D108BD9-81ED-4DB2-BD59-A6C34878D82A}">
                    <a16:rowId xmlns="" xmlns:a16="http://schemas.microsoft.com/office/drawing/2014/main" val="10002"/>
                  </a:ext>
                </a:extLst>
              </a:tr>
              <a:tr h="529714">
                <a:tc rowSpan="3">
                  <a:txBody>
                    <a:bodyPr/>
                    <a:lstStyle/>
                    <a:p>
                      <a:pPr algn="ctr"/>
                      <a:r>
                        <a:rPr kumimoji="1" lang="ja-JP" altLang="en-US" dirty="0" smtClean="0"/>
                        <a:t>サンプルサイズ</a:t>
                      </a:r>
                      <a:endParaRPr kumimoji="1" lang="ja-JP" altLang="en-US" dirty="0"/>
                    </a:p>
                  </a:txBody>
                  <a:tcPr anchor="ctr">
                    <a:solidFill>
                      <a:schemeClr val="bg1"/>
                    </a:solidFill>
                  </a:tcPr>
                </a:tc>
                <a:tc>
                  <a:txBody>
                    <a:bodyPr/>
                    <a:lstStyle/>
                    <a:p>
                      <a:r>
                        <a:rPr kumimoji="1" lang="ja-JP" altLang="en-US" dirty="0" smtClean="0"/>
                        <a:t>回答数　</a:t>
                      </a:r>
                      <a:r>
                        <a:rPr kumimoji="1" lang="en-US" altLang="ja-JP" dirty="0" smtClean="0"/>
                        <a:t>132</a:t>
                      </a:r>
                      <a:r>
                        <a:rPr kumimoji="1" lang="ja-JP" altLang="en-US" dirty="0" smtClean="0"/>
                        <a:t>人　（内有効回答数　</a:t>
                      </a:r>
                      <a:r>
                        <a:rPr kumimoji="1" lang="en-US" altLang="ja-JP" dirty="0" smtClean="0"/>
                        <a:t>99</a:t>
                      </a:r>
                      <a:r>
                        <a:rPr kumimoji="1" lang="ja-JP" altLang="en-US" dirty="0" smtClean="0"/>
                        <a:t>人）</a:t>
                      </a:r>
                      <a:endParaRPr kumimoji="1" lang="ja-JP" altLang="en-US" dirty="0"/>
                    </a:p>
                  </a:txBody>
                  <a:tcPr anchor="ctr">
                    <a:solidFill>
                      <a:schemeClr val="bg1"/>
                    </a:solidFill>
                  </a:tcPr>
                </a:tc>
                <a:extLst>
                  <a:ext uri="{0D108BD9-81ED-4DB2-BD59-A6C34878D82A}">
                    <a16:rowId xmlns="" xmlns:a16="http://schemas.microsoft.com/office/drawing/2014/main" val="10003"/>
                  </a:ext>
                </a:extLst>
              </a:tr>
              <a:tr h="529714">
                <a:tc vMerge="1">
                  <a:txBody>
                    <a:bodyPr/>
                    <a:lstStyle/>
                    <a:p>
                      <a:pPr algn="r"/>
                      <a:endParaRPr kumimoji="1" lang="ja-JP" altLang="en-US" dirty="0"/>
                    </a:p>
                  </a:txBody>
                  <a:tcPr/>
                </a:tc>
                <a:tc>
                  <a:txBody>
                    <a:bodyPr/>
                    <a:lstStyle/>
                    <a:p>
                      <a:r>
                        <a:rPr kumimoji="1" lang="ja-JP" altLang="en-US" dirty="0" smtClean="0"/>
                        <a:t>ダブルチョップ無　</a:t>
                      </a:r>
                      <a:r>
                        <a:rPr kumimoji="1" lang="en-US" altLang="ja-JP" dirty="0" smtClean="0"/>
                        <a:t>61</a:t>
                      </a:r>
                      <a:r>
                        <a:rPr kumimoji="1" lang="ja-JP" altLang="en-US" dirty="0" smtClean="0"/>
                        <a:t>人（男性　</a:t>
                      </a:r>
                      <a:r>
                        <a:rPr kumimoji="1" lang="en-US" altLang="ja-JP" dirty="0" smtClean="0"/>
                        <a:t>38</a:t>
                      </a:r>
                      <a:r>
                        <a:rPr kumimoji="1" lang="ja-JP" altLang="en-US" dirty="0" smtClean="0"/>
                        <a:t>人　女性　</a:t>
                      </a:r>
                      <a:r>
                        <a:rPr kumimoji="1" lang="en-US" altLang="ja-JP" dirty="0" smtClean="0"/>
                        <a:t>23</a:t>
                      </a:r>
                      <a:r>
                        <a:rPr kumimoji="1" lang="ja-JP" altLang="en-US" dirty="0" smtClean="0"/>
                        <a:t>人）</a:t>
                      </a:r>
                      <a:endParaRPr kumimoji="1" lang="ja-JP" altLang="en-US" dirty="0"/>
                    </a:p>
                  </a:txBody>
                  <a:tcPr anchor="ctr">
                    <a:solidFill>
                      <a:schemeClr val="bg1"/>
                    </a:solidFill>
                  </a:tcPr>
                </a:tc>
                <a:extLst>
                  <a:ext uri="{0D108BD9-81ED-4DB2-BD59-A6C34878D82A}">
                    <a16:rowId xmlns="" xmlns:a16="http://schemas.microsoft.com/office/drawing/2014/main" val="10004"/>
                  </a:ext>
                </a:extLst>
              </a:tr>
              <a:tr h="529714">
                <a:tc vMerge="1">
                  <a:txBody>
                    <a:bodyPr/>
                    <a:lstStyle/>
                    <a:p>
                      <a:pPr algn="r"/>
                      <a:endParaRPr kumimoji="1" lang="ja-JP"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ダブルチョップ有　</a:t>
                      </a:r>
                      <a:r>
                        <a:rPr kumimoji="1" lang="en-US" altLang="ja-JP" dirty="0" smtClean="0"/>
                        <a:t>38</a:t>
                      </a:r>
                      <a:r>
                        <a:rPr kumimoji="1" lang="ja-JP" altLang="en-US" dirty="0" smtClean="0"/>
                        <a:t>人（男性　</a:t>
                      </a:r>
                      <a:r>
                        <a:rPr kumimoji="1" lang="en-US" altLang="ja-JP" dirty="0" smtClean="0"/>
                        <a:t>23</a:t>
                      </a:r>
                      <a:r>
                        <a:rPr kumimoji="1" lang="ja-JP" altLang="en-US" dirty="0" smtClean="0"/>
                        <a:t>人　女性　</a:t>
                      </a:r>
                      <a:r>
                        <a:rPr kumimoji="1" lang="en-US" altLang="ja-JP" dirty="0" smtClean="0"/>
                        <a:t>15</a:t>
                      </a:r>
                      <a:r>
                        <a:rPr kumimoji="1" lang="ja-JP" altLang="en-US" dirty="0" smtClean="0"/>
                        <a:t>人）</a:t>
                      </a:r>
                    </a:p>
                  </a:txBody>
                  <a:tcPr anchor="ctr">
                    <a:solidFill>
                      <a:schemeClr val="bg1"/>
                    </a:solidFill>
                  </a:tcPr>
                </a:tc>
                <a:extLst>
                  <a:ext uri="{0D108BD9-81ED-4DB2-BD59-A6C34878D82A}">
                    <a16:rowId xmlns="" xmlns:a16="http://schemas.microsoft.com/office/drawing/2014/main" val="10005"/>
                  </a:ext>
                </a:extLst>
              </a:tr>
              <a:tr h="529714">
                <a:tc>
                  <a:txBody>
                    <a:bodyPr/>
                    <a:lstStyle/>
                    <a:p>
                      <a:pPr algn="ctr"/>
                      <a:r>
                        <a:rPr kumimoji="1" lang="ja-JP" altLang="en-US" dirty="0" smtClean="0"/>
                        <a:t>分析方法</a:t>
                      </a:r>
                      <a:endParaRPr kumimoji="1" lang="ja-JP" altLang="en-US" dirty="0"/>
                    </a:p>
                  </a:txBody>
                  <a:tcPr anchor="ctr">
                    <a:solidFill>
                      <a:schemeClr val="bg1"/>
                    </a:solidFill>
                  </a:tcPr>
                </a:tc>
                <a:tc>
                  <a:txBody>
                    <a:bodyPr/>
                    <a:lstStyle/>
                    <a:p>
                      <a:r>
                        <a:rPr kumimoji="1" lang="en-US" altLang="ja-JP" dirty="0" smtClean="0"/>
                        <a:t>t</a:t>
                      </a:r>
                      <a:r>
                        <a:rPr kumimoji="1" lang="ja-JP" altLang="en-US" dirty="0" smtClean="0"/>
                        <a:t>検定にて確認</a:t>
                      </a:r>
                      <a:endParaRPr kumimoji="1" lang="en-US" altLang="ja-JP" dirty="0" smtClean="0"/>
                    </a:p>
                    <a:p>
                      <a:r>
                        <a:rPr kumimoji="1" lang="en-US" altLang="ja-JP" dirty="0" smtClean="0"/>
                        <a:t>【</a:t>
                      </a:r>
                      <a:r>
                        <a:rPr kumimoji="1" lang="ja-JP" altLang="en-US" dirty="0" smtClean="0"/>
                        <a:t>独立変数</a:t>
                      </a:r>
                      <a:r>
                        <a:rPr kumimoji="1" lang="en-US" altLang="ja-JP" dirty="0" smtClean="0"/>
                        <a:t>】</a:t>
                      </a:r>
                      <a:r>
                        <a:rPr kumimoji="1" lang="ja-JP" altLang="en-US" dirty="0" smtClean="0"/>
                        <a:t>ダブルチョップの有無</a:t>
                      </a:r>
                      <a:endParaRPr kumimoji="1" lang="en-US" altLang="ja-JP" dirty="0" smtClean="0"/>
                    </a:p>
                    <a:p>
                      <a:r>
                        <a:rPr kumimoji="1" lang="en-US" altLang="ja-JP" dirty="0" smtClean="0"/>
                        <a:t>【</a:t>
                      </a:r>
                      <a:r>
                        <a:rPr kumimoji="1" lang="ja-JP" altLang="en-US" dirty="0" smtClean="0"/>
                        <a:t>従属変数</a:t>
                      </a:r>
                      <a:r>
                        <a:rPr kumimoji="1" lang="en-US" altLang="ja-JP" dirty="0" smtClean="0"/>
                        <a:t>】『</a:t>
                      </a:r>
                      <a:r>
                        <a:rPr kumimoji="1" lang="ja-JP" altLang="en-US" dirty="0" smtClean="0"/>
                        <a:t>お～</a:t>
                      </a:r>
                      <a:r>
                        <a:rPr kumimoji="1" lang="ja-JP" altLang="en-US" dirty="0" err="1" smtClean="0"/>
                        <a:t>いお</a:t>
                      </a:r>
                      <a:r>
                        <a:rPr kumimoji="1" lang="ja-JP" altLang="en-US" dirty="0" smtClean="0"/>
                        <a:t>茶</a:t>
                      </a:r>
                      <a:r>
                        <a:rPr kumimoji="1" lang="en-US" altLang="ja-JP" dirty="0" smtClean="0"/>
                        <a:t>』</a:t>
                      </a:r>
                      <a:r>
                        <a:rPr kumimoji="1" lang="ja-JP" altLang="en-US" dirty="0" smtClean="0"/>
                        <a:t>の品質・信頼性・好感度の　　　　　　　</a:t>
                      </a:r>
                      <a:endParaRPr kumimoji="1" lang="en-US" altLang="ja-JP" dirty="0" smtClean="0"/>
                    </a:p>
                    <a:p>
                      <a:r>
                        <a:rPr kumimoji="1" lang="ja-JP" altLang="en-US" dirty="0" smtClean="0"/>
                        <a:t>　　　　　　　　評価</a:t>
                      </a:r>
                      <a:endParaRPr kumimoji="1" lang="en-US" altLang="ja-JP" dirty="0" smtClean="0"/>
                    </a:p>
                  </a:txBody>
                  <a:tcPr anchor="ctr">
                    <a:solidFill>
                      <a:schemeClr val="bg1"/>
                    </a:solidFill>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133835687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表 18"/>
          <p:cNvGraphicFramePr>
            <a:graphicFrameLocks noGrp="1"/>
          </p:cNvGraphicFramePr>
          <p:nvPr>
            <p:extLst>
              <p:ext uri="{D42A27DB-BD31-4B8C-83A1-F6EECF244321}">
                <p14:modId xmlns:p14="http://schemas.microsoft.com/office/powerpoint/2010/main" val="3434206368"/>
              </p:ext>
            </p:extLst>
          </p:nvPr>
        </p:nvGraphicFramePr>
        <p:xfrm>
          <a:off x="1379984" y="1397000"/>
          <a:ext cx="6840000" cy="4680000"/>
        </p:xfrm>
        <a:graphic>
          <a:graphicData uri="http://schemas.openxmlformats.org/drawingml/2006/table">
            <a:tbl>
              <a:tblPr firstRow="1" bandRow="1">
                <a:tableStyleId>{5940675A-B579-460E-94D1-54222C63F5DA}</a:tableStyleId>
              </a:tblPr>
              <a:tblGrid>
                <a:gridCol w="1368000">
                  <a:extLst>
                    <a:ext uri="{9D8B030D-6E8A-4147-A177-3AD203B41FA5}">
                      <a16:colId xmlns="" xmlns:a16="http://schemas.microsoft.com/office/drawing/2014/main" val="20001"/>
                    </a:ext>
                  </a:extLst>
                </a:gridCol>
                <a:gridCol w="1368000">
                  <a:extLst>
                    <a:ext uri="{9D8B030D-6E8A-4147-A177-3AD203B41FA5}">
                      <a16:colId xmlns="" xmlns:a16="http://schemas.microsoft.com/office/drawing/2014/main" val="20002"/>
                    </a:ext>
                  </a:extLst>
                </a:gridCol>
                <a:gridCol w="1368000">
                  <a:extLst>
                    <a:ext uri="{9D8B030D-6E8A-4147-A177-3AD203B41FA5}">
                      <a16:colId xmlns="" xmlns:a16="http://schemas.microsoft.com/office/drawing/2014/main" val="20003"/>
                    </a:ext>
                  </a:extLst>
                </a:gridCol>
                <a:gridCol w="1368000">
                  <a:extLst>
                    <a:ext uri="{9D8B030D-6E8A-4147-A177-3AD203B41FA5}">
                      <a16:colId xmlns="" xmlns:a16="http://schemas.microsoft.com/office/drawing/2014/main" val="20005"/>
                    </a:ext>
                  </a:extLst>
                </a:gridCol>
                <a:gridCol w="1368000">
                  <a:extLst>
                    <a:ext uri="{9D8B030D-6E8A-4147-A177-3AD203B41FA5}">
                      <a16:colId xmlns="" xmlns:a16="http://schemas.microsoft.com/office/drawing/2014/main" val="20006"/>
                    </a:ext>
                  </a:extLst>
                </a:gridCol>
              </a:tblGrid>
              <a:tr h="1170000">
                <a:tc>
                  <a:txBody>
                    <a:bodyPr/>
                    <a:lstStyle/>
                    <a:p>
                      <a:endParaRPr kumimoji="1" lang="ja-JP" altLang="en-US" dirty="0"/>
                    </a:p>
                  </a:txBody>
                  <a:tcPr>
                    <a:lnR w="12700" cap="flat" cmpd="sng" algn="ctr">
                      <a:solidFill>
                        <a:schemeClr val="tx1"/>
                      </a:solidFill>
                      <a:prstDash val="dot"/>
                      <a:round/>
                      <a:headEnd type="none" w="med" len="med"/>
                      <a:tailEnd type="none" w="med" len="med"/>
                    </a:lnR>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B w="12700" cap="flat" cmpd="sng" algn="ctr">
                      <a:solidFill>
                        <a:schemeClr val="tx1"/>
                      </a:solidFill>
                      <a:prstDash val="dot"/>
                      <a:round/>
                      <a:headEnd type="none" w="med" len="med"/>
                      <a:tailEnd type="none" w="med" len="med"/>
                    </a:lnB>
                  </a:tcPr>
                </a:tc>
                <a:extLst>
                  <a:ext uri="{0D108BD9-81ED-4DB2-BD59-A6C34878D82A}">
                    <a16:rowId xmlns="" xmlns:a16="http://schemas.microsoft.com/office/drawing/2014/main" val="10000"/>
                  </a:ext>
                </a:extLst>
              </a:tr>
              <a:tr h="1170000">
                <a:tc>
                  <a:txBody>
                    <a:bodyPr/>
                    <a:lstStyle/>
                    <a:p>
                      <a:endParaRPr kumimoji="1" lang="ja-JP" altLang="en-US" dirty="0"/>
                    </a:p>
                  </a:txBody>
                  <a:tcPr>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tcPr>
                </a:tc>
                <a:tc>
                  <a:txBody>
                    <a:bodyPr/>
                    <a:lstStyle/>
                    <a:p>
                      <a:endParaRPr kumimoji="1" lang="ja-JP" altLang="en-US" dirty="0"/>
                    </a:p>
                  </a:txBody>
                  <a:tcPr>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tcPr>
                </a:tc>
                <a:extLst>
                  <a:ext uri="{0D108BD9-81ED-4DB2-BD59-A6C34878D82A}">
                    <a16:rowId xmlns="" xmlns:a16="http://schemas.microsoft.com/office/drawing/2014/main" val="10001"/>
                  </a:ext>
                </a:extLst>
              </a:tr>
              <a:tr h="1170000">
                <a:tc>
                  <a:txBody>
                    <a:bodyPr/>
                    <a:lstStyle/>
                    <a:p>
                      <a:endParaRPr kumimoji="1" lang="ja-JP" altLang="en-US" dirty="0"/>
                    </a:p>
                  </a:txBody>
                  <a:tcPr>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tcPr>
                </a:tc>
                <a:extLst>
                  <a:ext uri="{0D108BD9-81ED-4DB2-BD59-A6C34878D82A}">
                    <a16:rowId xmlns="" xmlns:a16="http://schemas.microsoft.com/office/drawing/2014/main" val="10002"/>
                  </a:ext>
                </a:extLst>
              </a:tr>
              <a:tr h="1170000">
                <a:tc>
                  <a:txBody>
                    <a:bodyPr/>
                    <a:lstStyle/>
                    <a:p>
                      <a:endParaRPr kumimoji="1" lang="ja-JP" altLang="en-US" dirty="0"/>
                    </a:p>
                  </a:txBody>
                  <a:tcPr>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tcPr>
                </a:tc>
                <a:tc>
                  <a:txBody>
                    <a:bodyPr/>
                    <a:lstStyle/>
                    <a:p>
                      <a:endParaRPr kumimoji="1" lang="ja-JP" altLang="en-US" dirty="0"/>
                    </a:p>
                  </a:txBody>
                  <a:tcP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tcPr>
                </a:tc>
                <a:tc>
                  <a:txBody>
                    <a:bodyPr/>
                    <a:lstStyle/>
                    <a:p>
                      <a:endParaRPr kumimoji="1" lang="ja-JP" altLang="en-US" dirty="0"/>
                    </a:p>
                  </a:txBody>
                  <a:tcP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tcPr>
                </a:tc>
                <a:tc>
                  <a:txBody>
                    <a:bodyPr/>
                    <a:lstStyle/>
                    <a:p>
                      <a:endParaRPr kumimoji="1" lang="ja-JP" altLang="en-US" dirty="0"/>
                    </a:p>
                  </a:txBody>
                  <a:tcP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tcPr>
                </a:tc>
                <a:tc>
                  <a:txBody>
                    <a:bodyPr/>
                    <a:lstStyle/>
                    <a:p>
                      <a:endParaRPr kumimoji="1" lang="ja-JP" altLang="en-US" dirty="0"/>
                    </a:p>
                  </a:txBody>
                  <a:tcPr>
                    <a:lnL w="12700" cap="flat" cmpd="sng" algn="ctr">
                      <a:solidFill>
                        <a:schemeClr val="tx1"/>
                      </a:solidFill>
                      <a:prstDash val="dot"/>
                      <a:round/>
                      <a:headEnd type="none" w="med" len="med"/>
                      <a:tailEnd type="none" w="med" len="med"/>
                    </a:lnL>
                    <a:lnT w="12700" cap="flat" cmpd="sng" algn="ctr">
                      <a:solidFill>
                        <a:schemeClr val="tx1"/>
                      </a:solidFill>
                      <a:prstDash val="dot"/>
                      <a:round/>
                      <a:headEnd type="none" w="med" len="med"/>
                      <a:tailEnd type="none" w="med" len="med"/>
                    </a:lnT>
                  </a:tcPr>
                </a:tc>
                <a:extLst>
                  <a:ext uri="{0D108BD9-81ED-4DB2-BD59-A6C34878D82A}">
                    <a16:rowId xmlns="" xmlns:a16="http://schemas.microsoft.com/office/drawing/2014/main" val="10003"/>
                  </a:ext>
                </a:extLst>
              </a:tr>
            </a:tbl>
          </a:graphicData>
        </a:graphic>
      </p:graphicFrame>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85257" y="1748755"/>
            <a:ext cx="2974975" cy="420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タイトル 31"/>
          <p:cNvSpPr>
            <a:spLocks noGrp="1"/>
          </p:cNvSpPr>
          <p:nvPr>
            <p:ph type="title"/>
          </p:nvPr>
        </p:nvSpPr>
        <p:spPr/>
        <p:txBody>
          <a:bodyPr>
            <a:normAutofit/>
          </a:bodyPr>
          <a:lstStyle/>
          <a:p>
            <a:r>
              <a:rPr kumimoji="1" lang="ja-JP" altLang="en-US" sz="4000" dirty="0" smtClean="0"/>
              <a:t>仮説１が正しい場合予想される結果</a:t>
            </a:r>
            <a:endParaRPr kumimoji="1" lang="ja-JP" altLang="en-US" sz="4000" dirty="0"/>
          </a:p>
        </p:txBody>
      </p:sp>
      <p:sp>
        <p:nvSpPr>
          <p:cNvPr id="4" name="フッター プレースホルダー 3"/>
          <p:cNvSpPr>
            <a:spLocks noGrp="1"/>
          </p:cNvSpPr>
          <p:nvPr>
            <p:ph type="ftr" sz="quarter" idx="11"/>
          </p:nvPr>
        </p:nvSpPr>
        <p:spPr/>
        <p:txBody>
          <a:bodyPr/>
          <a:lstStyle/>
          <a:p>
            <a:r>
              <a:rPr lang="ja-JP" altLang="en-US" dirty="0" smtClean="0"/>
              <a:t>検証</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b="1" smtClean="0"/>
              <a:t>53</a:t>
            </a:fld>
            <a:endParaRPr kumimoji="1" lang="ja-JP" altLang="en-US" b="1" dirty="0"/>
          </a:p>
        </p:txBody>
      </p:sp>
      <p:sp>
        <p:nvSpPr>
          <p:cNvPr id="7" name="テキスト ボックス 6"/>
          <p:cNvSpPr txBox="1"/>
          <p:nvPr/>
        </p:nvSpPr>
        <p:spPr>
          <a:xfrm>
            <a:off x="467544" y="2348880"/>
            <a:ext cx="720080" cy="369332"/>
          </a:xfrm>
          <a:prstGeom prst="rect">
            <a:avLst/>
          </a:prstGeom>
          <a:noFill/>
        </p:spPr>
        <p:txBody>
          <a:bodyPr wrap="square" rtlCol="0">
            <a:spAutoFit/>
          </a:bodyPr>
          <a:lstStyle/>
          <a:p>
            <a:pPr algn="ctr"/>
            <a:r>
              <a:rPr kumimoji="1" lang="ja-JP" altLang="en-US" dirty="0" smtClean="0"/>
              <a:t>品質</a:t>
            </a:r>
            <a:endParaRPr kumimoji="1" lang="ja-JP" altLang="en-US" dirty="0"/>
          </a:p>
        </p:txBody>
      </p:sp>
      <p:sp>
        <p:nvSpPr>
          <p:cNvPr id="9" name="テキスト ボックス 8"/>
          <p:cNvSpPr txBox="1"/>
          <p:nvPr/>
        </p:nvSpPr>
        <p:spPr>
          <a:xfrm>
            <a:off x="467544" y="3514292"/>
            <a:ext cx="720080" cy="369332"/>
          </a:xfrm>
          <a:prstGeom prst="rect">
            <a:avLst/>
          </a:prstGeom>
          <a:noFill/>
        </p:spPr>
        <p:txBody>
          <a:bodyPr wrap="square" rtlCol="0">
            <a:spAutoFit/>
          </a:bodyPr>
          <a:lstStyle/>
          <a:p>
            <a:pPr algn="ctr"/>
            <a:r>
              <a:rPr lang="ja-JP" altLang="en-US" dirty="0"/>
              <a:t>信頼</a:t>
            </a:r>
            <a:endParaRPr kumimoji="1" lang="ja-JP" altLang="en-US" dirty="0"/>
          </a:p>
        </p:txBody>
      </p:sp>
      <p:sp>
        <p:nvSpPr>
          <p:cNvPr id="10" name="テキスト ボックス 9"/>
          <p:cNvSpPr txBox="1"/>
          <p:nvPr/>
        </p:nvSpPr>
        <p:spPr>
          <a:xfrm>
            <a:off x="395536" y="4725144"/>
            <a:ext cx="936104" cy="369332"/>
          </a:xfrm>
          <a:prstGeom prst="rect">
            <a:avLst/>
          </a:prstGeom>
          <a:noFill/>
        </p:spPr>
        <p:txBody>
          <a:bodyPr wrap="square" rtlCol="0">
            <a:spAutoFit/>
          </a:bodyPr>
          <a:lstStyle/>
          <a:p>
            <a:pPr algn="ctr"/>
            <a:r>
              <a:rPr lang="ja-JP" altLang="en-US" dirty="0" smtClean="0"/>
              <a:t>好感</a:t>
            </a:r>
            <a:r>
              <a:rPr lang="ja-JP" altLang="en-US" dirty="0"/>
              <a:t>度</a:t>
            </a:r>
            <a:endParaRPr kumimoji="1" lang="ja-JP" altLang="en-US" dirty="0"/>
          </a:p>
        </p:txBody>
      </p:sp>
      <p:sp>
        <p:nvSpPr>
          <p:cNvPr id="12" name="テキスト ボックス 11"/>
          <p:cNvSpPr txBox="1"/>
          <p:nvPr/>
        </p:nvSpPr>
        <p:spPr>
          <a:xfrm>
            <a:off x="1187624" y="6133038"/>
            <a:ext cx="432048" cy="369332"/>
          </a:xfrm>
          <a:prstGeom prst="rect">
            <a:avLst/>
          </a:prstGeom>
          <a:noFill/>
        </p:spPr>
        <p:txBody>
          <a:bodyPr wrap="square" rtlCol="0">
            <a:spAutoFit/>
          </a:bodyPr>
          <a:lstStyle/>
          <a:p>
            <a:pPr algn="ctr"/>
            <a:r>
              <a:rPr kumimoji="1" lang="ja-JP" altLang="en-US" dirty="0" smtClean="0"/>
              <a:t>１</a:t>
            </a:r>
            <a:endParaRPr kumimoji="1" lang="ja-JP" altLang="en-US" dirty="0"/>
          </a:p>
        </p:txBody>
      </p:sp>
      <p:sp>
        <p:nvSpPr>
          <p:cNvPr id="13" name="テキスト ボックス 12"/>
          <p:cNvSpPr txBox="1"/>
          <p:nvPr/>
        </p:nvSpPr>
        <p:spPr>
          <a:xfrm>
            <a:off x="8028384" y="6133038"/>
            <a:ext cx="432048" cy="369332"/>
          </a:xfrm>
          <a:prstGeom prst="rect">
            <a:avLst/>
          </a:prstGeom>
          <a:noFill/>
        </p:spPr>
        <p:txBody>
          <a:bodyPr wrap="square" rtlCol="0">
            <a:spAutoFit/>
          </a:bodyPr>
          <a:lstStyle/>
          <a:p>
            <a:pPr algn="ctr"/>
            <a:r>
              <a:rPr lang="ja-JP" altLang="en-US" dirty="0"/>
              <a:t>６</a:t>
            </a:r>
            <a:endParaRPr kumimoji="1" lang="ja-JP" altLang="en-US" dirty="0"/>
          </a:p>
        </p:txBody>
      </p:sp>
      <p:sp>
        <p:nvSpPr>
          <p:cNvPr id="14" name="テキスト ボックス 13"/>
          <p:cNvSpPr txBox="1"/>
          <p:nvPr/>
        </p:nvSpPr>
        <p:spPr>
          <a:xfrm>
            <a:off x="6660232" y="6133038"/>
            <a:ext cx="432048" cy="369332"/>
          </a:xfrm>
          <a:prstGeom prst="rect">
            <a:avLst/>
          </a:prstGeom>
          <a:noFill/>
        </p:spPr>
        <p:txBody>
          <a:bodyPr wrap="square" rtlCol="0">
            <a:spAutoFit/>
          </a:bodyPr>
          <a:lstStyle/>
          <a:p>
            <a:pPr algn="ctr"/>
            <a:r>
              <a:rPr lang="ja-JP" altLang="en-US" dirty="0"/>
              <a:t>５</a:t>
            </a:r>
            <a:endParaRPr kumimoji="1" lang="ja-JP" altLang="en-US" dirty="0"/>
          </a:p>
        </p:txBody>
      </p:sp>
      <p:sp>
        <p:nvSpPr>
          <p:cNvPr id="15" name="テキスト ボックス 14"/>
          <p:cNvSpPr txBox="1"/>
          <p:nvPr/>
        </p:nvSpPr>
        <p:spPr>
          <a:xfrm>
            <a:off x="5292080" y="6133038"/>
            <a:ext cx="432048" cy="369332"/>
          </a:xfrm>
          <a:prstGeom prst="rect">
            <a:avLst/>
          </a:prstGeom>
          <a:noFill/>
        </p:spPr>
        <p:txBody>
          <a:bodyPr wrap="square" rtlCol="0">
            <a:spAutoFit/>
          </a:bodyPr>
          <a:lstStyle/>
          <a:p>
            <a:pPr algn="ctr"/>
            <a:r>
              <a:rPr lang="ja-JP" altLang="en-US" dirty="0"/>
              <a:t>４</a:t>
            </a:r>
            <a:endParaRPr kumimoji="1" lang="ja-JP" altLang="en-US" dirty="0"/>
          </a:p>
        </p:txBody>
      </p:sp>
      <p:sp>
        <p:nvSpPr>
          <p:cNvPr id="16" name="テキスト ボックス 15"/>
          <p:cNvSpPr txBox="1"/>
          <p:nvPr/>
        </p:nvSpPr>
        <p:spPr>
          <a:xfrm>
            <a:off x="3923928" y="6133038"/>
            <a:ext cx="432048" cy="369332"/>
          </a:xfrm>
          <a:prstGeom prst="rect">
            <a:avLst/>
          </a:prstGeom>
          <a:noFill/>
        </p:spPr>
        <p:txBody>
          <a:bodyPr wrap="square" rtlCol="0">
            <a:spAutoFit/>
          </a:bodyPr>
          <a:lstStyle/>
          <a:p>
            <a:pPr algn="ctr"/>
            <a:r>
              <a:rPr lang="ja-JP" altLang="en-US" dirty="0"/>
              <a:t>３</a:t>
            </a:r>
            <a:endParaRPr kumimoji="1" lang="ja-JP" altLang="en-US" dirty="0"/>
          </a:p>
        </p:txBody>
      </p:sp>
      <p:sp>
        <p:nvSpPr>
          <p:cNvPr id="17" name="テキスト ボックス 16"/>
          <p:cNvSpPr txBox="1"/>
          <p:nvPr/>
        </p:nvSpPr>
        <p:spPr>
          <a:xfrm>
            <a:off x="2555776" y="6133038"/>
            <a:ext cx="432048" cy="369332"/>
          </a:xfrm>
          <a:prstGeom prst="rect">
            <a:avLst/>
          </a:prstGeom>
          <a:noFill/>
        </p:spPr>
        <p:txBody>
          <a:bodyPr wrap="square" rtlCol="0">
            <a:spAutoFit/>
          </a:bodyPr>
          <a:lstStyle/>
          <a:p>
            <a:pPr algn="ctr"/>
            <a:r>
              <a:rPr lang="ja-JP" altLang="en-US" dirty="0"/>
              <a:t>２</a:t>
            </a:r>
            <a:endParaRPr kumimoji="1" lang="ja-JP" altLang="en-US" dirty="0"/>
          </a:p>
        </p:txBody>
      </p:sp>
      <p:pic>
        <p:nvPicPr>
          <p:cNvPr id="25"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01875" y="1279684"/>
            <a:ext cx="894464" cy="28711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9" name="直線コネクタ 28"/>
          <p:cNvCxnSpPr/>
          <p:nvPr/>
        </p:nvCxnSpPr>
        <p:spPr>
          <a:xfrm flipV="1">
            <a:off x="3869269" y="3861048"/>
            <a:ext cx="288032" cy="330297"/>
          </a:xfrm>
          <a:prstGeom prst="line">
            <a:avLst/>
          </a:prstGeom>
        </p:spPr>
        <p:style>
          <a:lnRef idx="2">
            <a:schemeClr val="accent1"/>
          </a:lnRef>
          <a:fillRef idx="0">
            <a:schemeClr val="accent1"/>
          </a:fillRef>
          <a:effectRef idx="1">
            <a:schemeClr val="accent1"/>
          </a:effectRef>
          <a:fontRef idx="minor">
            <a:schemeClr val="tx1"/>
          </a:fontRef>
        </p:style>
      </p:cxnSp>
      <p:cxnSp>
        <p:nvCxnSpPr>
          <p:cNvPr id="31" name="直線コネクタ 30"/>
          <p:cNvCxnSpPr/>
          <p:nvPr/>
        </p:nvCxnSpPr>
        <p:spPr>
          <a:xfrm flipV="1">
            <a:off x="6372200" y="2854778"/>
            <a:ext cx="288032" cy="330297"/>
          </a:xfrm>
          <a:prstGeom prst="line">
            <a:avLst/>
          </a:prstGeom>
        </p:spPr>
        <p:style>
          <a:lnRef idx="2">
            <a:schemeClr val="accent1"/>
          </a:lnRef>
          <a:fillRef idx="0">
            <a:schemeClr val="accent1"/>
          </a:fillRef>
          <a:effectRef idx="1">
            <a:schemeClr val="accent1"/>
          </a:effectRef>
          <a:fontRef idx="minor">
            <a:schemeClr val="tx1"/>
          </a:fontRef>
        </p:style>
      </p:cxnSp>
      <p:sp>
        <p:nvSpPr>
          <p:cNvPr id="23" name="テキスト ボックス 22"/>
          <p:cNvSpPr txBox="1"/>
          <p:nvPr/>
        </p:nvSpPr>
        <p:spPr>
          <a:xfrm>
            <a:off x="2339752" y="4150821"/>
            <a:ext cx="2304256" cy="923330"/>
          </a:xfrm>
          <a:prstGeom prst="rect">
            <a:avLst/>
          </a:prstGeom>
          <a:solidFill>
            <a:schemeClr val="bg1"/>
          </a:solidFill>
          <a:ln>
            <a:solidFill>
              <a:schemeClr val="tx1"/>
            </a:solidFill>
          </a:ln>
        </p:spPr>
        <p:txBody>
          <a:bodyPr wrap="square" rtlCol="0">
            <a:spAutoFit/>
          </a:bodyPr>
          <a:lstStyle/>
          <a:p>
            <a:pPr algn="ctr"/>
            <a:r>
              <a:rPr lang="ja-JP" altLang="en-US" dirty="0"/>
              <a:t>低価格</a:t>
            </a:r>
            <a:r>
              <a:rPr lang="ja-JP" altLang="en-US" dirty="0" smtClean="0"/>
              <a:t>ダブルチョップと</a:t>
            </a:r>
            <a:r>
              <a:rPr kumimoji="1" lang="ja-JP" altLang="en-US" dirty="0" smtClean="0"/>
              <a:t>比較された</a:t>
            </a:r>
            <a:endParaRPr kumimoji="1" lang="en-US" altLang="ja-JP" dirty="0" smtClean="0"/>
          </a:p>
          <a:p>
            <a:pPr algn="ctr"/>
            <a:r>
              <a:rPr lang="ja-JP" altLang="en-US" dirty="0" smtClean="0"/>
              <a:t>お～</a:t>
            </a:r>
            <a:r>
              <a:rPr lang="ja-JP" altLang="en-US" dirty="0" err="1" smtClean="0"/>
              <a:t>い</a:t>
            </a:r>
            <a:r>
              <a:rPr lang="ja-JP" altLang="en-US" dirty="0" smtClean="0"/>
              <a:t>お茶の評価</a:t>
            </a:r>
            <a:endParaRPr kumimoji="1" lang="ja-JP" altLang="en-US" dirty="0"/>
          </a:p>
        </p:txBody>
      </p:sp>
      <p:sp>
        <p:nvSpPr>
          <p:cNvPr id="27" name="テキスト ボックス 26"/>
          <p:cNvSpPr txBox="1"/>
          <p:nvPr/>
        </p:nvSpPr>
        <p:spPr>
          <a:xfrm>
            <a:off x="6219558" y="2060848"/>
            <a:ext cx="1952842" cy="923330"/>
          </a:xfrm>
          <a:prstGeom prst="rect">
            <a:avLst/>
          </a:prstGeom>
          <a:solidFill>
            <a:schemeClr val="bg1"/>
          </a:solidFill>
          <a:ln>
            <a:solidFill>
              <a:schemeClr val="tx1"/>
            </a:solidFill>
          </a:ln>
        </p:spPr>
        <p:txBody>
          <a:bodyPr wrap="square" rtlCol="0">
            <a:spAutoFit/>
          </a:bodyPr>
          <a:lstStyle/>
          <a:p>
            <a:pPr algn="ctr"/>
            <a:r>
              <a:rPr lang="ja-JP" altLang="en-US" dirty="0"/>
              <a:t>ほかの</a:t>
            </a:r>
            <a:r>
              <a:rPr lang="en-US" altLang="ja-JP" dirty="0" smtClean="0"/>
              <a:t>NB</a:t>
            </a:r>
            <a:r>
              <a:rPr lang="ja-JP" altLang="en-US" dirty="0" smtClean="0"/>
              <a:t>と比較</a:t>
            </a:r>
            <a:endParaRPr lang="en-US" altLang="ja-JP" dirty="0" smtClean="0"/>
          </a:p>
          <a:p>
            <a:pPr algn="ctr"/>
            <a:r>
              <a:rPr lang="ja-JP" altLang="en-US" dirty="0" smtClean="0"/>
              <a:t>されたお～</a:t>
            </a:r>
            <a:r>
              <a:rPr lang="ja-JP" altLang="en-US" dirty="0" err="1" smtClean="0"/>
              <a:t>いお</a:t>
            </a:r>
            <a:r>
              <a:rPr lang="ja-JP" altLang="en-US" dirty="0" smtClean="0"/>
              <a:t>茶</a:t>
            </a:r>
            <a:endParaRPr lang="en-US" altLang="ja-JP" dirty="0" smtClean="0"/>
          </a:p>
          <a:p>
            <a:pPr algn="ctr"/>
            <a:r>
              <a:rPr lang="ja-JP" altLang="en-US" dirty="0" smtClean="0"/>
              <a:t>の評価</a:t>
            </a:r>
            <a:endParaRPr kumimoji="1" lang="ja-JP" altLang="en-US" dirty="0"/>
          </a:p>
        </p:txBody>
      </p:sp>
      <p:sp>
        <p:nvSpPr>
          <p:cNvPr id="34" name="テキスト ボックス 33"/>
          <p:cNvSpPr txBox="1"/>
          <p:nvPr/>
        </p:nvSpPr>
        <p:spPr>
          <a:xfrm>
            <a:off x="3563888" y="6461430"/>
            <a:ext cx="2478324" cy="338554"/>
          </a:xfrm>
          <a:prstGeom prst="rect">
            <a:avLst/>
          </a:prstGeom>
          <a:noFill/>
        </p:spPr>
        <p:txBody>
          <a:bodyPr wrap="square" rtlCol="0">
            <a:spAutoFit/>
          </a:bodyPr>
          <a:lstStyle/>
          <a:p>
            <a:pPr algn="ctr"/>
            <a:r>
              <a:rPr kumimoji="1" lang="ja-JP" altLang="en-US" sz="1600" b="1" dirty="0" smtClean="0"/>
              <a:t>ブランドの評価</a:t>
            </a:r>
            <a:endParaRPr kumimoji="1" lang="ja-JP" altLang="en-US" sz="1600" b="1" dirty="0"/>
          </a:p>
        </p:txBody>
      </p:sp>
      <p:sp>
        <p:nvSpPr>
          <p:cNvPr id="35" name="テキスト ボックス 34"/>
          <p:cNvSpPr txBox="1"/>
          <p:nvPr/>
        </p:nvSpPr>
        <p:spPr>
          <a:xfrm>
            <a:off x="683568" y="6093296"/>
            <a:ext cx="461011" cy="338554"/>
          </a:xfrm>
          <a:prstGeom prst="rect">
            <a:avLst/>
          </a:prstGeom>
          <a:noFill/>
          <a:ln>
            <a:solidFill>
              <a:schemeClr val="tx1"/>
            </a:solidFill>
          </a:ln>
        </p:spPr>
        <p:txBody>
          <a:bodyPr wrap="square" rtlCol="0">
            <a:spAutoFit/>
          </a:bodyPr>
          <a:lstStyle/>
          <a:p>
            <a:pPr algn="ctr"/>
            <a:r>
              <a:rPr lang="ja-JP" altLang="en-US" sz="1600" b="1" dirty="0" smtClean="0"/>
              <a:t>低</a:t>
            </a:r>
            <a:endParaRPr kumimoji="1" lang="ja-JP" altLang="en-US" sz="1600" b="1" dirty="0"/>
          </a:p>
        </p:txBody>
      </p:sp>
      <p:sp>
        <p:nvSpPr>
          <p:cNvPr id="36" name="テキスト ボックス 35"/>
          <p:cNvSpPr txBox="1"/>
          <p:nvPr/>
        </p:nvSpPr>
        <p:spPr>
          <a:xfrm>
            <a:off x="8503477" y="6093296"/>
            <a:ext cx="461011" cy="338554"/>
          </a:xfrm>
          <a:prstGeom prst="rect">
            <a:avLst/>
          </a:prstGeom>
          <a:noFill/>
          <a:ln>
            <a:solidFill>
              <a:schemeClr val="tx1"/>
            </a:solidFill>
          </a:ln>
        </p:spPr>
        <p:txBody>
          <a:bodyPr wrap="square" rtlCol="0">
            <a:spAutoFit/>
          </a:bodyPr>
          <a:lstStyle/>
          <a:p>
            <a:pPr algn="ctr"/>
            <a:r>
              <a:rPr lang="ja-JP" altLang="en-US" sz="1600" dirty="0" smtClean="0"/>
              <a:t>高</a:t>
            </a:r>
            <a:endParaRPr kumimoji="1" lang="ja-JP" altLang="en-US" sz="1600" dirty="0"/>
          </a:p>
        </p:txBody>
      </p:sp>
      <p:grpSp>
        <p:nvGrpSpPr>
          <p:cNvPr id="3" name="グループ化 2"/>
          <p:cNvGrpSpPr/>
          <p:nvPr/>
        </p:nvGrpSpPr>
        <p:grpSpPr>
          <a:xfrm>
            <a:off x="6093074" y="3140968"/>
            <a:ext cx="2151334" cy="2139642"/>
            <a:chOff x="6885162" y="3377589"/>
            <a:chExt cx="2151334" cy="2139642"/>
          </a:xfrm>
        </p:grpSpPr>
        <p:pic>
          <p:nvPicPr>
            <p:cNvPr id="28" name="Picture 3"/>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793" b="99094" l="0" r="100000">
                          <a14:foregroundMark x1="53704" y1="7135" x2="53704" y2="7135"/>
                          <a14:foregroundMark x1="53704" y1="5663" x2="53704" y2="5663"/>
                          <a14:foregroundMark x1="44074" y1="6116" x2="44074" y2="6116"/>
                          <a14:foregroundMark x1="42593" y1="8947" x2="42593" y2="8947"/>
                          <a14:foregroundMark x1="41852" y1="12118" x2="41852" y2="12118"/>
                          <a14:foregroundMark x1="41852" y1="14156" x2="41852" y2="14156"/>
                          <a14:foregroundMark x1="56667" y1="12684" x2="56667" y2="12684"/>
                          <a14:foregroundMark x1="63704" y1="13250" x2="63704" y2="13250"/>
                          <a14:foregroundMark x1="63704" y1="10079" x2="63704" y2="10079"/>
                        </a14:backgroundRemoval>
                      </a14:imgEffect>
                    </a14:imgLayer>
                  </a14:imgProps>
                </a:ext>
                <a:ext uri="{28A0092B-C50C-407E-A947-70E740481C1C}">
                  <a14:useLocalDpi xmlns:a14="http://schemas.microsoft.com/office/drawing/2010/main" val="0"/>
                </a:ext>
              </a:extLst>
            </a:blip>
            <a:srcRect/>
            <a:stretch>
              <a:fillRect/>
            </a:stretch>
          </p:blipFill>
          <p:spPr bwMode="auto">
            <a:xfrm>
              <a:off x="7580001" y="3394758"/>
              <a:ext cx="682288" cy="212247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2"/>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1906" b="98879" l="9416" r="89610">
                          <a14:foregroundMark x1="46753" y1="14462" x2="46753" y2="14462"/>
                          <a14:foregroundMark x1="49026" y1="44507" x2="49026" y2="44507"/>
                          <a14:foregroundMark x1="48701" y1="42489" x2="48701" y2="42489"/>
                          <a14:foregroundMark x1="48701" y1="40022" x2="48701" y2="40022"/>
                          <a14:foregroundMark x1="48701" y1="38229" x2="48701" y2="38229"/>
                          <a14:foregroundMark x1="37338" y1="41592" x2="37338" y2="41592"/>
                          <a14:foregroundMark x1="49026" y1="47758" x2="49026" y2="47758"/>
                          <a14:foregroundMark x1="55195" y1="52018" x2="55195" y2="52018"/>
                          <a14:foregroundMark x1="42857" y1="53475" x2="42857" y2="53475"/>
                          <a14:foregroundMark x1="48701" y1="60426" x2="48701" y2="60426"/>
                          <a14:foregroundMark x1="56818" y1="57735" x2="56818" y2="57735"/>
                          <a14:foregroundMark x1="45779" y1="55605" x2="45779" y2="55605"/>
                          <a14:foregroundMark x1="48052" y1="63789" x2="48052" y2="63789"/>
                          <a14:foregroundMark x1="56818" y1="62220" x2="56818" y2="62220"/>
                        </a14:backgroundRemoval>
                      </a14:imgEffect>
                    </a14:imgLayer>
                  </a14:imgProps>
                </a:ext>
                <a:ext uri="{28A0092B-C50C-407E-A947-70E740481C1C}">
                  <a14:useLocalDpi xmlns:a14="http://schemas.microsoft.com/office/drawing/2010/main" val="0"/>
                </a:ext>
              </a:extLst>
            </a:blip>
            <a:srcRect/>
            <a:stretch>
              <a:fillRect/>
            </a:stretch>
          </p:blipFill>
          <p:spPr bwMode="auto">
            <a:xfrm>
              <a:off x="6885162" y="3429245"/>
              <a:ext cx="738641" cy="20534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 name="図 12" descr="画面の領域"/>
            <p:cNvPicPr>
              <a:picLocks noChangeAspect="1"/>
            </p:cNvPicPr>
            <p:nvPr/>
          </p:nvPicPr>
          <p:blipFill>
            <a:blip r:embed="rId8">
              <a:extLst>
                <a:ext uri="{BEBA8EAE-BF5A-486C-A8C5-ECC9F3942E4B}">
                  <a14:imgProps xmlns:a14="http://schemas.microsoft.com/office/drawing/2010/main">
                    <a14:imgLayer r:embed="rId9">
                      <a14:imgEffect>
                        <a14:backgroundRemoval t="1737" b="99504" l="9639" r="89157">
                          <a14:foregroundMark x1="50602" y1="6948" x2="50602" y2="6948"/>
                        </a14:backgroundRemoval>
                      </a14:imgEffect>
                    </a14:imgLayer>
                  </a14:imgProps>
                </a:ext>
                <a:ext uri="{28A0092B-C50C-407E-A947-70E740481C1C}">
                  <a14:useLocalDpi xmlns:a14="http://schemas.microsoft.com/office/drawing/2010/main" val="0"/>
                </a:ext>
              </a:extLst>
            </a:blip>
            <a:stretch>
              <a:fillRect/>
            </a:stretch>
          </p:blipFill>
          <p:spPr>
            <a:xfrm>
              <a:off x="8155154" y="3377589"/>
              <a:ext cx="881342" cy="2139642"/>
            </a:xfrm>
            <a:prstGeom prst="rect">
              <a:avLst/>
            </a:prstGeom>
            <a:ln>
              <a:no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283448720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表 5"/>
          <p:cNvGraphicFramePr>
            <a:graphicFrameLocks noGrp="1"/>
          </p:cNvGraphicFramePr>
          <p:nvPr>
            <p:extLst>
              <p:ext uri="{D42A27DB-BD31-4B8C-83A1-F6EECF244321}">
                <p14:modId xmlns:p14="http://schemas.microsoft.com/office/powerpoint/2010/main" val="1849384060"/>
              </p:ext>
            </p:extLst>
          </p:nvPr>
        </p:nvGraphicFramePr>
        <p:xfrm>
          <a:off x="1140294" y="2271744"/>
          <a:ext cx="6816082" cy="2453400"/>
        </p:xfrm>
        <a:graphic>
          <a:graphicData uri="http://schemas.openxmlformats.org/drawingml/2006/table">
            <a:tbl>
              <a:tblPr firstRow="1" bandRow="1">
                <a:tableStyleId>{5940675A-B579-460E-94D1-54222C63F5DA}</a:tableStyleId>
              </a:tblPr>
              <a:tblGrid>
                <a:gridCol w="2493550"/>
                <a:gridCol w="1080633"/>
                <a:gridCol w="1080633"/>
                <a:gridCol w="1080633"/>
                <a:gridCol w="1080633"/>
              </a:tblGrid>
              <a:tr h="513000">
                <a:tc>
                  <a:txBody>
                    <a:bodyPr/>
                    <a:lstStyle/>
                    <a:p>
                      <a:pPr algn="r"/>
                      <a:r>
                        <a:rPr kumimoji="1" lang="ja-JP" altLang="en-US" sz="1100" b="1" dirty="0" smtClean="0"/>
                        <a:t>グループ</a:t>
                      </a:r>
                      <a:endParaRPr kumimoji="1" lang="ja-JP" altLang="en-US" sz="1100" b="1" dirty="0"/>
                    </a:p>
                  </a:txBody>
                  <a:tcPr anchor="b">
                    <a:solidFill>
                      <a:schemeClr val="accent4">
                        <a:lumMod val="20000"/>
                        <a:lumOff val="80000"/>
                      </a:schemeClr>
                    </a:solidFill>
                  </a:tcPr>
                </a:tc>
                <a:tc>
                  <a:txBody>
                    <a:bodyPr/>
                    <a:lstStyle/>
                    <a:p>
                      <a:pPr algn="ctr"/>
                      <a:r>
                        <a:rPr kumimoji="1" lang="en-US" altLang="ja-JP" sz="1100" b="1" dirty="0" smtClean="0"/>
                        <a:t>N</a:t>
                      </a:r>
                    </a:p>
                  </a:txBody>
                  <a:tcPr anchor="b">
                    <a:solidFill>
                      <a:schemeClr val="accent4">
                        <a:lumMod val="20000"/>
                        <a:lumOff val="80000"/>
                      </a:schemeClr>
                    </a:solidFill>
                  </a:tcPr>
                </a:tc>
                <a:tc>
                  <a:txBody>
                    <a:bodyPr/>
                    <a:lstStyle/>
                    <a:p>
                      <a:pPr algn="ctr"/>
                      <a:r>
                        <a:rPr kumimoji="1" lang="ja-JP" altLang="en-US" sz="1100" b="1" dirty="0" smtClean="0"/>
                        <a:t>平均値</a:t>
                      </a:r>
                      <a:endParaRPr kumimoji="1" lang="ja-JP" altLang="en-US" sz="1100" b="1" dirty="0"/>
                    </a:p>
                  </a:txBody>
                  <a:tcPr anchor="b">
                    <a:solidFill>
                      <a:schemeClr val="accent4">
                        <a:lumMod val="20000"/>
                        <a:lumOff val="80000"/>
                      </a:schemeClr>
                    </a:solidFill>
                  </a:tcPr>
                </a:tc>
                <a:tc>
                  <a:txBody>
                    <a:bodyPr/>
                    <a:lstStyle/>
                    <a:p>
                      <a:pPr algn="ctr"/>
                      <a:r>
                        <a:rPr kumimoji="1" lang="ja-JP" altLang="en-US" sz="1100" b="1" dirty="0" smtClean="0"/>
                        <a:t>標準偏差</a:t>
                      </a:r>
                      <a:endParaRPr kumimoji="1" lang="ja-JP" altLang="en-US" sz="1100" b="1" dirty="0"/>
                    </a:p>
                  </a:txBody>
                  <a:tcPr anchor="b">
                    <a:solidFill>
                      <a:schemeClr val="accent4">
                        <a:lumMod val="20000"/>
                        <a:lumOff val="80000"/>
                      </a:schemeClr>
                    </a:solidFill>
                  </a:tcPr>
                </a:tc>
                <a:tc>
                  <a:txBody>
                    <a:bodyPr/>
                    <a:lstStyle/>
                    <a:p>
                      <a:pPr algn="ctr"/>
                      <a:r>
                        <a:rPr kumimoji="1" lang="ja-JP" altLang="en-US" sz="1100" b="1" dirty="0" smtClean="0"/>
                        <a:t>平均値の</a:t>
                      </a:r>
                      <a:endParaRPr kumimoji="1" lang="en-US" altLang="ja-JP" sz="1100" b="1" dirty="0" smtClean="0"/>
                    </a:p>
                    <a:p>
                      <a:pPr algn="ctr"/>
                      <a:r>
                        <a:rPr kumimoji="1" lang="ja-JP" altLang="en-US" sz="1100" b="1" dirty="0" smtClean="0"/>
                        <a:t>標準誤差</a:t>
                      </a:r>
                      <a:endParaRPr kumimoji="1" lang="ja-JP" altLang="en-US" sz="1100" b="1" dirty="0"/>
                    </a:p>
                  </a:txBody>
                  <a:tcPr anchor="b">
                    <a:solidFill>
                      <a:schemeClr val="accent4">
                        <a:lumMod val="20000"/>
                        <a:lumOff val="80000"/>
                      </a:schemeClr>
                    </a:solidFill>
                  </a:tcPr>
                </a:tc>
              </a:tr>
              <a:tr h="485100">
                <a:tc>
                  <a:txBody>
                    <a:bodyPr/>
                    <a:lstStyle/>
                    <a:p>
                      <a:r>
                        <a:rPr kumimoji="1" lang="ja-JP" altLang="en-US" sz="1200" b="1" dirty="0" smtClean="0"/>
                        <a:t>品質　　　　　　　　　　 　　ＮＢと比較</a:t>
                      </a:r>
                      <a:endParaRPr kumimoji="1" lang="en-US" altLang="ja-JP" sz="1200" b="1" dirty="0" smtClean="0"/>
                    </a:p>
                    <a:p>
                      <a:r>
                        <a:rPr kumimoji="1" lang="ja-JP" altLang="en-US" sz="1200" b="1" dirty="0" smtClean="0"/>
                        <a:t>　　　　 低価格ダブルチョップと比較</a:t>
                      </a:r>
                      <a:endParaRPr kumimoji="1" lang="ja-JP" altLang="en-US" sz="1200" b="1" dirty="0"/>
                    </a:p>
                  </a:txBody>
                  <a:tcPr>
                    <a:solidFill>
                      <a:schemeClr val="accent4">
                        <a:lumMod val="20000"/>
                        <a:lumOff val="80000"/>
                      </a:schemeClr>
                    </a:solidFill>
                  </a:tcPr>
                </a:tc>
                <a:tc>
                  <a:txBody>
                    <a:bodyPr/>
                    <a:lstStyle/>
                    <a:p>
                      <a:pPr algn="r"/>
                      <a:r>
                        <a:rPr kumimoji="1" lang="en-US" altLang="ja-JP" sz="1100" b="1" dirty="0" smtClean="0"/>
                        <a:t>61</a:t>
                      </a:r>
                    </a:p>
                    <a:p>
                      <a:pPr algn="r"/>
                      <a:r>
                        <a:rPr kumimoji="1" lang="en-US" altLang="ja-JP" sz="1100" b="1" dirty="0" smtClean="0"/>
                        <a:t>38</a:t>
                      </a:r>
                      <a:endParaRPr kumimoji="1" lang="ja-JP" altLang="en-US" sz="1100" b="1" dirty="0"/>
                    </a:p>
                  </a:txBody>
                  <a:tcPr anchor="ctr">
                    <a:solidFill>
                      <a:schemeClr val="bg1"/>
                    </a:solidFill>
                  </a:tcPr>
                </a:tc>
                <a:tc>
                  <a:txBody>
                    <a:bodyPr/>
                    <a:lstStyle/>
                    <a:p>
                      <a:pPr algn="r"/>
                      <a:r>
                        <a:rPr kumimoji="1" lang="en-US" altLang="ja-JP" sz="1100" b="1" dirty="0" smtClean="0"/>
                        <a:t>4.77</a:t>
                      </a:r>
                      <a:endParaRPr kumimoji="1" lang="en-US" altLang="ja-JP" sz="1100" b="1" dirty="0"/>
                    </a:p>
                    <a:p>
                      <a:pPr algn="r"/>
                      <a:r>
                        <a:rPr kumimoji="1" lang="en-US" altLang="ja-JP" sz="1100" b="1" dirty="0" smtClean="0"/>
                        <a:t>4.13</a:t>
                      </a:r>
                    </a:p>
                  </a:txBody>
                  <a:tcPr anchor="ctr">
                    <a:solidFill>
                      <a:schemeClr val="bg1"/>
                    </a:solidFill>
                  </a:tcPr>
                </a:tc>
                <a:tc>
                  <a:txBody>
                    <a:bodyPr/>
                    <a:lstStyle/>
                    <a:p>
                      <a:pPr algn="r"/>
                      <a:r>
                        <a:rPr kumimoji="1" lang="en-US" altLang="ja-JP" sz="1100" b="1" dirty="0" smtClean="0"/>
                        <a:t>1.11</a:t>
                      </a:r>
                    </a:p>
                    <a:p>
                      <a:pPr algn="r"/>
                      <a:r>
                        <a:rPr kumimoji="1" lang="en-US" altLang="ja-JP" sz="1100" b="1" dirty="0" smtClean="0"/>
                        <a:t>1.27</a:t>
                      </a:r>
                      <a:endParaRPr kumimoji="1" lang="ja-JP" altLang="en-US" sz="1100" b="1" dirty="0"/>
                    </a:p>
                  </a:txBody>
                  <a:tcPr anchor="ctr">
                    <a:solidFill>
                      <a:schemeClr val="bg1"/>
                    </a:solidFill>
                  </a:tcPr>
                </a:tc>
                <a:tc>
                  <a:txBody>
                    <a:bodyPr/>
                    <a:lstStyle/>
                    <a:p>
                      <a:pPr algn="r"/>
                      <a:r>
                        <a:rPr kumimoji="1" lang="en-US" altLang="ja-JP" sz="1100" b="1" dirty="0" smtClean="0"/>
                        <a:t>.143</a:t>
                      </a:r>
                    </a:p>
                    <a:p>
                      <a:pPr algn="r"/>
                      <a:r>
                        <a:rPr kumimoji="1" lang="en-US" altLang="ja-JP" sz="1100" b="1" dirty="0" smtClean="0"/>
                        <a:t>.207</a:t>
                      </a:r>
                    </a:p>
                  </a:txBody>
                  <a:tcPr anchor="ctr">
                    <a:solidFill>
                      <a:schemeClr val="bg1"/>
                    </a:solidFill>
                  </a:tcPr>
                </a:tc>
              </a:tr>
              <a:tr h="485100">
                <a:tc>
                  <a:txBody>
                    <a:bodyPr/>
                    <a:lstStyle/>
                    <a:p>
                      <a:r>
                        <a:rPr kumimoji="1" lang="ja-JP" altLang="en-US" sz="1200" b="1" dirty="0" smtClean="0"/>
                        <a:t>信頼性　　　　　　  　　　　ＮＢと比較</a:t>
                      </a:r>
                    </a:p>
                    <a:p>
                      <a:r>
                        <a:rPr kumimoji="1" lang="ja-JP" altLang="en-US" sz="1200" b="1" dirty="0" smtClean="0"/>
                        <a:t>　　　　低価格ダブルチョップと比較</a:t>
                      </a:r>
                    </a:p>
                  </a:txBody>
                  <a:tcPr>
                    <a:solidFill>
                      <a:schemeClr val="accent4">
                        <a:lumMod val="20000"/>
                        <a:lumOff val="80000"/>
                      </a:schemeClr>
                    </a:solidFill>
                  </a:tcPr>
                </a:tc>
                <a:tc>
                  <a:txBody>
                    <a:bodyPr/>
                    <a:lstStyle/>
                    <a:p>
                      <a:pPr algn="r"/>
                      <a:r>
                        <a:rPr kumimoji="1" lang="en-US" altLang="ja-JP" sz="1100" b="1" dirty="0" smtClean="0"/>
                        <a:t>61</a:t>
                      </a:r>
                    </a:p>
                    <a:p>
                      <a:pPr algn="r"/>
                      <a:r>
                        <a:rPr kumimoji="1" lang="en-US" altLang="ja-JP" sz="1100" b="1" dirty="0" smtClean="0"/>
                        <a:t>38</a:t>
                      </a:r>
                    </a:p>
                  </a:txBody>
                  <a:tcPr anchor="ctr">
                    <a:solidFill>
                      <a:schemeClr val="bg1"/>
                    </a:solidFill>
                  </a:tcPr>
                </a:tc>
                <a:tc>
                  <a:txBody>
                    <a:bodyPr/>
                    <a:lstStyle/>
                    <a:p>
                      <a:pPr algn="r"/>
                      <a:r>
                        <a:rPr kumimoji="1" lang="en-US" altLang="ja-JP" sz="1100" b="1" dirty="0" smtClean="0"/>
                        <a:t>4.85</a:t>
                      </a:r>
                    </a:p>
                    <a:p>
                      <a:pPr algn="r"/>
                      <a:r>
                        <a:rPr kumimoji="1" lang="en-US" altLang="ja-JP" sz="1100" b="1" dirty="0" smtClean="0"/>
                        <a:t>4.47</a:t>
                      </a:r>
                    </a:p>
                  </a:txBody>
                  <a:tcPr anchor="ctr">
                    <a:solidFill>
                      <a:schemeClr val="bg1"/>
                    </a:solidFill>
                  </a:tcPr>
                </a:tc>
                <a:tc>
                  <a:txBody>
                    <a:bodyPr/>
                    <a:lstStyle/>
                    <a:p>
                      <a:pPr algn="r"/>
                      <a:r>
                        <a:rPr kumimoji="1" lang="en-US" altLang="ja-JP" sz="1100" b="1" dirty="0" smtClean="0"/>
                        <a:t>1.06</a:t>
                      </a:r>
                    </a:p>
                    <a:p>
                      <a:pPr algn="r"/>
                      <a:r>
                        <a:rPr kumimoji="1" lang="en-US" altLang="ja-JP" sz="1100" b="1" dirty="0" smtClean="0"/>
                        <a:t>1.27</a:t>
                      </a:r>
                      <a:endParaRPr kumimoji="1" lang="ja-JP" altLang="en-US" sz="1100" b="1" dirty="0"/>
                    </a:p>
                  </a:txBody>
                  <a:tcPr anchor="ctr">
                    <a:solidFill>
                      <a:schemeClr val="bg1"/>
                    </a:solidFill>
                  </a:tcPr>
                </a:tc>
                <a:tc>
                  <a:txBody>
                    <a:bodyPr/>
                    <a:lstStyle/>
                    <a:p>
                      <a:pPr algn="r"/>
                      <a:r>
                        <a:rPr kumimoji="1" lang="en-US" altLang="ja-JP" sz="1100" b="1" dirty="0" smtClean="0"/>
                        <a:t>.136</a:t>
                      </a:r>
                    </a:p>
                    <a:p>
                      <a:pPr algn="r"/>
                      <a:r>
                        <a:rPr kumimoji="1" lang="en-US" altLang="ja-JP" sz="1100" b="1" dirty="0" smtClean="0"/>
                        <a:t>.206</a:t>
                      </a:r>
                      <a:endParaRPr kumimoji="1" lang="ja-JP" altLang="en-US" sz="1100" b="1" dirty="0"/>
                    </a:p>
                  </a:txBody>
                  <a:tcPr anchor="ctr">
                    <a:solidFill>
                      <a:schemeClr val="bg1"/>
                    </a:solidFill>
                  </a:tcPr>
                </a:tc>
              </a:tr>
              <a:tr h="485100">
                <a:tc>
                  <a:txBody>
                    <a:bodyPr/>
                    <a:lstStyle/>
                    <a:p>
                      <a:r>
                        <a:rPr kumimoji="1" lang="ja-JP" altLang="en-US" sz="1200" b="1" dirty="0" smtClean="0"/>
                        <a:t>好感度　　　　　　　 　　　 ＮＢと比較</a:t>
                      </a:r>
                    </a:p>
                    <a:p>
                      <a:r>
                        <a:rPr kumimoji="1" lang="ja-JP" altLang="en-US" sz="1200" b="1" dirty="0" smtClean="0"/>
                        <a:t>　　　　 低価格ダブルチョップと比較</a:t>
                      </a:r>
                    </a:p>
                  </a:txBody>
                  <a:tcPr>
                    <a:solidFill>
                      <a:schemeClr val="accent4">
                        <a:lumMod val="20000"/>
                        <a:lumOff val="80000"/>
                      </a:schemeClr>
                    </a:solidFill>
                  </a:tcPr>
                </a:tc>
                <a:tc>
                  <a:txBody>
                    <a:bodyPr/>
                    <a:lstStyle/>
                    <a:p>
                      <a:pPr algn="r"/>
                      <a:r>
                        <a:rPr kumimoji="1" lang="en-US" altLang="ja-JP" sz="1100" b="1" dirty="0" smtClean="0"/>
                        <a:t>61</a:t>
                      </a:r>
                    </a:p>
                    <a:p>
                      <a:pPr algn="r"/>
                      <a:r>
                        <a:rPr kumimoji="1" lang="en-US" altLang="ja-JP" sz="1100" b="1" dirty="0" smtClean="0"/>
                        <a:t>38</a:t>
                      </a:r>
                      <a:endParaRPr kumimoji="1" lang="ja-JP" altLang="en-US" sz="1100" b="1" dirty="0"/>
                    </a:p>
                  </a:txBody>
                  <a:tcPr anchor="ctr">
                    <a:solidFill>
                      <a:schemeClr val="bg1"/>
                    </a:solidFill>
                  </a:tcPr>
                </a:tc>
                <a:tc>
                  <a:txBody>
                    <a:bodyPr/>
                    <a:lstStyle/>
                    <a:p>
                      <a:pPr algn="r"/>
                      <a:r>
                        <a:rPr kumimoji="1" lang="en-US" altLang="ja-JP" sz="1100" b="1" dirty="0" smtClean="0"/>
                        <a:t>4.59</a:t>
                      </a:r>
                    </a:p>
                    <a:p>
                      <a:pPr algn="r"/>
                      <a:r>
                        <a:rPr kumimoji="1" lang="en-US" altLang="ja-JP" sz="1100" b="1" dirty="0" smtClean="0"/>
                        <a:t>4.18</a:t>
                      </a:r>
                      <a:endParaRPr kumimoji="1" lang="ja-JP" altLang="en-US" sz="1100" b="1" dirty="0"/>
                    </a:p>
                  </a:txBody>
                  <a:tcPr anchor="ctr">
                    <a:solidFill>
                      <a:schemeClr val="bg1"/>
                    </a:solidFill>
                  </a:tcPr>
                </a:tc>
                <a:tc>
                  <a:txBody>
                    <a:bodyPr/>
                    <a:lstStyle/>
                    <a:p>
                      <a:pPr algn="r"/>
                      <a:r>
                        <a:rPr kumimoji="1" lang="en-US" altLang="ja-JP" sz="1100" b="1" dirty="0" smtClean="0"/>
                        <a:t>1.17</a:t>
                      </a:r>
                    </a:p>
                    <a:p>
                      <a:pPr algn="r"/>
                      <a:r>
                        <a:rPr kumimoji="1" lang="en-US" altLang="ja-JP" sz="1100" b="1" dirty="0" smtClean="0"/>
                        <a:t>1.41</a:t>
                      </a:r>
                      <a:endParaRPr kumimoji="1" lang="ja-JP" altLang="en-US" sz="1100" b="1" dirty="0"/>
                    </a:p>
                  </a:txBody>
                  <a:tcPr anchor="ctr">
                    <a:solidFill>
                      <a:schemeClr val="bg1"/>
                    </a:solidFill>
                  </a:tcPr>
                </a:tc>
                <a:tc>
                  <a:txBody>
                    <a:bodyPr/>
                    <a:lstStyle/>
                    <a:p>
                      <a:pPr algn="r"/>
                      <a:r>
                        <a:rPr kumimoji="1" lang="en-US" altLang="ja-JP" sz="1100" b="1" dirty="0" smtClean="0"/>
                        <a:t>.150</a:t>
                      </a:r>
                    </a:p>
                    <a:p>
                      <a:pPr algn="r"/>
                      <a:r>
                        <a:rPr kumimoji="1" lang="en-US" altLang="ja-JP" sz="1100" b="1" dirty="0" smtClean="0"/>
                        <a:t>.229</a:t>
                      </a:r>
                      <a:endParaRPr kumimoji="1" lang="ja-JP" altLang="en-US" sz="1100" b="1" dirty="0"/>
                    </a:p>
                  </a:txBody>
                  <a:tcPr anchor="ctr">
                    <a:solidFill>
                      <a:schemeClr val="bg1"/>
                    </a:solidFill>
                  </a:tcPr>
                </a:tc>
              </a:tr>
              <a:tr h="485100">
                <a:tc>
                  <a:txBody>
                    <a:bodyPr/>
                    <a:lstStyle/>
                    <a:p>
                      <a:r>
                        <a:rPr kumimoji="1" lang="ja-JP" altLang="en-US" sz="1200" b="1" dirty="0" smtClean="0"/>
                        <a:t>平均</a:t>
                      </a:r>
                      <a:r>
                        <a:rPr kumimoji="1" lang="ja-JP" altLang="en-US" sz="1200" b="1" dirty="0" smtClean="0"/>
                        <a:t>　　　</a:t>
                      </a:r>
                      <a:r>
                        <a:rPr kumimoji="1" lang="ja-JP" altLang="en-US" sz="1200" b="1" dirty="0" smtClean="0"/>
                        <a:t>　　　　 </a:t>
                      </a:r>
                      <a:r>
                        <a:rPr kumimoji="1" lang="ja-JP" altLang="en-US" sz="1200" b="1" dirty="0" smtClean="0"/>
                        <a:t>　　　　　ＮＢと比較</a:t>
                      </a:r>
                    </a:p>
                    <a:p>
                      <a:r>
                        <a:rPr kumimoji="1" lang="ja-JP" altLang="en-US" sz="1200" b="1" dirty="0" smtClean="0"/>
                        <a:t>　　　　 低価格ダブルチョップと比較</a:t>
                      </a:r>
                    </a:p>
                  </a:txBody>
                  <a:tcPr>
                    <a:solidFill>
                      <a:schemeClr val="accent4">
                        <a:lumMod val="20000"/>
                        <a:lumOff val="80000"/>
                      </a:schemeClr>
                    </a:solidFill>
                  </a:tcPr>
                </a:tc>
                <a:tc>
                  <a:txBody>
                    <a:bodyPr/>
                    <a:lstStyle/>
                    <a:p>
                      <a:pPr algn="r"/>
                      <a:r>
                        <a:rPr kumimoji="1" lang="en-US" altLang="ja-JP" sz="1100" b="1" dirty="0" smtClean="0"/>
                        <a:t>61</a:t>
                      </a:r>
                    </a:p>
                    <a:p>
                      <a:pPr algn="r"/>
                      <a:r>
                        <a:rPr kumimoji="1" lang="en-US" altLang="ja-JP" sz="1100" b="1" dirty="0" smtClean="0"/>
                        <a:t>38</a:t>
                      </a:r>
                    </a:p>
                  </a:txBody>
                  <a:tcPr anchor="ctr">
                    <a:solidFill>
                      <a:schemeClr val="bg1"/>
                    </a:solidFill>
                  </a:tcPr>
                </a:tc>
                <a:tc>
                  <a:txBody>
                    <a:bodyPr/>
                    <a:lstStyle/>
                    <a:p>
                      <a:pPr algn="r"/>
                      <a:r>
                        <a:rPr kumimoji="1" lang="en-US" altLang="ja-JP" sz="1100" b="1" dirty="0" smtClean="0"/>
                        <a:t>4.74</a:t>
                      </a:r>
                    </a:p>
                    <a:p>
                      <a:pPr algn="r"/>
                      <a:r>
                        <a:rPr kumimoji="1" lang="en-US" altLang="ja-JP" sz="1100" b="1" dirty="0" smtClean="0"/>
                        <a:t>4.26</a:t>
                      </a:r>
                      <a:endParaRPr kumimoji="1" lang="ja-JP" altLang="en-US" sz="1100" b="1" dirty="0"/>
                    </a:p>
                  </a:txBody>
                  <a:tcPr anchor="ctr">
                    <a:solidFill>
                      <a:schemeClr val="bg1"/>
                    </a:solidFill>
                  </a:tcPr>
                </a:tc>
                <a:tc>
                  <a:txBody>
                    <a:bodyPr/>
                    <a:lstStyle/>
                    <a:p>
                      <a:pPr algn="r"/>
                      <a:r>
                        <a:rPr kumimoji="1" lang="en-US" altLang="ja-JP" sz="1100" b="1" dirty="0" smtClean="0"/>
                        <a:t>1.04</a:t>
                      </a:r>
                    </a:p>
                    <a:p>
                      <a:pPr algn="r"/>
                      <a:r>
                        <a:rPr kumimoji="1" lang="en-US" altLang="ja-JP" sz="1100" b="1" dirty="0" smtClean="0"/>
                        <a:t>1.15</a:t>
                      </a:r>
                      <a:endParaRPr kumimoji="1" lang="ja-JP" altLang="en-US" sz="1100" b="1" dirty="0"/>
                    </a:p>
                  </a:txBody>
                  <a:tcPr anchor="ctr">
                    <a:solidFill>
                      <a:schemeClr val="bg1"/>
                    </a:solidFill>
                  </a:tcPr>
                </a:tc>
                <a:tc>
                  <a:txBody>
                    <a:bodyPr/>
                    <a:lstStyle/>
                    <a:p>
                      <a:pPr algn="r"/>
                      <a:r>
                        <a:rPr kumimoji="1" lang="en-US" altLang="ja-JP" sz="1100" b="1" dirty="0" smtClean="0"/>
                        <a:t>.133</a:t>
                      </a:r>
                    </a:p>
                    <a:p>
                      <a:pPr algn="r"/>
                      <a:r>
                        <a:rPr kumimoji="1" lang="en-US" altLang="ja-JP" sz="1100" b="1" dirty="0" smtClean="0"/>
                        <a:t>.187</a:t>
                      </a:r>
                    </a:p>
                  </a:txBody>
                  <a:tcPr anchor="ctr">
                    <a:solidFill>
                      <a:schemeClr val="bg1"/>
                    </a:solidFill>
                  </a:tcPr>
                </a:tc>
              </a:tr>
            </a:tbl>
          </a:graphicData>
        </a:graphic>
      </p:graphicFrame>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54</a:t>
            </a:fld>
            <a:endParaRPr kumimoji="1" lang="ja-JP" altLang="en-US"/>
          </a:p>
        </p:txBody>
      </p:sp>
      <p:sp>
        <p:nvSpPr>
          <p:cNvPr id="4" name="フッター プレースホルダー 3"/>
          <p:cNvSpPr>
            <a:spLocks noGrp="1"/>
          </p:cNvSpPr>
          <p:nvPr>
            <p:ph type="ftr" sz="quarter" idx="11"/>
          </p:nvPr>
        </p:nvSpPr>
        <p:spPr/>
        <p:txBody>
          <a:bodyPr/>
          <a:lstStyle/>
          <a:p>
            <a:r>
              <a:rPr lang="ja-JP" altLang="en-US" dirty="0" smtClean="0"/>
              <a:t>検証</a:t>
            </a:r>
            <a:endParaRPr lang="ja-JP" altLang="en-US" dirty="0"/>
          </a:p>
        </p:txBody>
      </p:sp>
      <p:sp>
        <p:nvSpPr>
          <p:cNvPr id="8" name="正方形/長方形 7"/>
          <p:cNvSpPr/>
          <p:nvPr/>
        </p:nvSpPr>
        <p:spPr>
          <a:xfrm>
            <a:off x="323528" y="764704"/>
            <a:ext cx="8568952" cy="954107"/>
          </a:xfrm>
          <a:prstGeom prst="rect">
            <a:avLst/>
          </a:prstGeom>
          <a:ln>
            <a:noFill/>
          </a:ln>
        </p:spPr>
        <p:txBody>
          <a:bodyPr wrap="square">
            <a:spAutoFit/>
          </a:bodyPr>
          <a:lstStyle/>
          <a:p>
            <a:r>
              <a:rPr lang="ja-JP" altLang="en-US" sz="2800" dirty="0" smtClean="0"/>
              <a:t>仮説１　</a:t>
            </a:r>
            <a:r>
              <a:rPr lang="en-US" altLang="ja-JP" sz="2800" dirty="0" smtClean="0"/>
              <a:t>NB</a:t>
            </a:r>
            <a:r>
              <a:rPr lang="ja-JP" altLang="en-US" sz="2800" dirty="0"/>
              <a:t>が低価格ダブルチョップと比較される場合</a:t>
            </a:r>
            <a:r>
              <a:rPr lang="ja-JP" altLang="en-US" sz="2800" dirty="0" smtClean="0"/>
              <a:t>、</a:t>
            </a:r>
            <a:endParaRPr lang="en-US" altLang="ja-JP" sz="2800" dirty="0" smtClean="0"/>
          </a:p>
          <a:p>
            <a:r>
              <a:rPr lang="ja-JP" altLang="en-US" sz="2800" dirty="0"/>
              <a:t>　</a:t>
            </a:r>
            <a:r>
              <a:rPr lang="ja-JP" altLang="en-US" sz="2800" dirty="0" smtClean="0"/>
              <a:t>　　　　比較されない場合</a:t>
            </a:r>
            <a:r>
              <a:rPr lang="ja-JP" altLang="en-US" sz="2800" dirty="0"/>
              <a:t>に比べて、</a:t>
            </a:r>
            <a:r>
              <a:rPr lang="en-US" altLang="ja-JP" sz="2800" dirty="0"/>
              <a:t>NB</a:t>
            </a:r>
            <a:r>
              <a:rPr lang="ja-JP" altLang="en-US" sz="2800" dirty="0"/>
              <a:t>の 評価は</a:t>
            </a:r>
            <a:r>
              <a:rPr lang="ja-JP" altLang="en-US" sz="2800" dirty="0" smtClean="0"/>
              <a:t>低い。</a:t>
            </a:r>
            <a:endParaRPr lang="ja-JP" altLang="en-US" sz="2800" dirty="0"/>
          </a:p>
        </p:txBody>
      </p:sp>
      <p:sp>
        <p:nvSpPr>
          <p:cNvPr id="9" name="正方形/長方形 8"/>
          <p:cNvSpPr/>
          <p:nvPr/>
        </p:nvSpPr>
        <p:spPr>
          <a:xfrm>
            <a:off x="1259632" y="5301208"/>
            <a:ext cx="6552728" cy="95410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ja-JP" altLang="en-US" sz="2800" dirty="0" smtClean="0"/>
              <a:t>すべてにおいて低価格ダブルチョップと</a:t>
            </a:r>
            <a:endParaRPr lang="en-US" altLang="ja-JP" sz="2800" dirty="0" smtClean="0"/>
          </a:p>
          <a:p>
            <a:pPr algn="ctr"/>
            <a:r>
              <a:rPr lang="ja-JP" altLang="en-US" sz="2800" dirty="0" smtClean="0"/>
              <a:t>比較された場合の評価</a:t>
            </a:r>
            <a:r>
              <a:rPr lang="ja-JP" altLang="en-US" sz="2800" dirty="0"/>
              <a:t>が低い</a:t>
            </a:r>
          </a:p>
        </p:txBody>
      </p:sp>
      <p:sp>
        <p:nvSpPr>
          <p:cNvPr id="2" name="角丸四角形 1"/>
          <p:cNvSpPr/>
          <p:nvPr/>
        </p:nvSpPr>
        <p:spPr>
          <a:xfrm>
            <a:off x="4716016" y="2276872"/>
            <a:ext cx="1080120" cy="2448272"/>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3275856" y="1916832"/>
            <a:ext cx="2520280" cy="338554"/>
          </a:xfrm>
          <a:prstGeom prst="rect">
            <a:avLst/>
          </a:prstGeom>
          <a:noFill/>
        </p:spPr>
        <p:txBody>
          <a:bodyPr wrap="square" rtlCol="0">
            <a:spAutoFit/>
          </a:bodyPr>
          <a:lstStyle/>
          <a:p>
            <a:pPr algn="ctr"/>
            <a:r>
              <a:rPr kumimoji="1" lang="ja-JP" altLang="en-US" sz="1600" b="1" dirty="0" smtClean="0"/>
              <a:t>グループ統計量</a:t>
            </a:r>
            <a:endParaRPr kumimoji="1" lang="ja-JP" altLang="en-US" sz="1600" b="1" dirty="0"/>
          </a:p>
        </p:txBody>
      </p:sp>
    </p:spTree>
    <p:extLst>
      <p:ext uri="{BB962C8B-B14F-4D97-AF65-F5344CB8AC3E}">
        <p14:creationId xmlns:p14="http://schemas.microsoft.com/office/powerpoint/2010/main" val="20742999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テキスト ボックス 34"/>
          <p:cNvSpPr txBox="1"/>
          <p:nvPr/>
        </p:nvSpPr>
        <p:spPr>
          <a:xfrm>
            <a:off x="395536" y="2229459"/>
            <a:ext cx="720080" cy="369332"/>
          </a:xfrm>
          <a:prstGeom prst="rect">
            <a:avLst/>
          </a:prstGeom>
          <a:noFill/>
        </p:spPr>
        <p:txBody>
          <a:bodyPr wrap="square" rtlCol="0">
            <a:spAutoFit/>
          </a:bodyPr>
          <a:lstStyle/>
          <a:p>
            <a:pPr algn="ctr"/>
            <a:r>
              <a:rPr kumimoji="1" lang="ja-JP" altLang="en-US" dirty="0" smtClean="0"/>
              <a:t>品質</a:t>
            </a:r>
            <a:endParaRPr kumimoji="1" lang="ja-JP" altLang="en-US" dirty="0"/>
          </a:p>
        </p:txBody>
      </p:sp>
      <p:sp>
        <p:nvSpPr>
          <p:cNvPr id="36" name="テキスト ボックス 35"/>
          <p:cNvSpPr txBox="1"/>
          <p:nvPr/>
        </p:nvSpPr>
        <p:spPr>
          <a:xfrm>
            <a:off x="395536" y="3316094"/>
            <a:ext cx="720080" cy="369332"/>
          </a:xfrm>
          <a:prstGeom prst="rect">
            <a:avLst/>
          </a:prstGeom>
          <a:noFill/>
        </p:spPr>
        <p:txBody>
          <a:bodyPr wrap="square" rtlCol="0">
            <a:spAutoFit/>
          </a:bodyPr>
          <a:lstStyle/>
          <a:p>
            <a:pPr algn="ctr"/>
            <a:r>
              <a:rPr lang="ja-JP" altLang="en-US" dirty="0"/>
              <a:t>信頼</a:t>
            </a:r>
            <a:endParaRPr kumimoji="1" lang="ja-JP" altLang="en-US" dirty="0"/>
          </a:p>
        </p:txBody>
      </p:sp>
      <p:sp>
        <p:nvSpPr>
          <p:cNvPr id="37" name="テキスト ボックス 36"/>
          <p:cNvSpPr txBox="1"/>
          <p:nvPr/>
        </p:nvSpPr>
        <p:spPr>
          <a:xfrm>
            <a:off x="287524" y="4455220"/>
            <a:ext cx="936104" cy="369332"/>
          </a:xfrm>
          <a:prstGeom prst="rect">
            <a:avLst/>
          </a:prstGeom>
          <a:noFill/>
        </p:spPr>
        <p:txBody>
          <a:bodyPr wrap="square" rtlCol="0">
            <a:spAutoFit/>
          </a:bodyPr>
          <a:lstStyle/>
          <a:p>
            <a:pPr algn="ctr"/>
            <a:r>
              <a:rPr lang="ja-JP" altLang="en-US" dirty="0" smtClean="0"/>
              <a:t>好感</a:t>
            </a:r>
            <a:r>
              <a:rPr lang="ja-JP" altLang="en-US" dirty="0"/>
              <a:t>度</a:t>
            </a:r>
            <a:endParaRPr kumimoji="1" lang="ja-JP" altLang="en-US" dirty="0"/>
          </a:p>
        </p:txBody>
      </p:sp>
      <p:sp>
        <p:nvSpPr>
          <p:cNvPr id="38" name="テキスト ボックス 37"/>
          <p:cNvSpPr txBox="1"/>
          <p:nvPr/>
        </p:nvSpPr>
        <p:spPr>
          <a:xfrm>
            <a:off x="1043608" y="5835466"/>
            <a:ext cx="432048" cy="307777"/>
          </a:xfrm>
          <a:prstGeom prst="rect">
            <a:avLst/>
          </a:prstGeom>
          <a:noFill/>
        </p:spPr>
        <p:txBody>
          <a:bodyPr wrap="square" rtlCol="0">
            <a:spAutoFit/>
          </a:bodyPr>
          <a:lstStyle/>
          <a:p>
            <a:pPr algn="ctr"/>
            <a:r>
              <a:rPr kumimoji="1" lang="en-US" altLang="ja-JP" sz="1400" dirty="0" smtClean="0"/>
              <a:t>4.0</a:t>
            </a:r>
            <a:endParaRPr kumimoji="1" lang="ja-JP" altLang="en-US" sz="1400" dirty="0"/>
          </a:p>
        </p:txBody>
      </p:sp>
      <p:sp>
        <p:nvSpPr>
          <p:cNvPr id="39" name="テキスト ボックス 38"/>
          <p:cNvSpPr txBox="1"/>
          <p:nvPr/>
        </p:nvSpPr>
        <p:spPr>
          <a:xfrm>
            <a:off x="4647875" y="5835405"/>
            <a:ext cx="432048" cy="307777"/>
          </a:xfrm>
          <a:prstGeom prst="rect">
            <a:avLst/>
          </a:prstGeom>
          <a:noFill/>
        </p:spPr>
        <p:txBody>
          <a:bodyPr wrap="square" rtlCol="0">
            <a:spAutoFit/>
          </a:bodyPr>
          <a:lstStyle/>
          <a:p>
            <a:pPr algn="ctr"/>
            <a:r>
              <a:rPr kumimoji="1" lang="en-US" altLang="ja-JP" sz="1400" dirty="0" smtClean="0"/>
              <a:t>4.5</a:t>
            </a:r>
            <a:endParaRPr kumimoji="1" lang="ja-JP" altLang="en-US" sz="1400" dirty="0"/>
          </a:p>
        </p:txBody>
      </p:sp>
      <p:sp>
        <p:nvSpPr>
          <p:cNvPr id="40" name="テキスト ボックス 39"/>
          <p:cNvSpPr txBox="1"/>
          <p:nvPr/>
        </p:nvSpPr>
        <p:spPr>
          <a:xfrm>
            <a:off x="3923928" y="5835466"/>
            <a:ext cx="432048" cy="307777"/>
          </a:xfrm>
          <a:prstGeom prst="rect">
            <a:avLst/>
          </a:prstGeom>
          <a:noFill/>
        </p:spPr>
        <p:txBody>
          <a:bodyPr wrap="square" rtlCol="0">
            <a:spAutoFit/>
          </a:bodyPr>
          <a:lstStyle/>
          <a:p>
            <a:pPr algn="ctr"/>
            <a:r>
              <a:rPr lang="en-US" altLang="ja-JP" sz="1400" dirty="0"/>
              <a:t>4.4</a:t>
            </a:r>
            <a:endParaRPr kumimoji="1" lang="ja-JP" altLang="en-US" sz="1400" dirty="0"/>
          </a:p>
        </p:txBody>
      </p:sp>
      <p:sp>
        <p:nvSpPr>
          <p:cNvPr id="41" name="テキスト ボックス 40"/>
          <p:cNvSpPr txBox="1"/>
          <p:nvPr/>
        </p:nvSpPr>
        <p:spPr>
          <a:xfrm>
            <a:off x="3203848" y="5835466"/>
            <a:ext cx="432048" cy="307777"/>
          </a:xfrm>
          <a:prstGeom prst="rect">
            <a:avLst/>
          </a:prstGeom>
          <a:noFill/>
        </p:spPr>
        <p:txBody>
          <a:bodyPr wrap="square" rtlCol="0">
            <a:spAutoFit/>
          </a:bodyPr>
          <a:lstStyle/>
          <a:p>
            <a:pPr algn="ctr"/>
            <a:r>
              <a:rPr lang="en-US" altLang="ja-JP" sz="1400" dirty="0"/>
              <a:t>4.3</a:t>
            </a:r>
            <a:endParaRPr kumimoji="1" lang="ja-JP" altLang="en-US" sz="1400" dirty="0"/>
          </a:p>
        </p:txBody>
      </p:sp>
      <p:sp>
        <p:nvSpPr>
          <p:cNvPr id="42" name="テキスト ボックス 41"/>
          <p:cNvSpPr txBox="1"/>
          <p:nvPr/>
        </p:nvSpPr>
        <p:spPr>
          <a:xfrm>
            <a:off x="2483768" y="5835466"/>
            <a:ext cx="432048" cy="307777"/>
          </a:xfrm>
          <a:prstGeom prst="rect">
            <a:avLst/>
          </a:prstGeom>
          <a:noFill/>
        </p:spPr>
        <p:txBody>
          <a:bodyPr wrap="square" rtlCol="0">
            <a:spAutoFit/>
          </a:bodyPr>
          <a:lstStyle/>
          <a:p>
            <a:pPr algn="ctr"/>
            <a:r>
              <a:rPr lang="en-US" altLang="ja-JP" sz="1400" dirty="0"/>
              <a:t>4.2</a:t>
            </a:r>
            <a:endParaRPr kumimoji="1" lang="ja-JP" altLang="en-US" sz="1400" dirty="0"/>
          </a:p>
        </p:txBody>
      </p:sp>
      <p:sp>
        <p:nvSpPr>
          <p:cNvPr id="43" name="テキスト ボックス 42"/>
          <p:cNvSpPr txBox="1"/>
          <p:nvPr/>
        </p:nvSpPr>
        <p:spPr>
          <a:xfrm>
            <a:off x="1763688" y="5835466"/>
            <a:ext cx="432048" cy="307777"/>
          </a:xfrm>
          <a:prstGeom prst="rect">
            <a:avLst/>
          </a:prstGeom>
          <a:noFill/>
        </p:spPr>
        <p:txBody>
          <a:bodyPr wrap="square" rtlCol="0">
            <a:spAutoFit/>
          </a:bodyPr>
          <a:lstStyle/>
          <a:p>
            <a:pPr algn="ctr"/>
            <a:r>
              <a:rPr lang="en-US" altLang="ja-JP" sz="1400" dirty="0"/>
              <a:t>4.1</a:t>
            </a:r>
            <a:endParaRPr kumimoji="1" lang="ja-JP" altLang="en-US" sz="1400" dirty="0"/>
          </a:p>
        </p:txBody>
      </p:sp>
      <p:sp>
        <p:nvSpPr>
          <p:cNvPr id="45" name="テキスト ボックス 44"/>
          <p:cNvSpPr txBox="1"/>
          <p:nvPr/>
        </p:nvSpPr>
        <p:spPr>
          <a:xfrm>
            <a:off x="3563888" y="6124406"/>
            <a:ext cx="2478324" cy="338554"/>
          </a:xfrm>
          <a:prstGeom prst="rect">
            <a:avLst/>
          </a:prstGeom>
          <a:noFill/>
        </p:spPr>
        <p:txBody>
          <a:bodyPr wrap="square" rtlCol="0">
            <a:spAutoFit/>
          </a:bodyPr>
          <a:lstStyle/>
          <a:p>
            <a:pPr algn="ctr"/>
            <a:r>
              <a:rPr kumimoji="1" lang="ja-JP" altLang="en-US" sz="1600" b="1" dirty="0" smtClean="0"/>
              <a:t>ブランドの評価</a:t>
            </a:r>
            <a:endParaRPr kumimoji="1" lang="ja-JP" altLang="en-US" sz="1600" b="1" dirty="0"/>
          </a:p>
        </p:txBody>
      </p:sp>
      <p:sp>
        <p:nvSpPr>
          <p:cNvPr id="32" name="タイトル 31"/>
          <p:cNvSpPr>
            <a:spLocks noGrp="1"/>
          </p:cNvSpPr>
          <p:nvPr>
            <p:ph type="title"/>
          </p:nvPr>
        </p:nvSpPr>
        <p:spPr/>
        <p:txBody>
          <a:bodyPr>
            <a:normAutofit/>
          </a:bodyPr>
          <a:lstStyle/>
          <a:p>
            <a:r>
              <a:rPr kumimoji="1" lang="ja-JP" altLang="en-US" sz="4000" dirty="0" smtClean="0"/>
              <a:t>仮説</a:t>
            </a:r>
            <a:r>
              <a:rPr lang="ja-JP" altLang="en-US" sz="4000" dirty="0"/>
              <a:t>１</a:t>
            </a:r>
            <a:r>
              <a:rPr lang="ja-JP" altLang="en-US" sz="4000" dirty="0" smtClean="0"/>
              <a:t>の検証</a:t>
            </a:r>
            <a:r>
              <a:rPr kumimoji="1" lang="ja-JP" altLang="en-US" sz="4000" dirty="0" smtClean="0"/>
              <a:t>結果</a:t>
            </a:r>
            <a:endParaRPr kumimoji="1" lang="ja-JP" altLang="en-US" sz="4000" dirty="0"/>
          </a:p>
        </p:txBody>
      </p:sp>
      <p:sp>
        <p:nvSpPr>
          <p:cNvPr id="4" name="フッター プレースホルダー 3"/>
          <p:cNvSpPr>
            <a:spLocks noGrp="1"/>
          </p:cNvSpPr>
          <p:nvPr>
            <p:ph type="ftr" sz="quarter" idx="11"/>
          </p:nvPr>
        </p:nvSpPr>
        <p:spPr/>
        <p:txBody>
          <a:bodyPr/>
          <a:lstStyle/>
          <a:p>
            <a:r>
              <a:rPr lang="ja-JP" altLang="en-US" dirty="0" smtClean="0"/>
              <a:t>検証</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55</a:t>
            </a:fld>
            <a:endParaRPr kumimoji="1" lang="ja-JP" altLang="en-US"/>
          </a:p>
        </p:txBody>
      </p:sp>
      <p:graphicFrame>
        <p:nvGraphicFramePr>
          <p:cNvPr id="2" name="表 8"/>
          <p:cNvGraphicFramePr>
            <a:graphicFrameLocks noGrp="1"/>
          </p:cNvGraphicFramePr>
          <p:nvPr>
            <p:extLst>
              <p:ext uri="{D42A27DB-BD31-4B8C-83A1-F6EECF244321}">
                <p14:modId xmlns:p14="http://schemas.microsoft.com/office/powerpoint/2010/main" val="1766168668"/>
              </p:ext>
            </p:extLst>
          </p:nvPr>
        </p:nvGraphicFramePr>
        <p:xfrm>
          <a:off x="1331640" y="1268760"/>
          <a:ext cx="7200000" cy="4464000"/>
        </p:xfrm>
        <a:graphic>
          <a:graphicData uri="http://schemas.openxmlformats.org/drawingml/2006/table">
            <a:tbl>
              <a:tblPr firstRow="1" bandRow="1">
                <a:tableStyleId>{5940675A-B579-460E-94D1-54222C63F5DA}</a:tableStyleId>
              </a:tblPr>
              <a:tblGrid>
                <a:gridCol w="720000"/>
                <a:gridCol w="720000"/>
                <a:gridCol w="720000"/>
                <a:gridCol w="720000"/>
                <a:gridCol w="720000"/>
                <a:gridCol w="720000"/>
                <a:gridCol w="720000"/>
                <a:gridCol w="720000"/>
                <a:gridCol w="720000"/>
                <a:gridCol w="720000"/>
              </a:tblGrid>
              <a:tr h="1116000">
                <a:tc>
                  <a:txBody>
                    <a:bodyPr/>
                    <a:lstStyle/>
                    <a:p>
                      <a:endParaRPr kumimoji="1" lang="ja-JP" altLang="en-US" sz="600"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r>
              <a:tr h="1116000">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a:p>
                  </a:txBody>
                  <a:tcPr/>
                </a:tc>
              </a:tr>
              <a:tr h="1116000">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dirty="0"/>
                    </a:p>
                  </a:txBody>
                  <a:tcPr/>
                </a:tc>
                <a:tc>
                  <a:txBody>
                    <a:bodyPr/>
                    <a:lstStyle/>
                    <a:p>
                      <a:endParaRPr kumimoji="1" lang="ja-JP" altLang="en-US"/>
                    </a:p>
                  </a:txBody>
                  <a:tcPr/>
                </a:tc>
              </a:tr>
              <a:tr h="1116000">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r>
            </a:tbl>
          </a:graphicData>
        </a:graphic>
      </p:graphicFrame>
      <p:sp>
        <p:nvSpPr>
          <p:cNvPr id="30" name="テキスト ボックス 29"/>
          <p:cNvSpPr txBox="1"/>
          <p:nvPr/>
        </p:nvSpPr>
        <p:spPr>
          <a:xfrm>
            <a:off x="5364088" y="5835466"/>
            <a:ext cx="432048" cy="307777"/>
          </a:xfrm>
          <a:prstGeom prst="rect">
            <a:avLst/>
          </a:prstGeom>
          <a:noFill/>
        </p:spPr>
        <p:txBody>
          <a:bodyPr wrap="square" rtlCol="0">
            <a:spAutoFit/>
          </a:bodyPr>
          <a:lstStyle/>
          <a:p>
            <a:pPr algn="ctr"/>
            <a:r>
              <a:rPr lang="en-US" altLang="ja-JP" sz="1400" dirty="0"/>
              <a:t>4.6</a:t>
            </a:r>
            <a:endParaRPr kumimoji="1" lang="ja-JP" altLang="en-US" sz="1400" dirty="0"/>
          </a:p>
        </p:txBody>
      </p:sp>
      <p:sp>
        <p:nvSpPr>
          <p:cNvPr id="33" name="テキスト ボックス 32"/>
          <p:cNvSpPr txBox="1"/>
          <p:nvPr/>
        </p:nvSpPr>
        <p:spPr>
          <a:xfrm>
            <a:off x="6084168" y="5835466"/>
            <a:ext cx="432048" cy="307777"/>
          </a:xfrm>
          <a:prstGeom prst="rect">
            <a:avLst/>
          </a:prstGeom>
          <a:noFill/>
        </p:spPr>
        <p:txBody>
          <a:bodyPr wrap="square" rtlCol="0">
            <a:spAutoFit/>
          </a:bodyPr>
          <a:lstStyle/>
          <a:p>
            <a:pPr algn="ctr"/>
            <a:r>
              <a:rPr lang="en-US" altLang="ja-JP" sz="1400" dirty="0"/>
              <a:t>4.7</a:t>
            </a:r>
            <a:endParaRPr kumimoji="1" lang="ja-JP" altLang="en-US" sz="1400" dirty="0"/>
          </a:p>
        </p:txBody>
      </p:sp>
      <p:sp>
        <p:nvSpPr>
          <p:cNvPr id="34" name="テキスト ボックス 33"/>
          <p:cNvSpPr txBox="1"/>
          <p:nvPr/>
        </p:nvSpPr>
        <p:spPr>
          <a:xfrm>
            <a:off x="6804248" y="5835466"/>
            <a:ext cx="432048" cy="307777"/>
          </a:xfrm>
          <a:prstGeom prst="rect">
            <a:avLst/>
          </a:prstGeom>
          <a:noFill/>
        </p:spPr>
        <p:txBody>
          <a:bodyPr wrap="square" rtlCol="0">
            <a:spAutoFit/>
          </a:bodyPr>
          <a:lstStyle/>
          <a:p>
            <a:pPr algn="ctr"/>
            <a:r>
              <a:rPr lang="en-US" altLang="ja-JP" sz="1400" dirty="0"/>
              <a:t>4.8</a:t>
            </a:r>
            <a:endParaRPr kumimoji="1" lang="ja-JP" altLang="en-US" sz="1400" dirty="0"/>
          </a:p>
        </p:txBody>
      </p:sp>
      <p:sp>
        <p:nvSpPr>
          <p:cNvPr id="47" name="テキスト ボックス 46"/>
          <p:cNvSpPr txBox="1"/>
          <p:nvPr/>
        </p:nvSpPr>
        <p:spPr>
          <a:xfrm>
            <a:off x="7524328" y="5835466"/>
            <a:ext cx="432048" cy="307777"/>
          </a:xfrm>
          <a:prstGeom prst="rect">
            <a:avLst/>
          </a:prstGeom>
          <a:noFill/>
        </p:spPr>
        <p:txBody>
          <a:bodyPr wrap="square" rtlCol="0">
            <a:spAutoFit/>
          </a:bodyPr>
          <a:lstStyle/>
          <a:p>
            <a:pPr algn="ctr"/>
            <a:r>
              <a:rPr lang="en-US" altLang="ja-JP" sz="1400" dirty="0"/>
              <a:t>4.9</a:t>
            </a:r>
            <a:endParaRPr kumimoji="1" lang="ja-JP" altLang="en-US" sz="1400" dirty="0"/>
          </a:p>
        </p:txBody>
      </p:sp>
      <p:sp>
        <p:nvSpPr>
          <p:cNvPr id="48" name="テキスト ボックス 47"/>
          <p:cNvSpPr txBox="1"/>
          <p:nvPr/>
        </p:nvSpPr>
        <p:spPr>
          <a:xfrm>
            <a:off x="8244408" y="5835466"/>
            <a:ext cx="432048" cy="307777"/>
          </a:xfrm>
          <a:prstGeom prst="rect">
            <a:avLst/>
          </a:prstGeom>
          <a:noFill/>
        </p:spPr>
        <p:txBody>
          <a:bodyPr wrap="square" rtlCol="0">
            <a:spAutoFit/>
          </a:bodyPr>
          <a:lstStyle/>
          <a:p>
            <a:pPr algn="ctr"/>
            <a:r>
              <a:rPr lang="en-US" altLang="ja-JP" sz="1400" dirty="0"/>
              <a:t>5.0</a:t>
            </a:r>
            <a:endParaRPr kumimoji="1" lang="ja-JP" altLang="en-US" sz="1400" dirty="0"/>
          </a:p>
        </p:txBody>
      </p:sp>
      <p:grpSp>
        <p:nvGrpSpPr>
          <p:cNvPr id="18" name="グループ化 17"/>
          <p:cNvGrpSpPr/>
          <p:nvPr/>
        </p:nvGrpSpPr>
        <p:grpSpPr>
          <a:xfrm>
            <a:off x="2267744" y="2264319"/>
            <a:ext cx="5391781" cy="2446225"/>
            <a:chOff x="2267744" y="2377225"/>
            <a:chExt cx="5391781" cy="2446225"/>
          </a:xfrm>
        </p:grpSpPr>
        <p:sp>
          <p:nvSpPr>
            <p:cNvPr id="3" name="円/楕円 6"/>
            <p:cNvSpPr/>
            <p:nvPr/>
          </p:nvSpPr>
          <p:spPr>
            <a:xfrm>
              <a:off x="6804248" y="2377225"/>
              <a:ext cx="216024" cy="18466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a:solidFill>
                  <a:schemeClr val="tx1"/>
                </a:solidFill>
              </a:endParaRPr>
            </a:p>
          </p:txBody>
        </p:sp>
        <p:sp>
          <p:nvSpPr>
            <p:cNvPr id="22" name="円/楕円 21"/>
            <p:cNvSpPr/>
            <p:nvPr/>
          </p:nvSpPr>
          <p:spPr>
            <a:xfrm>
              <a:off x="7443501" y="3499864"/>
              <a:ext cx="216024" cy="18466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a:solidFill>
                  <a:schemeClr val="tx1"/>
                </a:solidFill>
              </a:endParaRPr>
            </a:p>
          </p:txBody>
        </p:sp>
        <p:sp>
          <p:nvSpPr>
            <p:cNvPr id="23" name="円/楕円 22"/>
            <p:cNvSpPr/>
            <p:nvPr/>
          </p:nvSpPr>
          <p:spPr>
            <a:xfrm>
              <a:off x="5472100" y="4615995"/>
              <a:ext cx="217500" cy="20745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a:solidFill>
                  <a:schemeClr val="tx1"/>
                </a:solidFill>
              </a:endParaRPr>
            </a:p>
          </p:txBody>
        </p:sp>
        <p:sp>
          <p:nvSpPr>
            <p:cNvPr id="6" name="正方形/長方形 7"/>
            <p:cNvSpPr/>
            <p:nvPr/>
          </p:nvSpPr>
          <p:spPr>
            <a:xfrm>
              <a:off x="2267744" y="2377225"/>
              <a:ext cx="216024" cy="18466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28"/>
            <p:cNvSpPr/>
            <p:nvPr/>
          </p:nvSpPr>
          <p:spPr>
            <a:xfrm>
              <a:off x="4863899" y="3499864"/>
              <a:ext cx="216024" cy="18466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30"/>
            <p:cNvSpPr/>
            <p:nvPr/>
          </p:nvSpPr>
          <p:spPr>
            <a:xfrm>
              <a:off x="2523487" y="4612486"/>
              <a:ext cx="216024" cy="18466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 name="テキスト ボックス 7"/>
          <p:cNvSpPr txBox="1"/>
          <p:nvPr/>
        </p:nvSpPr>
        <p:spPr>
          <a:xfrm>
            <a:off x="2267744" y="5013176"/>
            <a:ext cx="1584176" cy="369332"/>
          </a:xfrm>
          <a:prstGeom prst="rect">
            <a:avLst/>
          </a:prstGeom>
          <a:noFill/>
        </p:spPr>
        <p:txBody>
          <a:bodyPr wrap="square" rtlCol="0">
            <a:spAutoFit/>
          </a:bodyPr>
          <a:lstStyle/>
          <a:p>
            <a:endParaRPr kumimoji="1" lang="ja-JP" altLang="en-US" dirty="0"/>
          </a:p>
        </p:txBody>
      </p:sp>
      <p:grpSp>
        <p:nvGrpSpPr>
          <p:cNvPr id="44" name="グループ化 43"/>
          <p:cNvGrpSpPr/>
          <p:nvPr/>
        </p:nvGrpSpPr>
        <p:grpSpPr>
          <a:xfrm>
            <a:off x="5796137" y="6127916"/>
            <a:ext cx="2880320" cy="523221"/>
            <a:chOff x="5720489" y="6309320"/>
            <a:chExt cx="2739944" cy="422984"/>
          </a:xfrm>
        </p:grpSpPr>
        <p:sp>
          <p:nvSpPr>
            <p:cNvPr id="46" name="テキスト ボックス 8"/>
            <p:cNvSpPr txBox="1"/>
            <p:nvPr/>
          </p:nvSpPr>
          <p:spPr>
            <a:xfrm>
              <a:off x="5720489" y="6309320"/>
              <a:ext cx="2739944" cy="422984"/>
            </a:xfrm>
            <a:prstGeom prst="rect">
              <a:avLst/>
            </a:prstGeom>
            <a:noFill/>
          </p:spPr>
          <p:txBody>
            <a:bodyPr wrap="square" rtlCol="0">
              <a:spAutoFit/>
            </a:bodyPr>
            <a:lstStyle/>
            <a:p>
              <a:pPr lvl="0"/>
              <a:r>
                <a:rPr lang="ja-JP" altLang="en-US" sz="1400" b="1" dirty="0" smtClean="0">
                  <a:solidFill>
                    <a:prstClr val="black"/>
                  </a:solidFill>
                </a:rPr>
                <a:t>ＮＢ</a:t>
              </a:r>
              <a:r>
                <a:rPr lang="ja-JP" altLang="en-US" sz="1400" b="1" dirty="0">
                  <a:solidFill>
                    <a:prstClr val="black"/>
                  </a:solidFill>
                </a:rPr>
                <a:t>と</a:t>
              </a:r>
              <a:r>
                <a:rPr lang="ja-JP" altLang="en-US" sz="1400" b="1" dirty="0" smtClean="0">
                  <a:solidFill>
                    <a:prstClr val="black"/>
                  </a:solidFill>
                </a:rPr>
                <a:t>比較・・・・・・・・・・・・・・・・・</a:t>
              </a:r>
              <a:r>
                <a:rPr lang="ja-JP" altLang="en-US" sz="1400" b="1" dirty="0">
                  <a:solidFill>
                    <a:prstClr val="black"/>
                  </a:solidFill>
                </a:rPr>
                <a:t>　　　</a:t>
              </a:r>
              <a:endParaRPr lang="en-US" altLang="ja-JP" sz="1400" b="1" dirty="0">
                <a:solidFill>
                  <a:prstClr val="black"/>
                </a:solidFill>
              </a:endParaRPr>
            </a:p>
            <a:p>
              <a:pPr lvl="0"/>
              <a:r>
                <a:rPr lang="ja-JP" altLang="en-US" sz="1400" b="1" dirty="0" smtClean="0">
                  <a:solidFill>
                    <a:prstClr val="black"/>
                  </a:solidFill>
                </a:rPr>
                <a:t>低価格</a:t>
              </a:r>
              <a:r>
                <a:rPr lang="ja-JP" altLang="en-US" sz="1400" b="1" dirty="0">
                  <a:solidFill>
                    <a:prstClr val="black"/>
                  </a:solidFill>
                </a:rPr>
                <a:t>ダブルチョップと</a:t>
              </a:r>
              <a:r>
                <a:rPr lang="ja-JP" altLang="en-US" sz="1400" b="1" dirty="0" smtClean="0">
                  <a:solidFill>
                    <a:prstClr val="black"/>
                  </a:solidFill>
                </a:rPr>
                <a:t>比較・・・</a:t>
              </a:r>
              <a:endParaRPr lang="ja-JP" altLang="en-US" sz="1400" b="1" dirty="0">
                <a:solidFill>
                  <a:prstClr val="black"/>
                </a:solidFill>
              </a:endParaRPr>
            </a:p>
          </p:txBody>
        </p:sp>
        <p:sp>
          <p:nvSpPr>
            <p:cNvPr id="49" name="正方形/長方形 43"/>
            <p:cNvSpPr/>
            <p:nvPr/>
          </p:nvSpPr>
          <p:spPr>
            <a:xfrm>
              <a:off x="8049440" y="6525627"/>
              <a:ext cx="145781" cy="135212"/>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円/楕円 45"/>
            <p:cNvSpPr/>
            <p:nvPr/>
          </p:nvSpPr>
          <p:spPr>
            <a:xfrm>
              <a:off x="8049440" y="6339545"/>
              <a:ext cx="136997" cy="1216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a:solidFill>
                  <a:schemeClr val="tx1"/>
                </a:solidFill>
              </a:endParaRPr>
            </a:p>
          </p:txBody>
        </p:sp>
      </p:grpSp>
    </p:spTree>
    <p:extLst>
      <p:ext uri="{BB962C8B-B14F-4D97-AF65-F5344CB8AC3E}">
        <p14:creationId xmlns:p14="http://schemas.microsoft.com/office/powerpoint/2010/main" val="74412290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タイトル 14"/>
          <p:cNvSpPr>
            <a:spLocks noGrp="1"/>
          </p:cNvSpPr>
          <p:nvPr>
            <p:ph type="title"/>
          </p:nvPr>
        </p:nvSpPr>
        <p:spPr/>
        <p:txBody>
          <a:bodyPr/>
          <a:lstStyle/>
          <a:p>
            <a:r>
              <a:rPr kumimoji="1" lang="ja-JP" altLang="en-US" dirty="0" smtClean="0"/>
              <a:t>仮説１の検証結果</a:t>
            </a:r>
            <a:endParaRPr kumimoji="1" lang="ja-JP" altLang="en-US" dirty="0"/>
          </a:p>
        </p:txBody>
      </p:sp>
      <p:sp>
        <p:nvSpPr>
          <p:cNvPr id="4" name="フッター プレースホルダー 3"/>
          <p:cNvSpPr>
            <a:spLocks noGrp="1"/>
          </p:cNvSpPr>
          <p:nvPr>
            <p:ph type="ftr" sz="quarter" idx="11"/>
          </p:nvPr>
        </p:nvSpPr>
        <p:spPr/>
        <p:txBody>
          <a:bodyPr/>
          <a:lstStyle/>
          <a:p>
            <a:r>
              <a:rPr lang="ja-JP" altLang="en-US" dirty="0" smtClean="0"/>
              <a:t>検証</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56</a:t>
            </a:fld>
            <a:endParaRPr kumimoji="1" lang="ja-JP" altLang="en-US"/>
          </a:p>
        </p:txBody>
      </p:sp>
      <p:sp>
        <p:nvSpPr>
          <p:cNvPr id="21" name="正方形/長方形 20"/>
          <p:cNvSpPr/>
          <p:nvPr/>
        </p:nvSpPr>
        <p:spPr>
          <a:xfrm>
            <a:off x="400590" y="4581128"/>
            <a:ext cx="8390706" cy="2154436"/>
          </a:xfrm>
          <a:prstGeom prst="rect">
            <a:avLst/>
          </a:prstGeom>
        </p:spPr>
        <p:txBody>
          <a:bodyPr wrap="square">
            <a:spAutoFit/>
          </a:bodyPr>
          <a:lstStyle/>
          <a:p>
            <a:pPr algn="ctr"/>
            <a:r>
              <a:rPr lang="ja-JP" altLang="en-US" sz="2000" dirty="0" smtClean="0"/>
              <a:t>低価格ダブルチョップ</a:t>
            </a:r>
            <a:r>
              <a:rPr lang="ja-JP" altLang="en-US" sz="2000" dirty="0"/>
              <a:t>と並んでいる</a:t>
            </a:r>
            <a:r>
              <a:rPr lang="en-US" altLang="ja-JP" sz="2000" dirty="0"/>
              <a:t>『</a:t>
            </a:r>
            <a:r>
              <a:rPr lang="ja-JP" altLang="en-US" sz="2000" dirty="0"/>
              <a:t>お～</a:t>
            </a:r>
            <a:r>
              <a:rPr lang="ja-JP" altLang="en-US" sz="2000" dirty="0" err="1"/>
              <a:t>いお</a:t>
            </a:r>
            <a:r>
              <a:rPr lang="ja-JP" altLang="en-US" sz="2000" dirty="0"/>
              <a:t>茶</a:t>
            </a:r>
            <a:r>
              <a:rPr lang="en-US" altLang="ja-JP" sz="2000" dirty="0" smtClean="0"/>
              <a:t>』</a:t>
            </a:r>
            <a:r>
              <a:rPr lang="ja-JP" altLang="en-US" sz="2000" dirty="0" smtClean="0"/>
              <a:t>と</a:t>
            </a:r>
            <a:endParaRPr lang="en-US" altLang="ja-JP" sz="2000" dirty="0" smtClean="0"/>
          </a:p>
          <a:p>
            <a:pPr algn="ctr"/>
            <a:r>
              <a:rPr lang="ja-JP" altLang="en-US" sz="2000" dirty="0" smtClean="0"/>
              <a:t>低価格ダブルチョップと並んでいない</a:t>
            </a:r>
            <a:r>
              <a:rPr lang="en-US" altLang="ja-JP" sz="2000" dirty="0" smtClean="0"/>
              <a:t>『</a:t>
            </a:r>
            <a:r>
              <a:rPr lang="ja-JP" altLang="en-US" sz="2000" dirty="0"/>
              <a:t>お～</a:t>
            </a:r>
            <a:r>
              <a:rPr lang="ja-JP" altLang="en-US" sz="2000" dirty="0" err="1"/>
              <a:t>いお</a:t>
            </a:r>
            <a:r>
              <a:rPr lang="ja-JP" altLang="en-US" sz="2000" dirty="0"/>
              <a:t>茶</a:t>
            </a:r>
            <a:r>
              <a:rPr lang="en-US" altLang="ja-JP" sz="2000" dirty="0" smtClean="0"/>
              <a:t>』</a:t>
            </a:r>
            <a:r>
              <a:rPr lang="ja-JP" altLang="en-US" sz="2000" dirty="0" smtClean="0"/>
              <a:t>の評価を</a:t>
            </a:r>
            <a:endParaRPr lang="en-US" altLang="ja-JP" sz="2000" dirty="0" smtClean="0"/>
          </a:p>
          <a:p>
            <a:pPr algn="ctr"/>
            <a:r>
              <a:rPr lang="en-US" altLang="ja-JP" sz="2000" dirty="0" smtClean="0"/>
              <a:t>『</a:t>
            </a:r>
            <a:r>
              <a:rPr lang="ja-JP" altLang="en-US" sz="2000" dirty="0" smtClean="0"/>
              <a:t>品質・信頼性・好感度</a:t>
            </a:r>
            <a:r>
              <a:rPr lang="en-US" altLang="ja-JP" sz="2000" dirty="0" smtClean="0"/>
              <a:t>』</a:t>
            </a:r>
            <a:r>
              <a:rPr lang="ja-JP" altLang="en-US" sz="2000" dirty="0" smtClean="0"/>
              <a:t>の</a:t>
            </a:r>
            <a:r>
              <a:rPr lang="ja-JP" altLang="en-US" sz="2000" dirty="0"/>
              <a:t>平均</a:t>
            </a:r>
            <a:r>
              <a:rPr lang="ja-JP" altLang="en-US" sz="2000" dirty="0" smtClean="0"/>
              <a:t>に</a:t>
            </a:r>
            <a:r>
              <a:rPr lang="ja-JP" altLang="en-US" sz="2000" dirty="0" smtClean="0"/>
              <a:t>おいて比較した結果、</a:t>
            </a:r>
            <a:endParaRPr lang="en-US" altLang="ja-JP" sz="2000" dirty="0" smtClean="0"/>
          </a:p>
          <a:p>
            <a:pPr algn="ctr"/>
            <a:endParaRPr lang="en-US" altLang="ja-JP" sz="1100" dirty="0" smtClean="0"/>
          </a:p>
          <a:p>
            <a:pPr algn="ctr"/>
            <a:r>
              <a:rPr lang="en-US" altLang="ja-JP" sz="2000" dirty="0"/>
              <a:t>t</a:t>
            </a:r>
            <a:r>
              <a:rPr lang="ja-JP" altLang="en-US" sz="2000" dirty="0" smtClean="0"/>
              <a:t>検定により</a:t>
            </a:r>
            <a:r>
              <a:rPr lang="ja-JP" altLang="en-US" sz="2000" dirty="0" smtClean="0">
                <a:solidFill>
                  <a:schemeClr val="accent6">
                    <a:lumMod val="75000"/>
                  </a:schemeClr>
                </a:solidFill>
              </a:rPr>
              <a:t>５％水準で有意</a:t>
            </a:r>
            <a:r>
              <a:rPr lang="ja-JP" altLang="en-US" sz="2000" dirty="0" smtClean="0"/>
              <a:t>である。</a:t>
            </a:r>
            <a:endParaRPr lang="en-US" altLang="ja-JP" sz="2000" dirty="0" smtClean="0"/>
          </a:p>
          <a:p>
            <a:pPr algn="ctr"/>
            <a:endParaRPr lang="en-US" altLang="ja-JP" sz="1100" dirty="0" smtClean="0"/>
          </a:p>
          <a:p>
            <a:pPr algn="ctr"/>
            <a:r>
              <a:rPr lang="ja-JP" altLang="en-US" sz="3200" dirty="0" smtClean="0"/>
              <a:t>よって</a:t>
            </a:r>
            <a:r>
              <a:rPr lang="ja-JP" altLang="en-US" sz="3200" dirty="0" smtClean="0">
                <a:solidFill>
                  <a:srgbClr val="FF0000"/>
                </a:solidFill>
              </a:rPr>
              <a:t>仮説１は支持された</a:t>
            </a:r>
            <a:endParaRPr lang="ja-JP" altLang="en-US" sz="3200" dirty="0">
              <a:solidFill>
                <a:srgbClr val="FF0000"/>
              </a:solidFill>
            </a:endParaRPr>
          </a:p>
        </p:txBody>
      </p:sp>
      <p:sp>
        <p:nvSpPr>
          <p:cNvPr id="11" name="円/楕円 10"/>
          <p:cNvSpPr/>
          <p:nvPr/>
        </p:nvSpPr>
        <p:spPr>
          <a:xfrm>
            <a:off x="5220071" y="4049520"/>
            <a:ext cx="615299" cy="31558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p:nvSpPr>
        <p:spPr>
          <a:xfrm>
            <a:off x="2987824" y="3814674"/>
            <a:ext cx="900100" cy="55042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22" name="表 2"/>
          <p:cNvGraphicFramePr>
            <a:graphicFrameLocks noGrp="1"/>
          </p:cNvGraphicFramePr>
          <p:nvPr>
            <p:extLst>
              <p:ext uri="{D42A27DB-BD31-4B8C-83A1-F6EECF244321}">
                <p14:modId xmlns:p14="http://schemas.microsoft.com/office/powerpoint/2010/main" val="592592088"/>
              </p:ext>
            </p:extLst>
          </p:nvPr>
        </p:nvGraphicFramePr>
        <p:xfrm>
          <a:off x="107504" y="1484784"/>
          <a:ext cx="8929002" cy="2995171"/>
        </p:xfrm>
        <a:graphic>
          <a:graphicData uri="http://schemas.openxmlformats.org/drawingml/2006/table">
            <a:tbl>
              <a:tblPr firstRow="1" bandRow="1">
                <a:tableStyleId>{5940675A-B579-460E-94D1-54222C63F5DA}</a:tableStyleId>
              </a:tblPr>
              <a:tblGrid>
                <a:gridCol w="2016228"/>
                <a:gridCol w="768086"/>
                <a:gridCol w="768086"/>
                <a:gridCol w="768086"/>
                <a:gridCol w="768086"/>
                <a:gridCol w="768086"/>
                <a:gridCol w="768086"/>
                <a:gridCol w="768086"/>
                <a:gridCol w="768086"/>
                <a:gridCol w="768086"/>
              </a:tblGrid>
              <a:tr h="344475">
                <a:tc rowSpan="3">
                  <a:txBody>
                    <a:bodyPr/>
                    <a:lstStyle/>
                    <a:p>
                      <a:endParaRPr kumimoji="1" lang="ja-JP" altLang="en-US" sz="1100" b="1" dirty="0"/>
                    </a:p>
                  </a:txBody>
                  <a:tcPr>
                    <a:solidFill>
                      <a:schemeClr val="accent3">
                        <a:lumMod val="20000"/>
                        <a:lumOff val="80000"/>
                      </a:schemeClr>
                    </a:solidFill>
                  </a:tcPr>
                </a:tc>
                <a:tc gridSpan="2">
                  <a:txBody>
                    <a:bodyPr/>
                    <a:lstStyle/>
                    <a:p>
                      <a:pPr algn="ctr"/>
                      <a:r>
                        <a:rPr kumimoji="1" lang="ja-JP" altLang="en-US" sz="1000" b="1" dirty="0" smtClean="0"/>
                        <a:t>等分散性のための</a:t>
                      </a:r>
                      <a:endParaRPr kumimoji="1" lang="en-US" altLang="ja-JP" sz="1000" b="1" dirty="0" smtClean="0"/>
                    </a:p>
                    <a:p>
                      <a:pPr algn="ctr"/>
                      <a:r>
                        <a:rPr kumimoji="1" lang="en-US" altLang="ja-JP" sz="1000" b="1" dirty="0" err="1" smtClean="0"/>
                        <a:t>Levene</a:t>
                      </a:r>
                      <a:r>
                        <a:rPr kumimoji="1" lang="ja-JP" altLang="en-US" sz="1000" b="1" dirty="0" smtClean="0"/>
                        <a:t>の検定</a:t>
                      </a:r>
                      <a:endParaRPr kumimoji="1" lang="ja-JP" altLang="en-US" sz="1000" b="1" dirty="0"/>
                    </a:p>
                  </a:txBody>
                  <a:tcPr>
                    <a:solidFill>
                      <a:schemeClr val="accent3">
                        <a:lumMod val="20000"/>
                        <a:lumOff val="80000"/>
                      </a:schemeClr>
                    </a:solidFill>
                  </a:tcPr>
                </a:tc>
                <a:tc hMerge="1">
                  <a:txBody>
                    <a:bodyPr/>
                    <a:lstStyle/>
                    <a:p>
                      <a:endParaRPr kumimoji="1" lang="ja-JP" altLang="en-US" sz="1100" dirty="0"/>
                    </a:p>
                  </a:txBody>
                  <a:tcPr>
                    <a:solidFill>
                      <a:schemeClr val="bg1"/>
                    </a:solidFill>
                  </a:tcPr>
                </a:tc>
                <a:tc gridSpan="7">
                  <a:txBody>
                    <a:bodyPr/>
                    <a:lstStyle/>
                    <a:p>
                      <a:pPr algn="ctr"/>
                      <a:r>
                        <a:rPr kumimoji="1" lang="ja-JP" altLang="en-US" sz="1100" b="1" dirty="0" smtClean="0"/>
                        <a:t>２つの母平均の差の検定</a:t>
                      </a:r>
                      <a:endParaRPr kumimoji="1" lang="ja-JP" altLang="en-US" sz="1100" b="1" dirty="0"/>
                    </a:p>
                  </a:txBody>
                  <a:tcPr anchor="b">
                    <a:solidFill>
                      <a:schemeClr val="accent3">
                        <a:lumMod val="20000"/>
                        <a:lumOff val="80000"/>
                      </a:schemeClr>
                    </a:solidFill>
                  </a:tcPr>
                </a:tc>
                <a:tc hMerge="1">
                  <a:txBody>
                    <a:bodyPr/>
                    <a:lstStyle/>
                    <a:p>
                      <a:endParaRPr kumimoji="1" lang="ja-JP" altLang="en-US" sz="1100" dirty="0"/>
                    </a:p>
                  </a:txBody>
                  <a:tcPr>
                    <a:solidFill>
                      <a:schemeClr val="bg1"/>
                    </a:solidFill>
                  </a:tcPr>
                </a:tc>
                <a:tc hMerge="1">
                  <a:txBody>
                    <a:bodyPr/>
                    <a:lstStyle/>
                    <a:p>
                      <a:endParaRPr kumimoji="1" lang="ja-JP" altLang="en-US" sz="1100" dirty="0"/>
                    </a:p>
                  </a:txBody>
                  <a:tcPr>
                    <a:solidFill>
                      <a:schemeClr val="bg1"/>
                    </a:solidFill>
                  </a:tcPr>
                </a:tc>
                <a:tc hMerge="1">
                  <a:txBody>
                    <a:bodyPr/>
                    <a:lstStyle/>
                    <a:p>
                      <a:endParaRPr kumimoji="1" lang="ja-JP" altLang="en-US" sz="1100" dirty="0"/>
                    </a:p>
                  </a:txBody>
                  <a:tcPr>
                    <a:solidFill>
                      <a:schemeClr val="bg1"/>
                    </a:solidFill>
                  </a:tcPr>
                </a:tc>
                <a:tc hMerge="1">
                  <a:txBody>
                    <a:bodyPr/>
                    <a:lstStyle/>
                    <a:p>
                      <a:endParaRPr kumimoji="1" lang="ja-JP" altLang="en-US" sz="1100" dirty="0"/>
                    </a:p>
                  </a:txBody>
                  <a:tcPr>
                    <a:solidFill>
                      <a:schemeClr val="bg1"/>
                    </a:solidFill>
                  </a:tcPr>
                </a:tc>
                <a:tc hMerge="1">
                  <a:txBody>
                    <a:bodyPr/>
                    <a:lstStyle/>
                    <a:p>
                      <a:endParaRPr kumimoji="1" lang="ja-JP" altLang="en-US" sz="1100" dirty="0"/>
                    </a:p>
                  </a:txBody>
                  <a:tcPr>
                    <a:solidFill>
                      <a:schemeClr val="bg1"/>
                    </a:solidFill>
                  </a:tcPr>
                </a:tc>
                <a:tc hMerge="1">
                  <a:txBody>
                    <a:bodyPr/>
                    <a:lstStyle/>
                    <a:p>
                      <a:endParaRPr kumimoji="1" lang="ja-JP" altLang="en-US" sz="1100" dirty="0"/>
                    </a:p>
                  </a:txBody>
                  <a:tcPr>
                    <a:solidFill>
                      <a:schemeClr val="bg1"/>
                    </a:solidFill>
                  </a:tcPr>
                </a:tc>
              </a:tr>
              <a:tr h="467851">
                <a:tc vMerge="1">
                  <a:txBody>
                    <a:bodyPr/>
                    <a:lstStyle/>
                    <a:p>
                      <a:endParaRPr kumimoji="1" lang="ja-JP" altLang="en-US" sz="1100" dirty="0"/>
                    </a:p>
                  </a:txBody>
                  <a:tcPr>
                    <a:solidFill>
                      <a:schemeClr val="bg1"/>
                    </a:solidFill>
                  </a:tcPr>
                </a:tc>
                <a:tc rowSpan="2">
                  <a:txBody>
                    <a:bodyPr/>
                    <a:lstStyle/>
                    <a:p>
                      <a:pPr algn="ctr"/>
                      <a:r>
                        <a:rPr kumimoji="1" lang="ja-JP" altLang="en-US" sz="1100" b="1" dirty="0" smtClean="0"/>
                        <a:t>Ｆ値</a:t>
                      </a:r>
                      <a:endParaRPr kumimoji="1" lang="ja-JP" altLang="en-US" sz="1100" b="1" dirty="0"/>
                    </a:p>
                  </a:txBody>
                  <a:tcPr anchor="b">
                    <a:solidFill>
                      <a:schemeClr val="accent3">
                        <a:lumMod val="20000"/>
                        <a:lumOff val="80000"/>
                      </a:schemeClr>
                    </a:solidFill>
                  </a:tcPr>
                </a:tc>
                <a:tc rowSpan="2">
                  <a:txBody>
                    <a:bodyPr/>
                    <a:lstStyle/>
                    <a:p>
                      <a:pPr algn="ctr"/>
                      <a:r>
                        <a:rPr kumimoji="1" lang="ja-JP" altLang="en-US" sz="1100" b="1" dirty="0" smtClean="0"/>
                        <a:t>有意確率</a:t>
                      </a:r>
                      <a:endParaRPr kumimoji="1" lang="ja-JP" altLang="en-US" sz="1100" b="1" dirty="0"/>
                    </a:p>
                  </a:txBody>
                  <a:tcPr anchor="b">
                    <a:solidFill>
                      <a:schemeClr val="accent3">
                        <a:lumMod val="20000"/>
                        <a:lumOff val="80000"/>
                      </a:schemeClr>
                    </a:solidFill>
                  </a:tcPr>
                </a:tc>
                <a:tc rowSpan="2">
                  <a:txBody>
                    <a:bodyPr/>
                    <a:lstStyle/>
                    <a:p>
                      <a:pPr algn="ctr"/>
                      <a:r>
                        <a:rPr kumimoji="1" lang="en-US" altLang="ja-JP" sz="1100" b="1" dirty="0" smtClean="0"/>
                        <a:t>t</a:t>
                      </a:r>
                      <a:r>
                        <a:rPr kumimoji="1" lang="ja-JP" altLang="en-US" sz="1100" b="1" dirty="0" smtClean="0"/>
                        <a:t>値</a:t>
                      </a:r>
                      <a:endParaRPr kumimoji="1" lang="ja-JP" altLang="en-US" sz="1100" b="1" dirty="0"/>
                    </a:p>
                  </a:txBody>
                  <a:tcPr anchor="b">
                    <a:solidFill>
                      <a:schemeClr val="accent3">
                        <a:lumMod val="20000"/>
                        <a:lumOff val="80000"/>
                      </a:schemeClr>
                    </a:solidFill>
                  </a:tcPr>
                </a:tc>
                <a:tc rowSpan="2">
                  <a:txBody>
                    <a:bodyPr/>
                    <a:lstStyle/>
                    <a:p>
                      <a:pPr algn="ctr"/>
                      <a:r>
                        <a:rPr kumimoji="1" lang="ja-JP" altLang="en-US" sz="1100" b="1" dirty="0" smtClean="0"/>
                        <a:t>自由度</a:t>
                      </a:r>
                      <a:endParaRPr kumimoji="1" lang="ja-JP" altLang="en-US" sz="1100" b="1" dirty="0"/>
                    </a:p>
                  </a:txBody>
                  <a:tcPr anchor="b">
                    <a:solidFill>
                      <a:schemeClr val="accent3">
                        <a:lumMod val="20000"/>
                        <a:lumOff val="80000"/>
                      </a:schemeClr>
                    </a:solidFill>
                  </a:tcPr>
                </a:tc>
                <a:tc rowSpan="2">
                  <a:txBody>
                    <a:bodyPr/>
                    <a:lstStyle/>
                    <a:p>
                      <a:pPr algn="ctr"/>
                      <a:r>
                        <a:rPr kumimoji="1" lang="ja-JP" altLang="en-US" sz="1100" b="1" dirty="0" smtClean="0"/>
                        <a:t>有意確率</a:t>
                      </a:r>
                      <a:endParaRPr kumimoji="1" lang="en-US" altLang="ja-JP" sz="1100" b="1" dirty="0" smtClean="0"/>
                    </a:p>
                    <a:p>
                      <a:pPr algn="ctr"/>
                      <a:r>
                        <a:rPr kumimoji="1" lang="ja-JP" altLang="en-US" sz="1100" b="1" dirty="0" smtClean="0"/>
                        <a:t>（両側）</a:t>
                      </a:r>
                      <a:endParaRPr kumimoji="1" lang="ja-JP" altLang="en-US" sz="1100" b="1" dirty="0"/>
                    </a:p>
                  </a:txBody>
                  <a:tcPr anchor="b">
                    <a:solidFill>
                      <a:schemeClr val="accent3">
                        <a:lumMod val="20000"/>
                        <a:lumOff val="80000"/>
                      </a:schemeClr>
                    </a:solidFill>
                  </a:tcPr>
                </a:tc>
                <a:tc rowSpan="2">
                  <a:txBody>
                    <a:bodyPr/>
                    <a:lstStyle/>
                    <a:p>
                      <a:pPr algn="ctr"/>
                      <a:r>
                        <a:rPr kumimoji="1" lang="ja-JP" altLang="en-US" sz="1100" b="1" dirty="0" smtClean="0"/>
                        <a:t>平均値</a:t>
                      </a:r>
                      <a:endParaRPr kumimoji="1" lang="en-US" altLang="ja-JP" sz="1100" b="1" dirty="0" smtClean="0"/>
                    </a:p>
                    <a:p>
                      <a:pPr algn="ctr"/>
                      <a:r>
                        <a:rPr kumimoji="1" lang="ja-JP" altLang="en-US" sz="1100" b="1" dirty="0" smtClean="0"/>
                        <a:t>の差</a:t>
                      </a:r>
                      <a:endParaRPr kumimoji="1" lang="ja-JP" altLang="en-US" sz="1100" b="1" dirty="0"/>
                    </a:p>
                  </a:txBody>
                  <a:tcPr anchor="b">
                    <a:solidFill>
                      <a:schemeClr val="accent3">
                        <a:lumMod val="20000"/>
                        <a:lumOff val="80000"/>
                      </a:schemeClr>
                    </a:solidFill>
                  </a:tcPr>
                </a:tc>
                <a:tc rowSpan="2">
                  <a:txBody>
                    <a:bodyPr/>
                    <a:lstStyle/>
                    <a:p>
                      <a:pPr algn="ctr"/>
                      <a:r>
                        <a:rPr kumimoji="1" lang="ja-JP" altLang="en-US" sz="1100" b="1" dirty="0" smtClean="0"/>
                        <a:t>差の標準誤差</a:t>
                      </a:r>
                      <a:endParaRPr kumimoji="1" lang="ja-JP" altLang="en-US" sz="1100" b="1" dirty="0"/>
                    </a:p>
                  </a:txBody>
                  <a:tcPr anchor="b">
                    <a:solidFill>
                      <a:schemeClr val="accent3">
                        <a:lumMod val="20000"/>
                        <a:lumOff val="80000"/>
                      </a:schemeClr>
                    </a:solidFill>
                  </a:tcPr>
                </a:tc>
                <a:tc gridSpan="2">
                  <a:txBody>
                    <a:bodyPr/>
                    <a:lstStyle/>
                    <a:p>
                      <a:pPr algn="ctr"/>
                      <a:r>
                        <a:rPr kumimoji="1" lang="ja-JP" altLang="en-US" sz="1100" b="1" dirty="0" smtClean="0"/>
                        <a:t>差の</a:t>
                      </a:r>
                      <a:r>
                        <a:rPr kumimoji="1" lang="en-US" altLang="ja-JP" sz="1100" b="1" dirty="0" smtClean="0"/>
                        <a:t>95</a:t>
                      </a:r>
                      <a:r>
                        <a:rPr kumimoji="1" lang="ja-JP" altLang="en-US" sz="1100" b="1" dirty="0" smtClean="0"/>
                        <a:t>％信頼区間</a:t>
                      </a:r>
                      <a:endParaRPr kumimoji="1" lang="ja-JP" altLang="en-US" sz="1100" b="1" dirty="0"/>
                    </a:p>
                  </a:txBody>
                  <a:tcPr anchor="b">
                    <a:solidFill>
                      <a:schemeClr val="accent3">
                        <a:lumMod val="20000"/>
                        <a:lumOff val="80000"/>
                      </a:schemeClr>
                    </a:solidFill>
                  </a:tcPr>
                </a:tc>
                <a:tc hMerge="1">
                  <a:txBody>
                    <a:bodyPr/>
                    <a:lstStyle/>
                    <a:p>
                      <a:pPr algn="ctr"/>
                      <a:endParaRPr kumimoji="1" lang="ja-JP" altLang="en-US" sz="1100" dirty="0"/>
                    </a:p>
                  </a:txBody>
                  <a:tcPr anchor="b">
                    <a:solidFill>
                      <a:schemeClr val="bg1"/>
                    </a:solidFill>
                  </a:tcPr>
                </a:tc>
              </a:tr>
              <a:tr h="195786">
                <a:tc vMerge="1">
                  <a:txBody>
                    <a:bodyPr/>
                    <a:lstStyle/>
                    <a:p>
                      <a:endParaRPr kumimoji="1" lang="ja-JP" altLang="en-US" sz="1100" dirty="0"/>
                    </a:p>
                  </a:txBody>
                  <a:tcPr>
                    <a:solidFill>
                      <a:schemeClr val="bg1"/>
                    </a:solidFill>
                  </a:tcPr>
                </a:tc>
                <a:tc vMerge="1">
                  <a:txBody>
                    <a:bodyPr/>
                    <a:lstStyle/>
                    <a:p>
                      <a:endParaRPr kumimoji="1" lang="ja-JP" altLang="en-US" sz="1100" dirty="0"/>
                    </a:p>
                  </a:txBody>
                  <a:tcPr>
                    <a:solidFill>
                      <a:schemeClr val="bg1"/>
                    </a:solidFill>
                  </a:tcPr>
                </a:tc>
                <a:tc vMerge="1">
                  <a:txBody>
                    <a:bodyPr/>
                    <a:lstStyle/>
                    <a:p>
                      <a:endParaRPr kumimoji="1" lang="ja-JP" altLang="en-US" sz="1100" dirty="0"/>
                    </a:p>
                  </a:txBody>
                  <a:tcPr>
                    <a:solidFill>
                      <a:schemeClr val="bg1"/>
                    </a:solidFill>
                  </a:tcPr>
                </a:tc>
                <a:tc vMerge="1">
                  <a:txBody>
                    <a:bodyPr/>
                    <a:lstStyle/>
                    <a:p>
                      <a:endParaRPr kumimoji="1" lang="ja-JP" altLang="en-US" sz="1100" dirty="0"/>
                    </a:p>
                  </a:txBody>
                  <a:tcPr>
                    <a:solidFill>
                      <a:schemeClr val="bg1"/>
                    </a:solidFill>
                  </a:tcPr>
                </a:tc>
                <a:tc vMerge="1">
                  <a:txBody>
                    <a:bodyPr/>
                    <a:lstStyle/>
                    <a:p>
                      <a:endParaRPr kumimoji="1" lang="ja-JP" altLang="en-US" sz="1100" dirty="0"/>
                    </a:p>
                  </a:txBody>
                  <a:tcPr>
                    <a:solidFill>
                      <a:schemeClr val="bg1"/>
                    </a:solidFill>
                  </a:tcPr>
                </a:tc>
                <a:tc vMerge="1">
                  <a:txBody>
                    <a:bodyPr/>
                    <a:lstStyle/>
                    <a:p>
                      <a:endParaRPr kumimoji="1" lang="ja-JP" altLang="en-US" sz="1100" dirty="0"/>
                    </a:p>
                  </a:txBody>
                  <a:tcPr>
                    <a:solidFill>
                      <a:schemeClr val="bg1"/>
                    </a:solidFill>
                  </a:tcPr>
                </a:tc>
                <a:tc vMerge="1">
                  <a:txBody>
                    <a:bodyPr/>
                    <a:lstStyle/>
                    <a:p>
                      <a:endParaRPr kumimoji="1" lang="ja-JP" altLang="en-US" sz="1100" dirty="0"/>
                    </a:p>
                  </a:txBody>
                  <a:tcPr>
                    <a:solidFill>
                      <a:schemeClr val="bg1"/>
                    </a:solidFill>
                  </a:tcPr>
                </a:tc>
                <a:tc vMerge="1">
                  <a:txBody>
                    <a:bodyPr/>
                    <a:lstStyle/>
                    <a:p>
                      <a:endParaRPr kumimoji="1" lang="ja-JP" altLang="en-US" sz="1100" dirty="0"/>
                    </a:p>
                  </a:txBody>
                  <a:tcPr>
                    <a:solidFill>
                      <a:schemeClr val="bg1"/>
                    </a:solidFill>
                  </a:tcPr>
                </a:tc>
                <a:tc>
                  <a:txBody>
                    <a:bodyPr/>
                    <a:lstStyle/>
                    <a:p>
                      <a:pPr algn="ctr"/>
                      <a:r>
                        <a:rPr kumimoji="1" lang="ja-JP" altLang="en-US" sz="1100" b="1" dirty="0" smtClean="0"/>
                        <a:t>下限</a:t>
                      </a:r>
                      <a:endParaRPr kumimoji="1" lang="ja-JP" altLang="en-US" sz="1100" b="1" dirty="0"/>
                    </a:p>
                  </a:txBody>
                  <a:tcPr anchor="b">
                    <a:solidFill>
                      <a:schemeClr val="accent3">
                        <a:lumMod val="20000"/>
                        <a:lumOff val="80000"/>
                      </a:schemeClr>
                    </a:solidFill>
                  </a:tcPr>
                </a:tc>
                <a:tc>
                  <a:txBody>
                    <a:bodyPr/>
                    <a:lstStyle/>
                    <a:p>
                      <a:pPr algn="ctr"/>
                      <a:r>
                        <a:rPr kumimoji="1" lang="ja-JP" altLang="en-US" sz="1100" b="1" dirty="0" smtClean="0"/>
                        <a:t>上限</a:t>
                      </a:r>
                      <a:endParaRPr kumimoji="1" lang="ja-JP" altLang="en-US" sz="1100" b="1" dirty="0"/>
                    </a:p>
                  </a:txBody>
                  <a:tcPr anchor="b">
                    <a:solidFill>
                      <a:schemeClr val="accent3">
                        <a:lumMod val="20000"/>
                        <a:lumOff val="80000"/>
                      </a:schemeClr>
                    </a:solidFill>
                  </a:tcPr>
                </a:tc>
              </a:tr>
              <a:tr h="468000">
                <a:tc>
                  <a:txBody>
                    <a:bodyPr/>
                    <a:lstStyle/>
                    <a:p>
                      <a:r>
                        <a:rPr kumimoji="1" lang="ja-JP" altLang="en-US" sz="1100" b="1" dirty="0" smtClean="0"/>
                        <a:t>品質　 　　　等分散を仮定する</a:t>
                      </a:r>
                      <a:endParaRPr kumimoji="1" lang="en-US" altLang="ja-JP" sz="1100" b="1" dirty="0" smtClean="0"/>
                    </a:p>
                    <a:p>
                      <a:r>
                        <a:rPr kumimoji="1" lang="ja-JP" altLang="en-US" sz="1100" b="1" dirty="0" smtClean="0"/>
                        <a:t>　　　　</a:t>
                      </a:r>
                      <a:r>
                        <a:rPr kumimoji="1" lang="ja-JP" altLang="en-US" sz="1100" b="1" baseline="0" dirty="0" smtClean="0"/>
                        <a:t> 　　</a:t>
                      </a:r>
                      <a:r>
                        <a:rPr kumimoji="1" lang="ja-JP" altLang="en-US" sz="1100" b="1" dirty="0" smtClean="0"/>
                        <a:t>等分散を仮定しない</a:t>
                      </a:r>
                      <a:endParaRPr kumimoji="1" lang="ja-JP" altLang="en-US" sz="1100" b="1" dirty="0"/>
                    </a:p>
                  </a:txBody>
                  <a:tcPr>
                    <a:solidFill>
                      <a:schemeClr val="accent3">
                        <a:lumMod val="20000"/>
                        <a:lumOff val="80000"/>
                      </a:schemeClr>
                    </a:solidFill>
                  </a:tcPr>
                </a:tc>
                <a:tc>
                  <a:txBody>
                    <a:bodyPr/>
                    <a:lstStyle/>
                    <a:p>
                      <a:pPr algn="r"/>
                      <a:r>
                        <a:rPr kumimoji="1" lang="en-US" altLang="ja-JP" sz="1100" b="1" dirty="0" smtClean="0"/>
                        <a:t>.424</a:t>
                      </a:r>
                    </a:p>
                    <a:p>
                      <a:pPr algn="r"/>
                      <a:endParaRPr kumimoji="1" lang="en-US" altLang="ja-JP" sz="1100" b="1" dirty="0" smtClean="0"/>
                    </a:p>
                  </a:txBody>
                  <a:tcPr>
                    <a:solidFill>
                      <a:schemeClr val="bg1"/>
                    </a:solidFill>
                  </a:tcPr>
                </a:tc>
                <a:tc>
                  <a:txBody>
                    <a:bodyPr/>
                    <a:lstStyle/>
                    <a:p>
                      <a:pPr algn="r"/>
                      <a:r>
                        <a:rPr kumimoji="1" lang="en-US" altLang="ja-JP" sz="1100" b="1" dirty="0" smtClean="0"/>
                        <a:t>.517</a:t>
                      </a:r>
                      <a:endParaRPr kumimoji="1" lang="ja-JP" altLang="en-US" sz="1100" b="1" dirty="0"/>
                    </a:p>
                  </a:txBody>
                  <a:tcPr>
                    <a:solidFill>
                      <a:schemeClr val="bg1"/>
                    </a:solidFill>
                  </a:tcPr>
                </a:tc>
                <a:tc>
                  <a:txBody>
                    <a:bodyPr/>
                    <a:lstStyle/>
                    <a:p>
                      <a:pPr algn="r"/>
                      <a:r>
                        <a:rPr kumimoji="1" lang="en-US" altLang="ja-JP" sz="1100" b="1" dirty="0" smtClean="0"/>
                        <a:t>2.619</a:t>
                      </a:r>
                    </a:p>
                    <a:p>
                      <a:pPr algn="r"/>
                      <a:r>
                        <a:rPr kumimoji="1" lang="en-US" altLang="ja-JP" sz="1100" b="1" dirty="0" smtClean="0"/>
                        <a:t>2.538</a:t>
                      </a:r>
                      <a:endParaRPr kumimoji="1" lang="ja-JP" altLang="en-US" sz="1100" b="1" dirty="0"/>
                    </a:p>
                  </a:txBody>
                  <a:tcPr>
                    <a:solidFill>
                      <a:schemeClr val="bg1"/>
                    </a:solidFill>
                  </a:tcPr>
                </a:tc>
                <a:tc>
                  <a:txBody>
                    <a:bodyPr/>
                    <a:lstStyle/>
                    <a:p>
                      <a:pPr algn="r"/>
                      <a:r>
                        <a:rPr kumimoji="1" lang="en-US" altLang="ja-JP" sz="1100" b="1" dirty="0" smtClean="0"/>
                        <a:t>97</a:t>
                      </a:r>
                    </a:p>
                    <a:p>
                      <a:pPr algn="r"/>
                      <a:r>
                        <a:rPr kumimoji="1" lang="en-US" altLang="ja-JP" sz="1100" b="1" dirty="0" smtClean="0"/>
                        <a:t>70.732</a:t>
                      </a:r>
                      <a:endParaRPr kumimoji="1" lang="ja-JP" altLang="en-US" sz="1100" b="1" dirty="0"/>
                    </a:p>
                  </a:txBody>
                  <a:tcPr>
                    <a:solidFill>
                      <a:schemeClr val="bg1"/>
                    </a:solidFill>
                  </a:tcPr>
                </a:tc>
                <a:tc>
                  <a:txBody>
                    <a:bodyPr/>
                    <a:lstStyle/>
                    <a:p>
                      <a:pPr algn="r"/>
                      <a:r>
                        <a:rPr kumimoji="1" lang="en-US" altLang="ja-JP" sz="1100" b="1" dirty="0" smtClean="0"/>
                        <a:t>.010</a:t>
                      </a:r>
                    </a:p>
                    <a:p>
                      <a:pPr algn="r"/>
                      <a:r>
                        <a:rPr kumimoji="1" lang="en-US" altLang="ja-JP" sz="1100" b="1" dirty="0" smtClean="0"/>
                        <a:t>.013</a:t>
                      </a:r>
                      <a:endParaRPr kumimoji="1" lang="ja-JP" altLang="en-US" sz="1100" b="1" dirty="0"/>
                    </a:p>
                  </a:txBody>
                  <a:tcPr>
                    <a:solidFill>
                      <a:schemeClr val="bg1"/>
                    </a:solidFill>
                  </a:tcPr>
                </a:tc>
                <a:tc>
                  <a:txBody>
                    <a:bodyPr/>
                    <a:lstStyle/>
                    <a:p>
                      <a:pPr algn="r"/>
                      <a:r>
                        <a:rPr kumimoji="1" lang="en-US" altLang="ja-JP" sz="1100" b="1" dirty="0" smtClean="0"/>
                        <a:t>.639</a:t>
                      </a:r>
                    </a:p>
                    <a:p>
                      <a:pPr algn="r"/>
                      <a:r>
                        <a:rPr kumimoji="1" lang="en-US" altLang="ja-JP" sz="1100" b="1" dirty="0" smtClean="0"/>
                        <a:t>.639</a:t>
                      </a:r>
                      <a:endParaRPr kumimoji="1" lang="ja-JP" altLang="en-US" sz="1100" b="1" dirty="0"/>
                    </a:p>
                  </a:txBody>
                  <a:tcPr>
                    <a:solidFill>
                      <a:schemeClr val="bg1"/>
                    </a:solidFill>
                  </a:tcPr>
                </a:tc>
                <a:tc>
                  <a:txBody>
                    <a:bodyPr/>
                    <a:lstStyle/>
                    <a:p>
                      <a:pPr algn="r"/>
                      <a:r>
                        <a:rPr kumimoji="1" lang="en-US" altLang="ja-JP" sz="1100" b="1" dirty="0" smtClean="0"/>
                        <a:t>.244</a:t>
                      </a:r>
                    </a:p>
                    <a:p>
                      <a:pPr algn="r"/>
                      <a:r>
                        <a:rPr kumimoji="1" lang="en-US" altLang="ja-JP" sz="1100" b="1" dirty="0" smtClean="0"/>
                        <a:t>.252</a:t>
                      </a:r>
                      <a:endParaRPr kumimoji="1" lang="ja-JP" altLang="en-US" sz="1100" b="1" dirty="0"/>
                    </a:p>
                  </a:txBody>
                  <a:tcPr>
                    <a:solidFill>
                      <a:schemeClr val="bg1"/>
                    </a:solidFill>
                  </a:tcPr>
                </a:tc>
                <a:tc>
                  <a:txBody>
                    <a:bodyPr/>
                    <a:lstStyle/>
                    <a:p>
                      <a:pPr algn="r"/>
                      <a:r>
                        <a:rPr kumimoji="1" lang="en-US" altLang="ja-JP" sz="1100" b="1" dirty="0" smtClean="0"/>
                        <a:t>.155</a:t>
                      </a:r>
                    </a:p>
                    <a:p>
                      <a:pPr algn="r"/>
                      <a:r>
                        <a:rPr kumimoji="1" lang="en-US" altLang="ja-JP" sz="1100" b="1" dirty="0" smtClean="0"/>
                        <a:t>.137</a:t>
                      </a:r>
                      <a:endParaRPr kumimoji="1" lang="ja-JP" altLang="en-US" sz="1100" b="1" dirty="0"/>
                    </a:p>
                  </a:txBody>
                  <a:tcPr>
                    <a:solidFill>
                      <a:schemeClr val="bg1"/>
                    </a:solidFill>
                  </a:tcPr>
                </a:tc>
                <a:tc>
                  <a:txBody>
                    <a:bodyPr/>
                    <a:lstStyle/>
                    <a:p>
                      <a:pPr algn="r"/>
                      <a:r>
                        <a:rPr kumimoji="1" lang="en-US" altLang="ja-JP" sz="1100" b="1" dirty="0" smtClean="0"/>
                        <a:t>1.123</a:t>
                      </a:r>
                    </a:p>
                    <a:p>
                      <a:pPr algn="r"/>
                      <a:r>
                        <a:rPr kumimoji="1" lang="en-US" altLang="ja-JP" sz="1100" b="1" dirty="0" smtClean="0"/>
                        <a:t>1.141</a:t>
                      </a:r>
                      <a:endParaRPr kumimoji="1" lang="ja-JP" altLang="en-US" sz="1100" b="1" dirty="0"/>
                    </a:p>
                  </a:txBody>
                  <a:tcPr>
                    <a:solidFill>
                      <a:schemeClr val="bg1"/>
                    </a:solidFill>
                  </a:tcPr>
                </a:tc>
              </a:tr>
              <a:tr h="468000">
                <a:tc>
                  <a:txBody>
                    <a:bodyPr/>
                    <a:lstStyle/>
                    <a:p>
                      <a:r>
                        <a:rPr kumimoji="1" lang="ja-JP" altLang="en-US" sz="1100" b="1" dirty="0" smtClean="0"/>
                        <a:t>信頼性　　　等分散を仮定する</a:t>
                      </a:r>
                    </a:p>
                    <a:p>
                      <a:r>
                        <a:rPr kumimoji="1" lang="ja-JP" altLang="en-US" sz="1100" b="1" dirty="0" smtClean="0"/>
                        <a:t>　　　　 　　等分散を仮定しない</a:t>
                      </a:r>
                    </a:p>
                  </a:txBody>
                  <a:tcPr>
                    <a:solidFill>
                      <a:schemeClr val="accent3">
                        <a:lumMod val="20000"/>
                        <a:lumOff val="80000"/>
                      </a:schemeClr>
                    </a:solidFill>
                  </a:tcPr>
                </a:tc>
                <a:tc>
                  <a:txBody>
                    <a:bodyPr/>
                    <a:lstStyle/>
                    <a:p>
                      <a:pPr algn="r"/>
                      <a:r>
                        <a:rPr kumimoji="1" lang="en-US" altLang="ja-JP" sz="1100" b="1" dirty="0" smtClean="0"/>
                        <a:t>2.209</a:t>
                      </a:r>
                      <a:endParaRPr kumimoji="1" lang="ja-JP" altLang="en-US" sz="1100" b="1" dirty="0"/>
                    </a:p>
                  </a:txBody>
                  <a:tcPr>
                    <a:solidFill>
                      <a:schemeClr val="bg1"/>
                    </a:solidFill>
                  </a:tcPr>
                </a:tc>
                <a:tc>
                  <a:txBody>
                    <a:bodyPr/>
                    <a:lstStyle/>
                    <a:p>
                      <a:pPr algn="r"/>
                      <a:r>
                        <a:rPr kumimoji="1" lang="en-US" altLang="ja-JP" sz="1100" b="1" dirty="0" smtClean="0"/>
                        <a:t>.140</a:t>
                      </a:r>
                      <a:endParaRPr kumimoji="1" lang="ja-JP" altLang="en-US" sz="1100" b="1" dirty="0"/>
                    </a:p>
                  </a:txBody>
                  <a:tcPr>
                    <a:solidFill>
                      <a:schemeClr val="bg1"/>
                    </a:solidFill>
                  </a:tcPr>
                </a:tc>
                <a:tc>
                  <a:txBody>
                    <a:bodyPr/>
                    <a:lstStyle/>
                    <a:p>
                      <a:pPr algn="r"/>
                      <a:r>
                        <a:rPr kumimoji="1" lang="en-US" altLang="ja-JP" sz="1100" b="1" dirty="0" smtClean="0"/>
                        <a:t>1.601</a:t>
                      </a:r>
                    </a:p>
                    <a:p>
                      <a:pPr algn="r"/>
                      <a:r>
                        <a:rPr kumimoji="1" lang="en-US" altLang="ja-JP" sz="1100" b="1" dirty="0" smtClean="0"/>
                        <a:t>1.536</a:t>
                      </a:r>
                      <a:endParaRPr kumimoji="1" lang="ja-JP" altLang="en-US" sz="1100" b="1" dirty="0"/>
                    </a:p>
                  </a:txBody>
                  <a:tcPr>
                    <a:solidFill>
                      <a:schemeClr val="bg1"/>
                    </a:solidFill>
                  </a:tcPr>
                </a:tc>
                <a:tc>
                  <a:txBody>
                    <a:bodyPr/>
                    <a:lstStyle/>
                    <a:p>
                      <a:pPr algn="r"/>
                      <a:r>
                        <a:rPr kumimoji="1" lang="en-US" altLang="ja-JP" sz="1100" b="1" dirty="0" smtClean="0"/>
                        <a:t>97</a:t>
                      </a:r>
                    </a:p>
                    <a:p>
                      <a:pPr algn="r"/>
                      <a:r>
                        <a:rPr kumimoji="1" lang="en-US" altLang="ja-JP" sz="1100" b="1" dirty="0" smtClean="0"/>
                        <a:t>68.361</a:t>
                      </a:r>
                      <a:endParaRPr kumimoji="1" lang="ja-JP" altLang="en-US" sz="1100" b="1" dirty="0"/>
                    </a:p>
                  </a:txBody>
                  <a:tcPr>
                    <a:solidFill>
                      <a:schemeClr val="bg1"/>
                    </a:solidFill>
                  </a:tcPr>
                </a:tc>
                <a:tc>
                  <a:txBody>
                    <a:bodyPr/>
                    <a:lstStyle/>
                    <a:p>
                      <a:pPr algn="r"/>
                      <a:r>
                        <a:rPr kumimoji="1" lang="en-US" altLang="ja-JP" sz="1100" b="1" dirty="0" smtClean="0"/>
                        <a:t>.113</a:t>
                      </a:r>
                    </a:p>
                    <a:p>
                      <a:pPr algn="r"/>
                      <a:r>
                        <a:rPr kumimoji="1" lang="en-US" altLang="ja-JP" sz="1100" b="1" dirty="0" smtClean="0"/>
                        <a:t>.129</a:t>
                      </a:r>
                      <a:endParaRPr kumimoji="1" lang="ja-JP" altLang="en-US" sz="1100" b="1" dirty="0"/>
                    </a:p>
                  </a:txBody>
                  <a:tcPr>
                    <a:solidFill>
                      <a:schemeClr val="bg1"/>
                    </a:solidFill>
                  </a:tcPr>
                </a:tc>
                <a:tc>
                  <a:txBody>
                    <a:bodyPr/>
                    <a:lstStyle/>
                    <a:p>
                      <a:pPr algn="r"/>
                      <a:r>
                        <a:rPr kumimoji="1" lang="en-US" altLang="ja-JP" sz="1100" b="1" dirty="0" smtClean="0"/>
                        <a:t>.379</a:t>
                      </a:r>
                    </a:p>
                    <a:p>
                      <a:pPr algn="r"/>
                      <a:r>
                        <a:rPr kumimoji="1" lang="en-US" altLang="ja-JP" sz="1100" b="1" dirty="0" smtClean="0"/>
                        <a:t>.379</a:t>
                      </a:r>
                      <a:endParaRPr kumimoji="1" lang="ja-JP" altLang="en-US" sz="1100" b="1" dirty="0"/>
                    </a:p>
                  </a:txBody>
                  <a:tcPr>
                    <a:solidFill>
                      <a:schemeClr val="bg1"/>
                    </a:solidFill>
                  </a:tcPr>
                </a:tc>
                <a:tc>
                  <a:txBody>
                    <a:bodyPr/>
                    <a:lstStyle/>
                    <a:p>
                      <a:pPr algn="r"/>
                      <a:r>
                        <a:rPr kumimoji="1" lang="en-US" altLang="ja-JP" sz="1100" b="1" dirty="0" smtClean="0"/>
                        <a:t>.237</a:t>
                      </a:r>
                    </a:p>
                    <a:p>
                      <a:pPr algn="r"/>
                      <a:r>
                        <a:rPr kumimoji="1" lang="en-US" altLang="ja-JP" sz="1100" b="1" dirty="0" smtClean="0"/>
                        <a:t>.247</a:t>
                      </a:r>
                      <a:endParaRPr kumimoji="1" lang="ja-JP" altLang="en-US" sz="1100" b="1" dirty="0"/>
                    </a:p>
                  </a:txBody>
                  <a:tcPr>
                    <a:solidFill>
                      <a:schemeClr val="bg1"/>
                    </a:solidFill>
                  </a:tcPr>
                </a:tc>
                <a:tc>
                  <a:txBody>
                    <a:bodyPr/>
                    <a:lstStyle/>
                    <a:p>
                      <a:pPr algn="r"/>
                      <a:r>
                        <a:rPr kumimoji="1" lang="en-US" altLang="ja-JP" sz="1100" b="1" dirty="0" smtClean="0"/>
                        <a:t>-.091</a:t>
                      </a:r>
                    </a:p>
                    <a:p>
                      <a:pPr algn="r"/>
                      <a:r>
                        <a:rPr kumimoji="1" lang="en-US" altLang="ja-JP" sz="1100" b="1" dirty="0" smtClean="0"/>
                        <a:t>-.113</a:t>
                      </a:r>
                      <a:endParaRPr kumimoji="1" lang="ja-JP" altLang="en-US" sz="1100" b="1" dirty="0"/>
                    </a:p>
                  </a:txBody>
                  <a:tcPr>
                    <a:solidFill>
                      <a:schemeClr val="bg1"/>
                    </a:solidFill>
                  </a:tcPr>
                </a:tc>
                <a:tc>
                  <a:txBody>
                    <a:bodyPr/>
                    <a:lstStyle/>
                    <a:p>
                      <a:pPr algn="r"/>
                      <a:r>
                        <a:rPr kumimoji="1" lang="en-US" altLang="ja-JP" sz="1100" b="1" dirty="0" smtClean="0"/>
                        <a:t>.848</a:t>
                      </a:r>
                    </a:p>
                    <a:p>
                      <a:pPr algn="r"/>
                      <a:r>
                        <a:rPr kumimoji="1" lang="en-US" altLang="ja-JP" sz="1100" b="1" dirty="0" smtClean="0"/>
                        <a:t>.871</a:t>
                      </a:r>
                      <a:endParaRPr kumimoji="1" lang="ja-JP" altLang="en-US" sz="1100" b="1" dirty="0"/>
                    </a:p>
                  </a:txBody>
                  <a:tcPr>
                    <a:solidFill>
                      <a:schemeClr val="bg1"/>
                    </a:solidFill>
                  </a:tcPr>
                </a:tc>
              </a:tr>
              <a:tr h="468000">
                <a:tc>
                  <a:txBody>
                    <a:bodyPr/>
                    <a:lstStyle/>
                    <a:p>
                      <a:r>
                        <a:rPr kumimoji="1" lang="ja-JP" altLang="en-US" sz="1100" b="1" dirty="0" smtClean="0"/>
                        <a:t>好感度　　　等分散を仮定する</a:t>
                      </a:r>
                      <a:endParaRPr kumimoji="1" lang="en-US" altLang="ja-JP" sz="1100" b="1" dirty="0" smtClean="0"/>
                    </a:p>
                    <a:p>
                      <a:r>
                        <a:rPr kumimoji="1" lang="ja-JP" altLang="en-US" sz="1100" b="1" dirty="0" smtClean="0"/>
                        <a:t>　　　　</a:t>
                      </a:r>
                      <a:r>
                        <a:rPr kumimoji="1" lang="ja-JP" altLang="en-US" sz="1100" b="1" baseline="0" dirty="0" smtClean="0"/>
                        <a:t> 　　</a:t>
                      </a:r>
                      <a:r>
                        <a:rPr kumimoji="1" lang="ja-JP" altLang="en-US" sz="1100" b="1" dirty="0" smtClean="0"/>
                        <a:t>等分散を仮定しない</a:t>
                      </a:r>
                    </a:p>
                  </a:txBody>
                  <a:tcPr>
                    <a:solidFill>
                      <a:schemeClr val="accent3">
                        <a:lumMod val="20000"/>
                        <a:lumOff val="80000"/>
                      </a:schemeClr>
                    </a:solidFill>
                  </a:tcPr>
                </a:tc>
                <a:tc>
                  <a:txBody>
                    <a:bodyPr/>
                    <a:lstStyle/>
                    <a:p>
                      <a:pPr algn="r"/>
                      <a:r>
                        <a:rPr kumimoji="1" lang="en-US" altLang="ja-JP" sz="1100" b="1" dirty="0" smtClean="0"/>
                        <a:t>.209</a:t>
                      </a:r>
                      <a:endParaRPr kumimoji="1" lang="ja-JP" altLang="en-US" sz="1100" b="1" dirty="0"/>
                    </a:p>
                  </a:txBody>
                  <a:tcPr>
                    <a:solidFill>
                      <a:schemeClr val="bg1"/>
                    </a:solidFill>
                  </a:tcPr>
                </a:tc>
                <a:tc>
                  <a:txBody>
                    <a:bodyPr/>
                    <a:lstStyle/>
                    <a:p>
                      <a:pPr algn="r"/>
                      <a:r>
                        <a:rPr kumimoji="1" lang="en-US" altLang="ja-JP" sz="1100" b="1" dirty="0" smtClean="0"/>
                        <a:t>.648</a:t>
                      </a:r>
                      <a:endParaRPr kumimoji="1" lang="ja-JP" altLang="en-US" sz="1100" b="1" dirty="0"/>
                    </a:p>
                  </a:txBody>
                  <a:tcPr>
                    <a:solidFill>
                      <a:schemeClr val="bg1"/>
                    </a:solidFill>
                  </a:tcPr>
                </a:tc>
                <a:tc>
                  <a:txBody>
                    <a:bodyPr/>
                    <a:lstStyle/>
                    <a:p>
                      <a:pPr algn="r"/>
                      <a:r>
                        <a:rPr kumimoji="1" lang="en-US" altLang="ja-JP" sz="1100" b="1" dirty="0" smtClean="0"/>
                        <a:t>1.547</a:t>
                      </a:r>
                    </a:p>
                    <a:p>
                      <a:pPr algn="r"/>
                      <a:r>
                        <a:rPr kumimoji="1" lang="en-US" altLang="ja-JP" sz="1100" b="1" dirty="0" smtClean="0"/>
                        <a:t>1.482</a:t>
                      </a:r>
                      <a:endParaRPr kumimoji="1" lang="ja-JP" altLang="en-US" sz="1100" b="1" dirty="0"/>
                    </a:p>
                  </a:txBody>
                  <a:tcPr>
                    <a:solidFill>
                      <a:schemeClr val="bg1"/>
                    </a:solidFill>
                  </a:tcPr>
                </a:tc>
                <a:tc>
                  <a:txBody>
                    <a:bodyPr/>
                    <a:lstStyle/>
                    <a:p>
                      <a:pPr algn="r"/>
                      <a:r>
                        <a:rPr kumimoji="1" lang="en-US" altLang="ja-JP" sz="1100" b="1" dirty="0" smtClean="0"/>
                        <a:t>97</a:t>
                      </a:r>
                    </a:p>
                    <a:p>
                      <a:pPr algn="r"/>
                      <a:r>
                        <a:rPr kumimoji="1" lang="en-US" altLang="ja-JP" sz="1100" b="1" dirty="0" smtClean="0"/>
                        <a:t>67.998</a:t>
                      </a:r>
                      <a:endParaRPr kumimoji="1" lang="ja-JP" altLang="en-US" sz="1100" b="1" dirty="0"/>
                    </a:p>
                  </a:txBody>
                  <a:tcPr>
                    <a:solidFill>
                      <a:schemeClr val="bg1"/>
                    </a:solidFill>
                  </a:tcPr>
                </a:tc>
                <a:tc>
                  <a:txBody>
                    <a:bodyPr/>
                    <a:lstStyle/>
                    <a:p>
                      <a:pPr algn="r"/>
                      <a:r>
                        <a:rPr kumimoji="1" lang="en-US" altLang="ja-JP" sz="1100" b="1" dirty="0" smtClean="0"/>
                        <a:t>.125</a:t>
                      </a:r>
                    </a:p>
                    <a:p>
                      <a:pPr algn="r"/>
                      <a:r>
                        <a:rPr kumimoji="1" lang="en-US" altLang="ja-JP" sz="1100" b="1" dirty="0" smtClean="0"/>
                        <a:t>.143</a:t>
                      </a:r>
                      <a:endParaRPr kumimoji="1" lang="ja-JP" altLang="en-US" sz="1100" b="1" dirty="0"/>
                    </a:p>
                  </a:txBody>
                  <a:tcPr>
                    <a:solidFill>
                      <a:schemeClr val="bg1"/>
                    </a:solidFill>
                  </a:tcPr>
                </a:tc>
                <a:tc>
                  <a:txBody>
                    <a:bodyPr/>
                    <a:lstStyle/>
                    <a:p>
                      <a:pPr algn="r"/>
                      <a:r>
                        <a:rPr kumimoji="1" lang="en-US" altLang="ja-JP" sz="1100" b="1" dirty="0" smtClean="0"/>
                        <a:t>.406</a:t>
                      </a:r>
                    </a:p>
                    <a:p>
                      <a:pPr algn="r"/>
                      <a:r>
                        <a:rPr kumimoji="1" lang="en-US" altLang="ja-JP" sz="1100" b="1" dirty="0" smtClean="0"/>
                        <a:t>.406</a:t>
                      </a:r>
                      <a:endParaRPr kumimoji="1" lang="ja-JP" altLang="en-US" sz="1100" b="1" dirty="0"/>
                    </a:p>
                  </a:txBody>
                  <a:tcPr>
                    <a:solidFill>
                      <a:schemeClr val="bg1"/>
                    </a:solidFill>
                  </a:tcPr>
                </a:tc>
                <a:tc>
                  <a:txBody>
                    <a:bodyPr/>
                    <a:lstStyle/>
                    <a:p>
                      <a:pPr algn="r"/>
                      <a:r>
                        <a:rPr kumimoji="1" lang="en-US" altLang="ja-JP" sz="1100" b="1" dirty="0" smtClean="0"/>
                        <a:t>.262</a:t>
                      </a:r>
                    </a:p>
                    <a:p>
                      <a:pPr algn="r"/>
                      <a:r>
                        <a:rPr kumimoji="1" lang="en-US" altLang="ja-JP" sz="1100" b="1" dirty="0" smtClean="0"/>
                        <a:t>.274</a:t>
                      </a:r>
                      <a:endParaRPr kumimoji="1" lang="ja-JP" altLang="en-US" sz="1100" b="1" dirty="0"/>
                    </a:p>
                  </a:txBody>
                  <a:tcPr>
                    <a:solidFill>
                      <a:schemeClr val="bg1"/>
                    </a:solidFill>
                  </a:tcPr>
                </a:tc>
                <a:tc>
                  <a:txBody>
                    <a:bodyPr/>
                    <a:lstStyle/>
                    <a:p>
                      <a:pPr algn="r"/>
                      <a:r>
                        <a:rPr kumimoji="1" lang="en-US" altLang="ja-JP" sz="1100" b="1" dirty="0" smtClean="0"/>
                        <a:t>-.115</a:t>
                      </a:r>
                    </a:p>
                    <a:p>
                      <a:pPr algn="r"/>
                      <a:r>
                        <a:rPr kumimoji="1" lang="en-US" altLang="ja-JP" sz="1100" b="1" dirty="0" smtClean="0"/>
                        <a:t>-.141</a:t>
                      </a:r>
                      <a:endParaRPr kumimoji="1" lang="ja-JP" altLang="en-US" sz="1100" b="1" dirty="0"/>
                    </a:p>
                  </a:txBody>
                  <a:tcPr>
                    <a:solidFill>
                      <a:schemeClr val="bg1"/>
                    </a:solidFill>
                  </a:tcPr>
                </a:tc>
                <a:tc>
                  <a:txBody>
                    <a:bodyPr/>
                    <a:lstStyle/>
                    <a:p>
                      <a:pPr algn="r"/>
                      <a:r>
                        <a:rPr kumimoji="1" lang="en-US" altLang="ja-JP" sz="1100" b="1" dirty="0" smtClean="0"/>
                        <a:t>.927</a:t>
                      </a:r>
                    </a:p>
                    <a:p>
                      <a:pPr algn="r"/>
                      <a:r>
                        <a:rPr kumimoji="1" lang="en-US" altLang="ja-JP" sz="1100" b="1" dirty="0" smtClean="0"/>
                        <a:t>.953</a:t>
                      </a:r>
                      <a:endParaRPr kumimoji="1" lang="ja-JP" altLang="en-US" sz="1100" b="1" dirty="0"/>
                    </a:p>
                  </a:txBody>
                  <a:tcPr>
                    <a:solidFill>
                      <a:schemeClr val="bg1"/>
                    </a:solidFill>
                  </a:tcPr>
                </a:tc>
              </a:tr>
              <a:tr h="468000">
                <a:tc>
                  <a:txBody>
                    <a:bodyPr/>
                    <a:lstStyle/>
                    <a:p>
                      <a:r>
                        <a:rPr kumimoji="1" lang="ja-JP" altLang="en-US" sz="1100" b="1" dirty="0" smtClean="0"/>
                        <a:t>平均　   　　</a:t>
                      </a:r>
                      <a:r>
                        <a:rPr kumimoji="1" lang="ja-JP" altLang="en-US" sz="1100" b="1" baseline="0" dirty="0" smtClean="0"/>
                        <a:t> </a:t>
                      </a:r>
                      <a:r>
                        <a:rPr kumimoji="1" lang="ja-JP" altLang="en-US" sz="1100" b="1" dirty="0" smtClean="0"/>
                        <a:t>等分散を仮定する</a:t>
                      </a:r>
                    </a:p>
                    <a:p>
                      <a:r>
                        <a:rPr kumimoji="1" lang="ja-JP" altLang="en-US" sz="1100" b="1" dirty="0" smtClean="0"/>
                        <a:t>　　　　　　 等分散を仮定しない</a:t>
                      </a:r>
                    </a:p>
                  </a:txBody>
                  <a:tcPr>
                    <a:solidFill>
                      <a:schemeClr val="accent3">
                        <a:lumMod val="20000"/>
                        <a:lumOff val="80000"/>
                      </a:schemeClr>
                    </a:solidFill>
                  </a:tcPr>
                </a:tc>
                <a:tc>
                  <a:txBody>
                    <a:bodyPr/>
                    <a:lstStyle/>
                    <a:p>
                      <a:pPr algn="r"/>
                      <a:r>
                        <a:rPr kumimoji="1" lang="en-US" altLang="ja-JP" sz="1100" b="1" dirty="0" smtClean="0"/>
                        <a:t>.031</a:t>
                      </a:r>
                      <a:endParaRPr kumimoji="1" lang="ja-JP" altLang="en-US" sz="1100" b="1" dirty="0"/>
                    </a:p>
                  </a:txBody>
                  <a:tcPr>
                    <a:solidFill>
                      <a:schemeClr val="bg1"/>
                    </a:solidFill>
                  </a:tcPr>
                </a:tc>
                <a:tc>
                  <a:txBody>
                    <a:bodyPr/>
                    <a:lstStyle/>
                    <a:p>
                      <a:pPr algn="r"/>
                      <a:r>
                        <a:rPr kumimoji="1" lang="en-US" altLang="ja-JP" sz="1100" b="1" dirty="0" smtClean="0"/>
                        <a:t>.861</a:t>
                      </a:r>
                      <a:endParaRPr kumimoji="1" lang="ja-JP" altLang="en-US" sz="1100" b="1" dirty="0"/>
                    </a:p>
                  </a:txBody>
                  <a:tcPr>
                    <a:solidFill>
                      <a:schemeClr val="bg1"/>
                    </a:solidFill>
                  </a:tcPr>
                </a:tc>
                <a:tc>
                  <a:txBody>
                    <a:bodyPr/>
                    <a:lstStyle/>
                    <a:p>
                      <a:pPr algn="r"/>
                      <a:r>
                        <a:rPr kumimoji="1" lang="en-US" altLang="ja-JP" sz="1100" b="1" dirty="0" smtClean="0"/>
                        <a:t>2.120</a:t>
                      </a:r>
                    </a:p>
                    <a:p>
                      <a:pPr algn="r"/>
                      <a:r>
                        <a:rPr kumimoji="1" lang="en-US" altLang="ja-JP" sz="1100" b="1" dirty="0" smtClean="0"/>
                        <a:t>2.070</a:t>
                      </a:r>
                      <a:endParaRPr kumimoji="1" lang="ja-JP" altLang="en-US" sz="1100" b="1" dirty="0"/>
                    </a:p>
                  </a:txBody>
                  <a:tcPr>
                    <a:solidFill>
                      <a:schemeClr val="bg1"/>
                    </a:solidFill>
                  </a:tcPr>
                </a:tc>
                <a:tc>
                  <a:txBody>
                    <a:bodyPr/>
                    <a:lstStyle/>
                    <a:p>
                      <a:pPr algn="r"/>
                      <a:r>
                        <a:rPr kumimoji="1" lang="en-US" altLang="ja-JP" sz="1100" b="1" dirty="0" smtClean="0"/>
                        <a:t>97</a:t>
                      </a:r>
                    </a:p>
                    <a:p>
                      <a:pPr algn="r"/>
                      <a:r>
                        <a:rPr kumimoji="1" lang="en-US" altLang="ja-JP" sz="1100" b="1" dirty="0" smtClean="0"/>
                        <a:t>72.686</a:t>
                      </a:r>
                      <a:endParaRPr kumimoji="1" lang="ja-JP" altLang="en-US" sz="1100" b="1" dirty="0"/>
                    </a:p>
                  </a:txBody>
                  <a:tcPr>
                    <a:solidFill>
                      <a:schemeClr val="bg1"/>
                    </a:solidFill>
                  </a:tcPr>
                </a:tc>
                <a:tc>
                  <a:txBody>
                    <a:bodyPr/>
                    <a:lstStyle/>
                    <a:p>
                      <a:pPr algn="r"/>
                      <a:r>
                        <a:rPr kumimoji="1" lang="en-US" altLang="ja-JP" sz="1100" b="1" dirty="0" smtClean="0"/>
                        <a:t>.037</a:t>
                      </a:r>
                    </a:p>
                    <a:p>
                      <a:pPr algn="r"/>
                      <a:r>
                        <a:rPr kumimoji="1" lang="en-US" altLang="ja-JP" sz="1100" b="1" dirty="0" smtClean="0"/>
                        <a:t>.042</a:t>
                      </a:r>
                      <a:endParaRPr kumimoji="1" lang="ja-JP" altLang="en-US" sz="1100" b="1" dirty="0"/>
                    </a:p>
                  </a:txBody>
                  <a:tcPr>
                    <a:solidFill>
                      <a:schemeClr val="bg1"/>
                    </a:solidFill>
                  </a:tcPr>
                </a:tc>
                <a:tc>
                  <a:txBody>
                    <a:bodyPr/>
                    <a:lstStyle/>
                    <a:p>
                      <a:pPr algn="r"/>
                      <a:r>
                        <a:rPr kumimoji="1" lang="en-US" altLang="ja-JP" sz="1100" b="1" dirty="0" smtClean="0"/>
                        <a:t>.475</a:t>
                      </a:r>
                    </a:p>
                    <a:p>
                      <a:pPr algn="r"/>
                      <a:r>
                        <a:rPr kumimoji="1" lang="en-US" altLang="ja-JP" sz="1100" b="1" dirty="0" smtClean="0"/>
                        <a:t>.475</a:t>
                      </a:r>
                      <a:endParaRPr kumimoji="1" lang="ja-JP" altLang="en-US" sz="1100" b="1" dirty="0"/>
                    </a:p>
                  </a:txBody>
                  <a:tcPr>
                    <a:solidFill>
                      <a:schemeClr val="bg1"/>
                    </a:solidFill>
                  </a:tcPr>
                </a:tc>
                <a:tc>
                  <a:txBody>
                    <a:bodyPr/>
                    <a:lstStyle/>
                    <a:p>
                      <a:pPr algn="r"/>
                      <a:r>
                        <a:rPr kumimoji="1" lang="en-US" altLang="ja-JP" sz="1100" b="1" dirty="0" smtClean="0"/>
                        <a:t>.224</a:t>
                      </a:r>
                    </a:p>
                    <a:p>
                      <a:pPr algn="r"/>
                      <a:r>
                        <a:rPr kumimoji="1" lang="en-US" altLang="ja-JP" sz="1100" b="1" dirty="0" smtClean="0"/>
                        <a:t>.230</a:t>
                      </a:r>
                      <a:endParaRPr kumimoji="1" lang="ja-JP" altLang="en-US" sz="1100" b="1" dirty="0"/>
                    </a:p>
                  </a:txBody>
                  <a:tcPr>
                    <a:solidFill>
                      <a:schemeClr val="bg1"/>
                    </a:solidFill>
                  </a:tcPr>
                </a:tc>
                <a:tc>
                  <a:txBody>
                    <a:bodyPr/>
                    <a:lstStyle/>
                    <a:p>
                      <a:pPr algn="r"/>
                      <a:r>
                        <a:rPr kumimoji="1" lang="en-US" altLang="ja-JP" sz="1100" b="1" dirty="0" smtClean="0"/>
                        <a:t>.030</a:t>
                      </a:r>
                    </a:p>
                    <a:p>
                      <a:pPr algn="r"/>
                      <a:r>
                        <a:rPr kumimoji="1" lang="en-US" altLang="ja-JP" sz="1100" b="1" dirty="0" smtClean="0"/>
                        <a:t>.018</a:t>
                      </a:r>
                      <a:endParaRPr kumimoji="1" lang="ja-JP" altLang="en-US" sz="1100" b="1" dirty="0"/>
                    </a:p>
                  </a:txBody>
                  <a:tcPr>
                    <a:solidFill>
                      <a:schemeClr val="bg1"/>
                    </a:solidFill>
                  </a:tcPr>
                </a:tc>
                <a:tc>
                  <a:txBody>
                    <a:bodyPr/>
                    <a:lstStyle/>
                    <a:p>
                      <a:pPr algn="r"/>
                      <a:r>
                        <a:rPr kumimoji="1" lang="en-US" altLang="ja-JP" sz="1100" b="1" dirty="0" smtClean="0"/>
                        <a:t>.919</a:t>
                      </a:r>
                    </a:p>
                    <a:p>
                      <a:pPr algn="r"/>
                      <a:r>
                        <a:rPr kumimoji="1" lang="en-US" altLang="ja-JP" sz="1100" b="1" dirty="0" smtClean="0"/>
                        <a:t>.931</a:t>
                      </a:r>
                      <a:endParaRPr kumimoji="1" lang="ja-JP" altLang="en-US" sz="1100" b="1" dirty="0"/>
                    </a:p>
                  </a:txBody>
                  <a:tcPr>
                    <a:solidFill>
                      <a:schemeClr val="bg1"/>
                    </a:solidFill>
                  </a:tcPr>
                </a:tc>
              </a:tr>
            </a:tbl>
          </a:graphicData>
        </a:graphic>
      </p:graphicFrame>
      <p:sp>
        <p:nvSpPr>
          <p:cNvPr id="2" name="テキスト ボックス 1"/>
          <p:cNvSpPr txBox="1"/>
          <p:nvPr/>
        </p:nvSpPr>
        <p:spPr>
          <a:xfrm>
            <a:off x="3275856" y="1146230"/>
            <a:ext cx="2559514" cy="338554"/>
          </a:xfrm>
          <a:prstGeom prst="rect">
            <a:avLst/>
          </a:prstGeom>
          <a:noFill/>
        </p:spPr>
        <p:txBody>
          <a:bodyPr wrap="square" rtlCol="0">
            <a:spAutoFit/>
          </a:bodyPr>
          <a:lstStyle/>
          <a:p>
            <a:pPr algn="ctr"/>
            <a:r>
              <a:rPr kumimoji="1" lang="ja-JP" altLang="en-US" sz="1600" b="1" dirty="0" smtClean="0"/>
              <a:t>独立サンプルの検定</a:t>
            </a:r>
            <a:endParaRPr kumimoji="1" lang="ja-JP" altLang="en-US" sz="1600" b="1" dirty="0"/>
          </a:p>
        </p:txBody>
      </p:sp>
      <p:sp>
        <p:nvSpPr>
          <p:cNvPr id="3" name="角丸四角形 2"/>
          <p:cNvSpPr/>
          <p:nvPr/>
        </p:nvSpPr>
        <p:spPr>
          <a:xfrm>
            <a:off x="2915816" y="4005064"/>
            <a:ext cx="720080" cy="28803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角丸四角形 22"/>
          <p:cNvSpPr/>
          <p:nvPr/>
        </p:nvSpPr>
        <p:spPr>
          <a:xfrm>
            <a:off x="5220071" y="4005065"/>
            <a:ext cx="720081" cy="20224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8095420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仮説２の検証方法</a:t>
            </a:r>
            <a:endParaRPr kumimoji="1" lang="ja-JP" altLang="en-US" dirty="0"/>
          </a:p>
        </p:txBody>
      </p:sp>
      <p:sp>
        <p:nvSpPr>
          <p:cNvPr id="4" name="フッター プレースホルダー 3"/>
          <p:cNvSpPr>
            <a:spLocks noGrp="1"/>
          </p:cNvSpPr>
          <p:nvPr>
            <p:ph type="ftr" sz="quarter" idx="11"/>
          </p:nvPr>
        </p:nvSpPr>
        <p:spPr/>
        <p:txBody>
          <a:bodyPr/>
          <a:lstStyle/>
          <a:p>
            <a:r>
              <a:rPr lang="ja-JP" altLang="en-US" dirty="0" smtClean="0"/>
              <a:t>検証</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57</a:t>
            </a:fld>
            <a:endParaRPr kumimoji="1" lang="ja-JP" altLang="en-US"/>
          </a:p>
        </p:txBody>
      </p:sp>
      <p:sp>
        <p:nvSpPr>
          <p:cNvPr id="6" name="テキスト ボックス 5"/>
          <p:cNvSpPr txBox="1"/>
          <p:nvPr/>
        </p:nvSpPr>
        <p:spPr>
          <a:xfrm>
            <a:off x="467544" y="1196752"/>
            <a:ext cx="8136904" cy="1092607"/>
          </a:xfrm>
          <a:prstGeom prst="rect">
            <a:avLst/>
          </a:prstGeom>
          <a:noFill/>
        </p:spPr>
        <p:txBody>
          <a:bodyPr wrap="square" rtlCol="0">
            <a:spAutoFit/>
          </a:bodyPr>
          <a:lstStyle/>
          <a:p>
            <a:r>
              <a:rPr kumimoji="1" lang="ja-JP" altLang="en-US" dirty="0" smtClean="0"/>
              <a:t>「緑茶のペットボトルに関する調査」とし、アンケートを実施。</a:t>
            </a:r>
            <a:endParaRPr kumimoji="1" lang="en-US" altLang="ja-JP" dirty="0" smtClean="0"/>
          </a:p>
          <a:p>
            <a:endParaRPr kumimoji="1" lang="en-US" altLang="ja-JP" sz="1100" dirty="0" smtClean="0"/>
          </a:p>
          <a:p>
            <a:r>
              <a:rPr lang="ja-JP" altLang="en-US" dirty="0" smtClean="0"/>
              <a:t>高価格ダブルチョップと</a:t>
            </a:r>
            <a:r>
              <a:rPr lang="en-US" altLang="ja-JP" dirty="0" smtClean="0"/>
              <a:t>NB</a:t>
            </a:r>
            <a:r>
              <a:rPr lang="ja-JP" altLang="en-US" dirty="0" smtClean="0"/>
              <a:t>が</a:t>
            </a:r>
            <a:r>
              <a:rPr lang="ja-JP" altLang="en-US" dirty="0"/>
              <a:t>並んで</a:t>
            </a:r>
            <a:r>
              <a:rPr lang="ja-JP" altLang="en-US" dirty="0" smtClean="0"/>
              <a:t>いるグループとそうでないグループを分け、４本の緑茶ペットボトルを店頭で見ているという状況を想定してもらい調査を行った。</a:t>
            </a:r>
            <a:endParaRPr lang="en-US" altLang="ja-JP" dirty="0" smtClean="0"/>
          </a:p>
        </p:txBody>
      </p:sp>
      <p:pic>
        <p:nvPicPr>
          <p:cNvPr id="9" name="図 8" descr="画面の領域"/>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60032" y="2420888"/>
            <a:ext cx="3677183" cy="2592288"/>
          </a:xfrm>
          <a:prstGeom prst="rect">
            <a:avLst/>
          </a:prstGeom>
          <a:ln>
            <a:solidFill>
              <a:schemeClr val="tx2"/>
            </a:solidFill>
          </a:ln>
        </p:spPr>
      </p:pic>
      <p:sp>
        <p:nvSpPr>
          <p:cNvPr id="10" name="テキスト ボックス 9"/>
          <p:cNvSpPr txBox="1"/>
          <p:nvPr/>
        </p:nvSpPr>
        <p:spPr>
          <a:xfrm>
            <a:off x="997073" y="5013176"/>
            <a:ext cx="2880320" cy="369332"/>
          </a:xfrm>
          <a:prstGeom prst="rect">
            <a:avLst/>
          </a:prstGeom>
          <a:noFill/>
        </p:spPr>
        <p:txBody>
          <a:bodyPr wrap="square" rtlCol="0">
            <a:spAutoFit/>
          </a:bodyPr>
          <a:lstStyle/>
          <a:p>
            <a:pPr algn="ctr"/>
            <a:r>
              <a:rPr kumimoji="1" lang="ja-JP" altLang="en-US" dirty="0" smtClean="0"/>
              <a:t>低価格ダブルチョップと</a:t>
            </a:r>
            <a:r>
              <a:rPr kumimoji="1" lang="en-US" altLang="ja-JP" dirty="0" smtClean="0"/>
              <a:t>NB</a:t>
            </a:r>
            <a:endParaRPr kumimoji="1" lang="ja-JP" altLang="en-US" dirty="0"/>
          </a:p>
        </p:txBody>
      </p:sp>
      <p:sp>
        <p:nvSpPr>
          <p:cNvPr id="11" name="テキスト ボックス 10"/>
          <p:cNvSpPr txBox="1"/>
          <p:nvPr/>
        </p:nvSpPr>
        <p:spPr>
          <a:xfrm>
            <a:off x="5258463" y="5016243"/>
            <a:ext cx="2880320" cy="369332"/>
          </a:xfrm>
          <a:prstGeom prst="rect">
            <a:avLst/>
          </a:prstGeom>
          <a:noFill/>
        </p:spPr>
        <p:txBody>
          <a:bodyPr wrap="square" rtlCol="0">
            <a:spAutoFit/>
          </a:bodyPr>
          <a:lstStyle/>
          <a:p>
            <a:pPr algn="ctr"/>
            <a:r>
              <a:rPr kumimoji="1" lang="en-US" altLang="ja-JP" dirty="0" smtClean="0"/>
              <a:t>NB</a:t>
            </a:r>
            <a:r>
              <a:rPr kumimoji="1" lang="ja-JP" altLang="en-US" dirty="0" smtClean="0"/>
              <a:t>のみ</a:t>
            </a:r>
            <a:endParaRPr kumimoji="1" lang="ja-JP" altLang="en-US" dirty="0"/>
          </a:p>
        </p:txBody>
      </p:sp>
      <p:sp>
        <p:nvSpPr>
          <p:cNvPr id="12" name="テキスト ボックス 11"/>
          <p:cNvSpPr txBox="1"/>
          <p:nvPr/>
        </p:nvSpPr>
        <p:spPr>
          <a:xfrm>
            <a:off x="467544" y="5445224"/>
            <a:ext cx="8280920" cy="124649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kumimoji="1" lang="ja-JP" altLang="en-US" sz="2500" dirty="0"/>
              <a:t>ダブルチョップと並んでいる</a:t>
            </a:r>
            <a:r>
              <a:rPr lang="en-US" altLang="ja-JP" sz="2500" dirty="0"/>
              <a:t>『</a:t>
            </a:r>
            <a:r>
              <a:rPr lang="ja-JP" altLang="en-US" sz="2500" dirty="0"/>
              <a:t>お～</a:t>
            </a:r>
            <a:r>
              <a:rPr lang="ja-JP" altLang="en-US" sz="2500" dirty="0" err="1"/>
              <a:t>いお</a:t>
            </a:r>
            <a:r>
              <a:rPr lang="ja-JP" altLang="en-US" sz="2500" dirty="0"/>
              <a:t>茶</a:t>
            </a:r>
            <a:r>
              <a:rPr lang="en-US" altLang="ja-JP" sz="2500" dirty="0"/>
              <a:t>』</a:t>
            </a:r>
            <a:r>
              <a:rPr lang="ja-JP" altLang="en-US" sz="2500" dirty="0"/>
              <a:t>は、</a:t>
            </a:r>
            <a:r>
              <a:rPr lang="ja-JP" altLang="en-US" sz="2500" dirty="0" smtClean="0"/>
              <a:t>ダブルチョップと</a:t>
            </a:r>
            <a:r>
              <a:rPr lang="ja-JP" altLang="en-US" sz="2500" dirty="0"/>
              <a:t>並んで</a:t>
            </a:r>
            <a:r>
              <a:rPr lang="ja-JP" altLang="en-US" sz="2500" dirty="0" smtClean="0"/>
              <a:t>いない</a:t>
            </a:r>
            <a:r>
              <a:rPr lang="en-US" altLang="ja-JP" sz="2500" dirty="0" smtClean="0"/>
              <a:t>『</a:t>
            </a:r>
            <a:r>
              <a:rPr lang="ja-JP" altLang="en-US" sz="2500" dirty="0"/>
              <a:t>お～</a:t>
            </a:r>
            <a:r>
              <a:rPr lang="ja-JP" altLang="en-US" sz="2500" dirty="0" err="1"/>
              <a:t>いお</a:t>
            </a:r>
            <a:r>
              <a:rPr lang="ja-JP" altLang="en-US" sz="2500" dirty="0"/>
              <a:t>茶</a:t>
            </a:r>
            <a:r>
              <a:rPr lang="en-US" altLang="ja-JP" sz="2500" dirty="0"/>
              <a:t>』</a:t>
            </a:r>
            <a:r>
              <a:rPr lang="ja-JP" altLang="en-US" sz="2500" dirty="0"/>
              <a:t>よりも評価が上がる、または変化</a:t>
            </a:r>
            <a:r>
              <a:rPr lang="ja-JP" altLang="en-US" sz="2500" dirty="0" smtClean="0"/>
              <a:t>はない</a:t>
            </a:r>
            <a:r>
              <a:rPr lang="ja-JP" altLang="en-US" sz="2500" dirty="0"/>
              <a:t>ことを検証。</a:t>
            </a:r>
            <a:endParaRPr kumimoji="1" lang="ja-JP" altLang="en-US" sz="2500" dirty="0"/>
          </a:p>
        </p:txBody>
      </p:sp>
      <p:pic>
        <p:nvPicPr>
          <p:cNvPr id="7" name="図 6" descr="画面の領域"/>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3546" y="2420888"/>
            <a:ext cx="3567373" cy="2595355"/>
          </a:xfrm>
          <a:prstGeom prst="rect">
            <a:avLst/>
          </a:prstGeom>
          <a:ln>
            <a:solidFill>
              <a:schemeClr val="tx1"/>
            </a:solidFill>
          </a:ln>
        </p:spPr>
      </p:pic>
    </p:spTree>
    <p:extLst>
      <p:ext uri="{BB962C8B-B14F-4D97-AF65-F5344CB8AC3E}">
        <p14:creationId xmlns:p14="http://schemas.microsoft.com/office/powerpoint/2010/main" val="200529330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テキスト ボックス 11"/>
          <p:cNvSpPr txBox="1"/>
          <p:nvPr/>
        </p:nvSpPr>
        <p:spPr>
          <a:xfrm>
            <a:off x="5672436" y="5589240"/>
            <a:ext cx="3361184" cy="1077218"/>
          </a:xfrm>
          <a:prstGeom prst="rect">
            <a:avLst/>
          </a:prstGeom>
          <a:ln w="9525"/>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kumimoji="1" lang="ja-JP" altLang="en-US" sz="2000" dirty="0" smtClean="0"/>
              <a:t>過去のダブルチョップ商品の価格を</a:t>
            </a:r>
            <a:r>
              <a:rPr kumimoji="1" lang="en-US" altLang="ja-JP" sz="2000" dirty="0" smtClean="0"/>
              <a:t>500</a:t>
            </a:r>
            <a:r>
              <a:rPr kumimoji="1" lang="ja-JP" altLang="en-US" sz="2000" dirty="0" smtClean="0"/>
              <a:t>ｍｌに換算した価格　</a:t>
            </a:r>
            <a:r>
              <a:rPr lang="en-US" altLang="ja-JP" sz="2400" dirty="0" smtClean="0">
                <a:solidFill>
                  <a:srgbClr val="FF0000"/>
                </a:solidFill>
              </a:rPr>
              <a:t>168</a:t>
            </a:r>
            <a:r>
              <a:rPr kumimoji="1" lang="ja-JP" altLang="en-US" sz="2400" dirty="0" smtClean="0">
                <a:solidFill>
                  <a:srgbClr val="FF0000"/>
                </a:solidFill>
              </a:rPr>
              <a:t>円</a:t>
            </a:r>
            <a:endParaRPr kumimoji="1" lang="ja-JP" altLang="en-US" sz="2000" dirty="0">
              <a:solidFill>
                <a:srgbClr val="FF0000"/>
              </a:solidFill>
            </a:endParaRPr>
          </a:p>
        </p:txBody>
      </p:sp>
      <p:sp>
        <p:nvSpPr>
          <p:cNvPr id="2" name="タイトル 1"/>
          <p:cNvSpPr>
            <a:spLocks noGrp="1"/>
          </p:cNvSpPr>
          <p:nvPr>
            <p:ph type="title"/>
          </p:nvPr>
        </p:nvSpPr>
        <p:spPr/>
        <p:txBody>
          <a:bodyPr/>
          <a:lstStyle/>
          <a:p>
            <a:r>
              <a:rPr kumimoji="1" lang="ja-JP" altLang="en-US" dirty="0" smtClean="0"/>
              <a:t>価格</a:t>
            </a:r>
            <a:endParaRPr kumimoji="1" lang="ja-JP" altLang="en-US" dirty="0"/>
          </a:p>
        </p:txBody>
      </p:sp>
      <p:sp>
        <p:nvSpPr>
          <p:cNvPr id="3" name="コンテンツ プレースホルダー 2"/>
          <p:cNvSpPr>
            <a:spLocks noGrp="1"/>
          </p:cNvSpPr>
          <p:nvPr>
            <p:ph idx="1"/>
          </p:nvPr>
        </p:nvSpPr>
        <p:spPr/>
        <p:txBody>
          <a:bodyPr/>
          <a:lstStyle/>
          <a:p>
            <a:pPr marL="0" indent="0">
              <a:buNone/>
            </a:pPr>
            <a:r>
              <a:rPr kumimoji="1" lang="ja-JP" altLang="en-US" dirty="0" smtClean="0"/>
              <a:t>　</a:t>
            </a:r>
            <a:endParaRPr kumimoji="1" lang="ja-JP" altLang="en-US" dirty="0"/>
          </a:p>
        </p:txBody>
      </p:sp>
      <p:sp>
        <p:nvSpPr>
          <p:cNvPr id="4" name="フッター プレースホルダー 3"/>
          <p:cNvSpPr>
            <a:spLocks noGrp="1"/>
          </p:cNvSpPr>
          <p:nvPr>
            <p:ph type="ftr" sz="quarter" idx="11"/>
          </p:nvPr>
        </p:nvSpPr>
        <p:spPr/>
        <p:txBody>
          <a:bodyPr/>
          <a:lstStyle/>
          <a:p>
            <a:r>
              <a:rPr lang="ja-JP" altLang="en-US" dirty="0" smtClean="0"/>
              <a:t>検証</a:t>
            </a:r>
            <a:endParaRPr lang="ja-JP" altLang="en-US" dirty="0"/>
          </a:p>
        </p:txBody>
      </p:sp>
      <p:sp>
        <p:nvSpPr>
          <p:cNvPr id="5" name="スライド番号プレースホルダー 4"/>
          <p:cNvSpPr>
            <a:spLocks noGrp="1"/>
          </p:cNvSpPr>
          <p:nvPr>
            <p:ph type="sldNum" sz="quarter" idx="12"/>
          </p:nvPr>
        </p:nvSpPr>
        <p:spPr>
          <a:xfrm>
            <a:off x="8100392" y="6356350"/>
            <a:ext cx="936104" cy="365125"/>
          </a:xfrm>
        </p:spPr>
        <p:txBody>
          <a:bodyPr/>
          <a:lstStyle/>
          <a:p>
            <a:fld id="{48F923D7-A10D-4D62-940C-AB97FE5DAD4A}" type="slidenum">
              <a:rPr kumimoji="1" lang="ja-JP" altLang="en-US" smtClean="0"/>
              <a:t>58</a:t>
            </a:fld>
            <a:endParaRPr kumimoji="1" lang="ja-JP" altLang="en-US" dirty="0"/>
          </a:p>
        </p:txBody>
      </p:sp>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7346" y="1098304"/>
            <a:ext cx="1351363" cy="4337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図 6"/>
          <p:cNvPicPr/>
          <p:nvPr/>
        </p:nvPicPr>
        <p:blipFill>
          <a:blip r:embed="rId3">
            <a:extLst>
              <a:ext uri="{BEBA8EAE-BF5A-486C-A8C5-ECC9F3942E4B}">
                <a14:imgProps xmlns:a14="http://schemas.microsoft.com/office/drawing/2010/main">
                  <a14:imgLayer r:embed="rId4">
                    <a14:imgEffect>
                      <a14:backgroundRemoval t="346" b="100000" l="0" r="100000">
                        <a14:foregroundMark x1="6610" y1="49827" x2="6610" y2="49827"/>
                        <a14:foregroundMark x1="6716" y1="59862" x2="6716" y2="59862"/>
                        <a14:foregroundMark x1="4797" y1="64360" x2="4797" y2="64360"/>
                        <a14:foregroundMark x1="4264" y1="51903" x2="4264" y2="51903"/>
                        <a14:foregroundMark x1="3625" y1="42561" x2="3625" y2="42561"/>
                        <a14:foregroundMark x1="9382" y1="35986" x2="9382" y2="35986"/>
                        <a14:foregroundMark x1="12793" y1="48443" x2="12793" y2="48443"/>
                        <a14:foregroundMark x1="8849" y1="42907" x2="8849" y2="42907"/>
                        <a14:foregroundMark x1="8849" y1="60900" x2="8849" y2="60900"/>
                        <a14:foregroundMark x1="10021" y1="71626" x2="10021" y2="71626"/>
                        <a14:foregroundMark x1="8102" y1="71626" x2="8102" y2="71626"/>
                        <a14:foregroundMark x1="3092" y1="69550" x2="3092" y2="69550"/>
                        <a14:foregroundMark x1="1812" y1="60900" x2="1812" y2="60900"/>
                        <a14:foregroundMark x1="2665" y1="46713" x2="2665" y2="46713"/>
                        <a14:foregroundMark x1="2452" y1="38754" x2="2452" y2="38754"/>
                        <a14:foregroundMark x1="4158" y1="31834" x2="4158" y2="31834"/>
                        <a14:foregroundMark x1="7783" y1="30796" x2="7783" y2="30796"/>
                        <a14:foregroundMark x1="6290" y1="39100" x2="6290" y2="39100"/>
                        <a14:foregroundMark x1="5757" y1="43599" x2="5757" y2="43599"/>
                        <a14:foregroundMark x1="9595" y1="53633" x2="9595" y2="53633"/>
                        <a14:foregroundMark x1="1919" y1="65744" x2="1919" y2="65744"/>
                        <a14:foregroundMark x1="1812" y1="49827" x2="1812" y2="49827"/>
                        <a14:foregroundMark x1="2452" y1="33910" x2="2452" y2="33910"/>
                        <a14:foregroundMark x1="1812" y1="42561" x2="1812" y2="42561"/>
                        <a14:foregroundMark x1="2132" y1="71626" x2="2132" y2="71626"/>
                        <a14:foregroundMark x1="1493" y1="35986" x2="1493" y2="35986"/>
                        <a14:backgroundMark x1="640" y1="40138" x2="640" y2="40138"/>
                        <a14:backgroundMark x1="640" y1="56747" x2="640" y2="56747"/>
                        <a14:backgroundMark x1="640" y1="45675" x2="640" y2="45675"/>
                        <a14:backgroundMark x1="533" y1="66782" x2="533" y2="66782"/>
                        <a14:backgroundMark x1="533" y1="63322" x2="533" y2="63322"/>
                        <a14:backgroundMark x1="533" y1="52941" x2="533" y2="52941"/>
                      </a14:backgroundRemoval>
                    </a14:imgEffect>
                  </a14:imgLayer>
                </a14:imgProps>
              </a:ext>
              <a:ext uri="{28A0092B-C50C-407E-A947-70E740481C1C}">
                <a14:useLocalDpi xmlns:a14="http://schemas.microsoft.com/office/drawing/2010/main" val="0"/>
              </a:ext>
            </a:extLst>
          </a:blip>
          <a:srcRect/>
          <a:stretch>
            <a:fillRect/>
          </a:stretch>
        </p:blipFill>
        <p:spPr bwMode="auto">
          <a:xfrm rot="5400000">
            <a:off x="135401" y="2619250"/>
            <a:ext cx="4248804" cy="1327759"/>
          </a:xfrm>
          <a:prstGeom prst="rect">
            <a:avLst/>
          </a:prstGeom>
          <a:noFill/>
          <a:ln>
            <a:noFill/>
          </a:ln>
          <a:effectLst/>
        </p:spPr>
      </p:pic>
      <p:pic>
        <p:nvPicPr>
          <p:cNvPr id="8"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793" b="99094" l="0" r="100000">
                        <a14:foregroundMark x1="53704" y1="7135" x2="53704" y2="7135"/>
                        <a14:foregroundMark x1="53704" y1="5663" x2="53704" y2="5663"/>
                        <a14:foregroundMark x1="44074" y1="6116" x2="44074" y2="6116"/>
                        <a14:foregroundMark x1="42593" y1="8947" x2="42593" y2="8947"/>
                        <a14:foregroundMark x1="41852" y1="12118" x2="41852" y2="12118"/>
                        <a14:foregroundMark x1="41852" y1="14156" x2="41852" y2="14156"/>
                        <a14:foregroundMark x1="56667" y1="12684" x2="56667" y2="12684"/>
                        <a14:foregroundMark x1="63704" y1="13250" x2="63704" y2="13250"/>
                        <a14:foregroundMark x1="63704" y1="10079" x2="63704" y2="10079"/>
                      </a14:backgroundRemoval>
                    </a14:imgEffect>
                  </a14:imgLayer>
                </a14:imgProps>
              </a:ext>
              <a:ext uri="{28A0092B-C50C-407E-A947-70E740481C1C}">
                <a14:useLocalDpi xmlns:a14="http://schemas.microsoft.com/office/drawing/2010/main" val="0"/>
              </a:ext>
            </a:extLst>
          </a:blip>
          <a:srcRect/>
          <a:stretch>
            <a:fillRect/>
          </a:stretch>
        </p:blipFill>
        <p:spPr bwMode="auto">
          <a:xfrm>
            <a:off x="3036083" y="1124744"/>
            <a:ext cx="1412005" cy="4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906" b="98879" l="9416" r="89610">
                        <a14:foregroundMark x1="46753" y1="14462" x2="46753" y2="14462"/>
                        <a14:foregroundMark x1="49026" y1="44507" x2="49026" y2="44507"/>
                        <a14:foregroundMark x1="48701" y1="42489" x2="48701" y2="42489"/>
                        <a14:foregroundMark x1="48701" y1="40022" x2="48701" y2="40022"/>
                        <a14:foregroundMark x1="48701" y1="38229" x2="48701" y2="38229"/>
                        <a14:foregroundMark x1="37338" y1="41592" x2="37338" y2="41592"/>
                        <a14:foregroundMark x1="49026" y1="47758" x2="49026" y2="47758"/>
                        <a14:foregroundMark x1="55195" y1="52018" x2="55195" y2="52018"/>
                        <a14:foregroundMark x1="42857" y1="53475" x2="42857" y2="53475"/>
                        <a14:foregroundMark x1="48701" y1="60426" x2="48701" y2="60426"/>
                        <a14:foregroundMark x1="56818" y1="57735" x2="56818" y2="57735"/>
                        <a14:foregroundMark x1="45779" y1="55605" x2="45779" y2="55605"/>
                        <a14:foregroundMark x1="48052" y1="63789" x2="48052" y2="63789"/>
                        <a14:foregroundMark x1="56818" y1="62220" x2="56818" y2="62220"/>
                      </a14:backgroundRemoval>
                    </a14:imgEffect>
                  </a14:imgLayer>
                </a14:imgProps>
              </a:ext>
              <a:ext uri="{28A0092B-C50C-407E-A947-70E740481C1C}">
                <a14:useLocalDpi xmlns:a14="http://schemas.microsoft.com/office/drawing/2010/main" val="0"/>
              </a:ext>
            </a:extLst>
          </a:blip>
          <a:srcRect/>
          <a:stretch>
            <a:fillRect/>
          </a:stretch>
        </p:blipFill>
        <p:spPr bwMode="auto">
          <a:xfrm>
            <a:off x="83755" y="1124744"/>
            <a:ext cx="1528628" cy="4249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右中かっこ 9"/>
          <p:cNvSpPr/>
          <p:nvPr/>
        </p:nvSpPr>
        <p:spPr>
          <a:xfrm rot="5400000">
            <a:off x="2849736" y="3169356"/>
            <a:ext cx="432048" cy="4908400"/>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13" name="テキスト ボックス 12"/>
          <p:cNvSpPr txBox="1"/>
          <p:nvPr/>
        </p:nvSpPr>
        <p:spPr>
          <a:xfrm>
            <a:off x="941524" y="6001091"/>
            <a:ext cx="4248472" cy="461665"/>
          </a:xfrm>
          <a:prstGeom prst="rect">
            <a:avLst/>
          </a:prstGeom>
          <a:ln w="9525"/>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kumimoji="1" lang="ja-JP" altLang="en-US" sz="2400" dirty="0" smtClean="0"/>
              <a:t>店舗調査した際の価格　</a:t>
            </a:r>
            <a:r>
              <a:rPr kumimoji="1" lang="en-US" altLang="ja-JP" sz="2400" dirty="0" smtClean="0">
                <a:solidFill>
                  <a:srgbClr val="FF0000"/>
                </a:solidFill>
              </a:rPr>
              <a:t>129</a:t>
            </a:r>
            <a:r>
              <a:rPr kumimoji="1" lang="ja-JP" altLang="en-US" sz="2400" dirty="0" smtClean="0">
                <a:solidFill>
                  <a:srgbClr val="FF0000"/>
                </a:solidFill>
              </a:rPr>
              <a:t>円</a:t>
            </a:r>
            <a:endParaRPr kumimoji="1" lang="ja-JP" altLang="en-US" sz="2400" dirty="0">
              <a:solidFill>
                <a:srgbClr val="FF0000"/>
              </a:solidFill>
            </a:endParaRPr>
          </a:p>
        </p:txBody>
      </p:sp>
      <p:pic>
        <p:nvPicPr>
          <p:cNvPr id="15" name="図 13" descr="画面の領域"/>
          <p:cNvPicPr>
            <a:picLocks noChangeAspect="1"/>
          </p:cNvPicPr>
          <p:nvPr/>
        </p:nvPicPr>
        <p:blipFill>
          <a:blip r:embed="rId9">
            <a:extLst>
              <a:ext uri="{BEBA8EAE-BF5A-486C-A8C5-ECC9F3942E4B}">
                <a14:imgProps xmlns:a14="http://schemas.microsoft.com/office/drawing/2010/main">
                  <a14:imgLayer r:embed="rId10">
                    <a14:imgEffect>
                      <a14:backgroundRemoval t="1737" b="99504" l="9639" r="89157">
                        <a14:foregroundMark x1="50602" y1="6948" x2="50602" y2="6948"/>
                      </a14:backgroundRemoval>
                    </a14:imgEffect>
                  </a14:imgLayer>
                </a14:imgProps>
              </a:ext>
              <a:ext uri="{28A0092B-C50C-407E-A947-70E740481C1C}">
                <a14:useLocalDpi xmlns:a14="http://schemas.microsoft.com/office/drawing/2010/main" val="0"/>
              </a:ext>
            </a:extLst>
          </a:blip>
          <a:stretch>
            <a:fillRect/>
          </a:stretch>
        </p:blipFill>
        <p:spPr>
          <a:xfrm>
            <a:off x="4404235" y="1053162"/>
            <a:ext cx="1823949" cy="4428020"/>
          </a:xfrm>
          <a:prstGeom prst="rect">
            <a:avLst/>
          </a:prstGeom>
        </p:spPr>
      </p:pic>
    </p:spTree>
    <p:extLst>
      <p:ext uri="{BB962C8B-B14F-4D97-AF65-F5344CB8AC3E}">
        <p14:creationId xmlns:p14="http://schemas.microsoft.com/office/powerpoint/2010/main" val="304710978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お～</a:t>
            </a:r>
            <a:r>
              <a:rPr kumimoji="1" lang="ja-JP" altLang="en-US" dirty="0" err="1" smtClean="0"/>
              <a:t>い</a:t>
            </a:r>
            <a:r>
              <a:rPr kumimoji="1" lang="ja-JP" altLang="en-US" dirty="0" smtClean="0"/>
              <a:t>お茶の評価</a:t>
            </a:r>
            <a:endParaRPr kumimoji="1" lang="ja-JP" altLang="en-US" dirty="0"/>
          </a:p>
        </p:txBody>
      </p:sp>
      <p:sp>
        <p:nvSpPr>
          <p:cNvPr id="3" name="コンテンツ プレースホルダー 2"/>
          <p:cNvSpPr>
            <a:spLocks noGrp="1"/>
          </p:cNvSpPr>
          <p:nvPr>
            <p:ph idx="1"/>
          </p:nvPr>
        </p:nvSpPr>
        <p:spPr/>
        <p:txBody>
          <a:bodyPr/>
          <a:lstStyle/>
          <a:p>
            <a:pPr marL="0" indent="0">
              <a:buNone/>
            </a:pPr>
            <a:r>
              <a:rPr kumimoji="1" lang="ja-JP" altLang="en-US" dirty="0" smtClean="0"/>
              <a:t>井田・増田（</a:t>
            </a:r>
            <a:r>
              <a:rPr kumimoji="1" lang="en-US" altLang="ja-JP" dirty="0" smtClean="0"/>
              <a:t>2012</a:t>
            </a:r>
            <a:r>
              <a:rPr kumimoji="1" lang="ja-JP" altLang="en-US" dirty="0" smtClean="0"/>
              <a:t>）の</a:t>
            </a:r>
            <a:r>
              <a:rPr lang="en-US" altLang="ja-JP" dirty="0" smtClean="0"/>
              <a:t>PB</a:t>
            </a:r>
            <a:r>
              <a:rPr lang="ja-JP" altLang="en-US" dirty="0" smtClean="0"/>
              <a:t>と</a:t>
            </a:r>
            <a:r>
              <a:rPr lang="en-US" altLang="ja-JP" dirty="0" smtClean="0"/>
              <a:t>NB</a:t>
            </a:r>
            <a:r>
              <a:rPr lang="ja-JP" altLang="en-US" dirty="0" smtClean="0"/>
              <a:t>の消費者意識の検証方法を参考に</a:t>
            </a:r>
            <a:r>
              <a:rPr lang="ja-JP" altLang="en-US" dirty="0">
                <a:solidFill>
                  <a:srgbClr val="FF0000"/>
                </a:solidFill>
              </a:rPr>
              <a:t>品質・信頼性・好感度</a:t>
            </a:r>
            <a:r>
              <a:rPr lang="ja-JP" altLang="en-US" dirty="0" smtClean="0"/>
              <a:t>の</a:t>
            </a:r>
            <a:r>
              <a:rPr lang="en-US" altLang="ja-JP" dirty="0" smtClean="0"/>
              <a:t>3</a:t>
            </a:r>
            <a:r>
              <a:rPr lang="ja-JP" altLang="en-US" dirty="0" err="1" smtClean="0"/>
              <a:t>つの</a:t>
            </a:r>
            <a:r>
              <a:rPr lang="ja-JP" altLang="en-US" dirty="0" smtClean="0"/>
              <a:t>尺度を用いて</a:t>
            </a:r>
            <a:r>
              <a:rPr lang="en-US" altLang="ja-JP" dirty="0" smtClean="0"/>
              <a:t>NB</a:t>
            </a:r>
            <a:r>
              <a:rPr lang="ja-JP" altLang="en-US" dirty="0" smtClean="0"/>
              <a:t>の評価を測定することにした。</a:t>
            </a:r>
            <a:endParaRPr lang="en-US" altLang="ja-JP" dirty="0" smtClean="0"/>
          </a:p>
          <a:p>
            <a:pPr marL="0" indent="0">
              <a:buNone/>
            </a:pPr>
            <a:endParaRPr kumimoji="1" lang="ja-JP" altLang="en-US" dirty="0"/>
          </a:p>
        </p:txBody>
      </p:sp>
      <p:sp>
        <p:nvSpPr>
          <p:cNvPr id="4" name="フッター プレースホルダー 3"/>
          <p:cNvSpPr>
            <a:spLocks noGrp="1"/>
          </p:cNvSpPr>
          <p:nvPr>
            <p:ph type="ftr" sz="quarter" idx="11"/>
          </p:nvPr>
        </p:nvSpPr>
        <p:spPr/>
        <p:txBody>
          <a:bodyPr/>
          <a:lstStyle/>
          <a:p>
            <a:r>
              <a:rPr lang="ja-JP" altLang="en-US" dirty="0" smtClean="0"/>
              <a:t>検証</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59</a:t>
            </a:fld>
            <a:endParaRPr kumimoji="1" lang="ja-JP" altLang="en-US"/>
          </a:p>
        </p:txBody>
      </p:sp>
      <p:pic>
        <p:nvPicPr>
          <p:cNvPr id="7" name="図 6"/>
          <p:cNvPicPr/>
          <p:nvPr/>
        </p:nvPicPr>
        <p:blipFill>
          <a:blip r:embed="rId2" cstate="print"/>
          <a:srcRect/>
          <a:stretch>
            <a:fillRect/>
          </a:stretch>
        </p:blipFill>
        <p:spPr bwMode="auto">
          <a:xfrm>
            <a:off x="1619672" y="3356992"/>
            <a:ext cx="5832649" cy="1848032"/>
          </a:xfrm>
          <a:prstGeom prst="rect">
            <a:avLst/>
          </a:prstGeom>
          <a:noFill/>
          <a:ln w="9525">
            <a:noFill/>
            <a:miter lim="800000"/>
            <a:headEnd/>
            <a:tailEnd/>
          </a:ln>
        </p:spPr>
      </p:pic>
      <p:sp>
        <p:nvSpPr>
          <p:cNvPr id="8" name="テキスト ボックス 7"/>
          <p:cNvSpPr txBox="1"/>
          <p:nvPr/>
        </p:nvSpPr>
        <p:spPr>
          <a:xfrm>
            <a:off x="755576" y="5517232"/>
            <a:ext cx="7560840" cy="830997"/>
          </a:xfrm>
          <a:prstGeom prst="rect">
            <a:avLst/>
          </a:prstGeom>
          <a:noFill/>
        </p:spPr>
        <p:txBody>
          <a:bodyPr wrap="square" rtlCol="0">
            <a:spAutoFit/>
          </a:bodyPr>
          <a:lstStyle/>
          <a:p>
            <a:r>
              <a:rPr kumimoji="1" lang="ja-JP" altLang="en-US" sz="2400" dirty="0" smtClean="0"/>
              <a:t>また、ペットボトルのお茶を普段購入しない人は店頭でお茶が並んでいる状況を想像しづらいと考え、</a:t>
            </a:r>
            <a:r>
              <a:rPr kumimoji="1" lang="ja-JP" altLang="en-US" sz="2400" dirty="0" smtClean="0">
                <a:solidFill>
                  <a:schemeClr val="accent6"/>
                </a:solidFill>
              </a:rPr>
              <a:t>対象外</a:t>
            </a:r>
            <a:r>
              <a:rPr kumimoji="1" lang="ja-JP" altLang="en-US" sz="2400" dirty="0" smtClean="0"/>
              <a:t>とする。</a:t>
            </a:r>
            <a:endParaRPr kumimoji="1" lang="ja-JP" altLang="en-US" sz="2400" dirty="0"/>
          </a:p>
        </p:txBody>
      </p:sp>
    </p:spTree>
    <p:extLst>
      <p:ext uri="{BB962C8B-B14F-4D97-AF65-F5344CB8AC3E}">
        <p14:creationId xmlns:p14="http://schemas.microsoft.com/office/powerpoint/2010/main" val="41648005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4624"/>
            <a:ext cx="8229600" cy="1143000"/>
          </a:xfrm>
        </p:spPr>
        <p:txBody>
          <a:bodyPr>
            <a:noAutofit/>
          </a:bodyPr>
          <a:lstStyle/>
          <a:p>
            <a:r>
              <a:rPr lang="ja-JP" altLang="en-US" sz="4000" smtClean="0"/>
              <a:t>ダブルチョップと</a:t>
            </a:r>
            <a:r>
              <a:rPr lang="ja-JP" altLang="en-US" sz="4000" dirty="0"/>
              <a:t>は</a:t>
            </a:r>
            <a:endParaRPr kumimoji="1" lang="ja-JP" altLang="en-US" sz="3600" dirty="0"/>
          </a:p>
        </p:txBody>
      </p:sp>
      <p:sp>
        <p:nvSpPr>
          <p:cNvPr id="4" name="フッター プレースホルダー 3"/>
          <p:cNvSpPr>
            <a:spLocks noGrp="1"/>
          </p:cNvSpPr>
          <p:nvPr>
            <p:ph type="ftr" sz="quarter" idx="11"/>
          </p:nvPr>
        </p:nvSpPr>
        <p:spPr/>
        <p:txBody>
          <a:bodyPr/>
          <a:lstStyle/>
          <a:p>
            <a:r>
              <a:rPr lang="ja-JP" altLang="en-US" dirty="0" smtClean="0"/>
              <a:t>現状分析</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6</a:t>
            </a:fld>
            <a:endParaRPr kumimoji="1" lang="ja-JP" altLang="en-US"/>
          </a:p>
        </p:txBody>
      </p:sp>
      <p:graphicFrame>
        <p:nvGraphicFramePr>
          <p:cNvPr id="6" name="図表 25"/>
          <p:cNvGraphicFramePr/>
          <p:nvPr>
            <p:extLst>
              <p:ext uri="{D42A27DB-BD31-4B8C-83A1-F6EECF244321}">
                <p14:modId xmlns:p14="http://schemas.microsoft.com/office/powerpoint/2010/main" val="4221585843"/>
              </p:ext>
            </p:extLst>
          </p:nvPr>
        </p:nvGraphicFramePr>
        <p:xfrm>
          <a:off x="755576" y="1196752"/>
          <a:ext cx="2592288" cy="40684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グループ化 27"/>
          <p:cNvGrpSpPr/>
          <p:nvPr/>
        </p:nvGrpSpPr>
        <p:grpSpPr>
          <a:xfrm>
            <a:off x="898232" y="5373216"/>
            <a:ext cx="2304256" cy="1172099"/>
            <a:chOff x="413465" y="3344434"/>
            <a:chExt cx="2672171" cy="1336085"/>
          </a:xfrm>
          <a:solidFill>
            <a:schemeClr val="bg1"/>
          </a:solidFill>
        </p:grpSpPr>
        <p:sp>
          <p:nvSpPr>
            <p:cNvPr id="8" name="角丸四角形 28"/>
            <p:cNvSpPr/>
            <p:nvPr/>
          </p:nvSpPr>
          <p:spPr>
            <a:xfrm>
              <a:off x="413465" y="3344434"/>
              <a:ext cx="2672171" cy="1336085"/>
            </a:xfrm>
            <a:prstGeom prst="roundRect">
              <a:avLst>
                <a:gd name="adj" fmla="val 10000"/>
              </a:avLst>
            </a:prstGeom>
            <a:grpFill/>
            <a:ln>
              <a:solidFill>
                <a:schemeClr val="accent5">
                  <a:lumMod val="60000"/>
                  <a:lumOff val="4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角丸四角形 4"/>
            <p:cNvSpPr/>
            <p:nvPr/>
          </p:nvSpPr>
          <p:spPr>
            <a:xfrm>
              <a:off x="452598" y="3383567"/>
              <a:ext cx="2593905" cy="1257819"/>
            </a:xfrm>
            <a:prstGeom prst="rect">
              <a:avLst/>
            </a:prstGeom>
            <a:noFill/>
            <a:ln>
              <a:noFill/>
            </a:ln>
          </p:spPr>
          <p:style>
            <a:lnRef idx="0">
              <a:scrgbClr r="0" g="0" b="0"/>
            </a:lnRef>
            <a:fillRef idx="0">
              <a:scrgbClr r="0" g="0" b="0"/>
            </a:fillRef>
            <a:effectRef idx="0">
              <a:scrgbClr r="0" g="0" b="0"/>
            </a:effectRef>
            <a:fontRef idx="minor">
              <a:schemeClr val="lt1"/>
            </a:fontRef>
          </p:style>
          <p:txBody>
            <a:bodyPr spcFirstLastPara="0" vert="horz" wrap="square" lIns="72390" tIns="48260" rIns="72390" bIns="48260" numCol="1" spcCol="1270" anchor="ctr" anchorCtr="0">
              <a:noAutofit/>
            </a:bodyPr>
            <a:lstStyle/>
            <a:p>
              <a:pPr lvl="0" algn="ctr" defTabSz="1689100">
                <a:lnSpc>
                  <a:spcPct val="90000"/>
                </a:lnSpc>
                <a:spcBef>
                  <a:spcPct val="0"/>
                </a:spcBef>
                <a:spcAft>
                  <a:spcPct val="35000"/>
                </a:spcAft>
              </a:pPr>
              <a:r>
                <a:rPr kumimoji="1" lang="ja-JP" altLang="en-US" sz="3200" kern="1200" dirty="0" smtClean="0">
                  <a:solidFill>
                    <a:schemeClr val="tx1"/>
                  </a:solidFill>
                  <a:effectLst>
                    <a:outerShdw blurRad="38100" dist="38100" dir="2700000" algn="tl">
                      <a:srgbClr val="000000">
                        <a:alpha val="43137"/>
                      </a:srgbClr>
                    </a:outerShdw>
                  </a:effectLst>
                </a:rPr>
                <a:t>ナショナルブランド</a:t>
              </a:r>
              <a:endParaRPr kumimoji="1" lang="ja-JP" altLang="en-US" sz="3200" kern="1200" dirty="0">
                <a:solidFill>
                  <a:schemeClr val="tx1"/>
                </a:solidFill>
                <a:effectLst>
                  <a:outerShdw blurRad="38100" dist="38100" dir="2700000" algn="tl">
                    <a:srgbClr val="000000">
                      <a:alpha val="43137"/>
                    </a:srgbClr>
                  </a:outerShdw>
                </a:effectLst>
              </a:endParaRPr>
            </a:p>
          </p:txBody>
        </p:sp>
      </p:grpSp>
      <p:sp>
        <p:nvSpPr>
          <p:cNvPr id="11" name="右矢印 10"/>
          <p:cNvSpPr/>
          <p:nvPr/>
        </p:nvSpPr>
        <p:spPr>
          <a:xfrm>
            <a:off x="3426768" y="5763586"/>
            <a:ext cx="288032" cy="432048"/>
          </a:xfrm>
          <a:prstGeom prst="rightArrow">
            <a:avLst/>
          </a:prstGeom>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右矢印 11"/>
          <p:cNvSpPr/>
          <p:nvPr/>
        </p:nvSpPr>
        <p:spPr>
          <a:xfrm>
            <a:off x="3419872" y="1592796"/>
            <a:ext cx="288032" cy="432048"/>
          </a:xfrm>
          <a:prstGeom prst="rightArrow">
            <a:avLst/>
          </a:prstGeom>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右矢印 12"/>
          <p:cNvSpPr/>
          <p:nvPr/>
        </p:nvSpPr>
        <p:spPr>
          <a:xfrm>
            <a:off x="3419872" y="3032956"/>
            <a:ext cx="288032" cy="432048"/>
          </a:xfrm>
          <a:prstGeom prst="rightArrow">
            <a:avLst/>
          </a:prstGeom>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右矢印 13"/>
          <p:cNvSpPr/>
          <p:nvPr/>
        </p:nvSpPr>
        <p:spPr>
          <a:xfrm>
            <a:off x="3419872" y="4473116"/>
            <a:ext cx="288032" cy="432048"/>
          </a:xfrm>
          <a:prstGeom prst="rightArrow">
            <a:avLst/>
          </a:prstGeom>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p:cNvSpPr txBox="1"/>
          <p:nvPr/>
        </p:nvSpPr>
        <p:spPr>
          <a:xfrm>
            <a:off x="3714808" y="1568657"/>
            <a:ext cx="5177672" cy="461665"/>
          </a:xfrm>
          <a:prstGeom prst="rect">
            <a:avLst/>
          </a:prstGeom>
          <a:noFill/>
        </p:spPr>
        <p:txBody>
          <a:bodyPr wrap="square" rtlCol="0">
            <a:spAutoFit/>
          </a:bodyPr>
          <a:lstStyle/>
          <a:p>
            <a:r>
              <a:rPr lang="ja-JP" altLang="en-US" sz="2400" dirty="0">
                <a:solidFill>
                  <a:srgbClr val="002060"/>
                </a:solidFill>
              </a:rPr>
              <a:t>最終販売者</a:t>
            </a:r>
            <a:r>
              <a:rPr lang="ja-JP" altLang="en-US" sz="2400">
                <a:solidFill>
                  <a:srgbClr val="002060"/>
                </a:solidFill>
              </a:rPr>
              <a:t>（</a:t>
            </a:r>
            <a:r>
              <a:rPr lang="ja-JP" altLang="en-US" sz="2400" smtClean="0">
                <a:solidFill>
                  <a:srgbClr val="002060"/>
                </a:solidFill>
              </a:rPr>
              <a:t>小売）</a:t>
            </a:r>
            <a:r>
              <a:rPr lang="ja-JP" altLang="en-US" sz="2400" dirty="0">
                <a:solidFill>
                  <a:srgbClr val="002060"/>
                </a:solidFill>
              </a:rPr>
              <a:t>のブランド（商標）</a:t>
            </a:r>
            <a:endParaRPr kumimoji="1" lang="ja-JP" altLang="en-US" dirty="0"/>
          </a:p>
        </p:txBody>
      </p:sp>
      <p:sp>
        <p:nvSpPr>
          <p:cNvPr id="19" name="テキスト ボックス 15"/>
          <p:cNvSpPr txBox="1"/>
          <p:nvPr/>
        </p:nvSpPr>
        <p:spPr>
          <a:xfrm>
            <a:off x="3714808" y="3018147"/>
            <a:ext cx="5177672" cy="461665"/>
          </a:xfrm>
          <a:prstGeom prst="rect">
            <a:avLst/>
          </a:prstGeom>
          <a:noFill/>
        </p:spPr>
        <p:txBody>
          <a:bodyPr wrap="square" rtlCol="0">
            <a:spAutoFit/>
          </a:bodyPr>
          <a:lstStyle/>
          <a:p>
            <a:r>
              <a:rPr lang="ja-JP" altLang="en-US" sz="2400" smtClean="0">
                <a:solidFill>
                  <a:srgbClr val="FF0000"/>
                </a:solidFill>
              </a:rPr>
              <a:t>小売の</a:t>
            </a:r>
            <a:r>
              <a:rPr lang="ja-JP" altLang="en-US" sz="2400" dirty="0">
                <a:solidFill>
                  <a:srgbClr val="FF0000"/>
                </a:solidFill>
              </a:rPr>
              <a:t>ブランドのみを示すもの</a:t>
            </a:r>
            <a:endParaRPr lang="en-US" altLang="ja-JP" sz="2400" dirty="0" smtClean="0"/>
          </a:p>
        </p:txBody>
      </p:sp>
      <p:sp>
        <p:nvSpPr>
          <p:cNvPr id="20" name="テキスト ボックス 16"/>
          <p:cNvSpPr txBox="1"/>
          <p:nvPr/>
        </p:nvSpPr>
        <p:spPr>
          <a:xfrm>
            <a:off x="3725760" y="4261148"/>
            <a:ext cx="5177672" cy="830997"/>
          </a:xfrm>
          <a:prstGeom prst="rect">
            <a:avLst/>
          </a:prstGeom>
          <a:noFill/>
        </p:spPr>
        <p:txBody>
          <a:bodyPr wrap="square" rtlCol="0">
            <a:spAutoFit/>
          </a:bodyPr>
          <a:lstStyle/>
          <a:p>
            <a:r>
              <a:rPr lang="ja-JP" altLang="en-US" sz="2400" smtClean="0">
                <a:solidFill>
                  <a:srgbClr val="FF0000"/>
                </a:solidFill>
              </a:rPr>
              <a:t>小売の</a:t>
            </a:r>
            <a:r>
              <a:rPr lang="ja-JP" altLang="en-US" sz="2400" dirty="0">
                <a:solidFill>
                  <a:srgbClr val="FF0000"/>
                </a:solidFill>
              </a:rPr>
              <a:t>ブランドを前面に出すが、生産者（メーカー）名も併記するもの</a:t>
            </a:r>
            <a:endParaRPr lang="en-US" altLang="ja-JP" sz="2400" dirty="0" smtClean="0"/>
          </a:p>
        </p:txBody>
      </p:sp>
      <p:sp>
        <p:nvSpPr>
          <p:cNvPr id="21" name="テキスト ボックス 17"/>
          <p:cNvSpPr txBox="1"/>
          <p:nvPr/>
        </p:nvSpPr>
        <p:spPr>
          <a:xfrm>
            <a:off x="3714808" y="5748777"/>
            <a:ext cx="5310735" cy="461665"/>
          </a:xfrm>
          <a:prstGeom prst="rect">
            <a:avLst/>
          </a:prstGeom>
          <a:noFill/>
        </p:spPr>
        <p:txBody>
          <a:bodyPr wrap="square" rtlCol="0">
            <a:spAutoFit/>
          </a:bodyPr>
          <a:lstStyle/>
          <a:p>
            <a:r>
              <a:rPr lang="ja-JP" altLang="en-US" sz="2400" dirty="0">
                <a:solidFill>
                  <a:srgbClr val="002060"/>
                </a:solidFill>
              </a:rPr>
              <a:t>生産者</a:t>
            </a:r>
            <a:r>
              <a:rPr lang="ja-JP" altLang="en-US" sz="2400">
                <a:solidFill>
                  <a:srgbClr val="002060"/>
                </a:solidFill>
              </a:rPr>
              <a:t>（メーカー</a:t>
            </a:r>
            <a:r>
              <a:rPr lang="ja-JP" altLang="en-US" sz="2400" dirty="0">
                <a:solidFill>
                  <a:srgbClr val="002060"/>
                </a:solidFill>
              </a:rPr>
              <a:t>）</a:t>
            </a:r>
            <a:r>
              <a:rPr lang="ja-JP" altLang="en-US" sz="2400">
                <a:solidFill>
                  <a:srgbClr val="002060"/>
                </a:solidFill>
              </a:rPr>
              <a:t>を表すブランド（商標）</a:t>
            </a:r>
            <a:endParaRPr lang="en-US" altLang="ja-JP" sz="2400" dirty="0"/>
          </a:p>
        </p:txBody>
      </p:sp>
      <p:sp>
        <p:nvSpPr>
          <p:cNvPr id="23" name="正方形/長方形 7"/>
          <p:cNvSpPr/>
          <p:nvPr/>
        </p:nvSpPr>
        <p:spPr>
          <a:xfrm>
            <a:off x="6588224" y="6381328"/>
            <a:ext cx="2063152" cy="276999"/>
          </a:xfrm>
          <a:prstGeom prst="rect">
            <a:avLst/>
          </a:prstGeom>
        </p:spPr>
        <p:txBody>
          <a:bodyPr wrap="square">
            <a:spAutoFit/>
          </a:bodyPr>
          <a:lstStyle/>
          <a:p>
            <a:pPr algn="r"/>
            <a:r>
              <a:rPr lang="ja-JP" altLang="en-US" sz="1200" b="1" dirty="0" smtClean="0"/>
              <a:t>伊藤（</a:t>
            </a:r>
            <a:r>
              <a:rPr lang="en-US" altLang="ja-JP" sz="1200" b="1" dirty="0" smtClean="0"/>
              <a:t>2013</a:t>
            </a:r>
            <a:r>
              <a:rPr lang="ja-JP" altLang="en-US" sz="1200" b="1" dirty="0" smtClean="0"/>
              <a:t>）を</a:t>
            </a:r>
            <a:r>
              <a:rPr lang="ja-JP" altLang="en-US" sz="1200" b="1" dirty="0"/>
              <a:t>参考に作成</a:t>
            </a:r>
            <a:endParaRPr lang="en-US" altLang="ja-JP" sz="1200" b="1" dirty="0"/>
          </a:p>
        </p:txBody>
      </p:sp>
    </p:spTree>
    <p:extLst>
      <p:ext uri="{BB962C8B-B14F-4D97-AF65-F5344CB8AC3E}">
        <p14:creationId xmlns:p14="http://schemas.microsoft.com/office/powerpoint/2010/main" val="357940860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smtClean="0"/>
              <a:t>本調査（仮説２）の概要</a:t>
            </a:r>
            <a:endParaRPr kumimoji="1" lang="ja-JP" altLang="en-US" dirty="0"/>
          </a:p>
        </p:txBody>
      </p:sp>
      <p:sp>
        <p:nvSpPr>
          <p:cNvPr id="3" name="フッター プレースホルダー 2"/>
          <p:cNvSpPr>
            <a:spLocks noGrp="1"/>
          </p:cNvSpPr>
          <p:nvPr>
            <p:ph type="ftr" sz="quarter" idx="11"/>
          </p:nvPr>
        </p:nvSpPr>
        <p:spPr/>
        <p:txBody>
          <a:bodyPr/>
          <a:lstStyle/>
          <a:p>
            <a:r>
              <a:rPr lang="ja-JP" altLang="en-US" dirty="0"/>
              <a:t>検証</a:t>
            </a:r>
          </a:p>
        </p:txBody>
      </p:sp>
      <p:sp>
        <p:nvSpPr>
          <p:cNvPr id="2" name="スライド番号プレースホルダー 1"/>
          <p:cNvSpPr>
            <a:spLocks noGrp="1"/>
          </p:cNvSpPr>
          <p:nvPr>
            <p:ph type="sldNum" sz="quarter" idx="12"/>
          </p:nvPr>
        </p:nvSpPr>
        <p:spPr/>
        <p:txBody>
          <a:bodyPr/>
          <a:lstStyle/>
          <a:p>
            <a:fld id="{48F923D7-A10D-4D62-940C-AB97FE5DAD4A}" type="slidenum">
              <a:rPr kumimoji="1" lang="ja-JP" altLang="en-US" smtClean="0"/>
              <a:t>60</a:t>
            </a:fld>
            <a:endParaRPr kumimoji="1" lang="ja-JP" altLang="en-US"/>
          </a:p>
        </p:txBody>
      </p:sp>
      <p:graphicFrame>
        <p:nvGraphicFramePr>
          <p:cNvPr id="6" name="表 4"/>
          <p:cNvGraphicFramePr>
            <a:graphicFrameLocks noGrp="1"/>
          </p:cNvGraphicFramePr>
          <p:nvPr>
            <p:extLst>
              <p:ext uri="{D42A27DB-BD31-4B8C-83A1-F6EECF244321}">
                <p14:modId xmlns:p14="http://schemas.microsoft.com/office/powerpoint/2010/main" val="1413970141"/>
              </p:ext>
            </p:extLst>
          </p:nvPr>
        </p:nvGraphicFramePr>
        <p:xfrm>
          <a:off x="611560" y="1772816"/>
          <a:ext cx="7920880" cy="4361754"/>
        </p:xfrm>
        <a:graphic>
          <a:graphicData uri="http://schemas.openxmlformats.org/drawingml/2006/table">
            <a:tbl>
              <a:tblPr firstRow="1" bandRow="1">
                <a:effectLst>
                  <a:outerShdw blurRad="50800" dist="38100" dir="2700000" algn="tl" rotWithShape="0">
                    <a:prstClr val="black">
                      <a:alpha val="40000"/>
                    </a:prstClr>
                  </a:outerShdw>
                </a:effectLst>
                <a:tableStyleId>{5940675A-B579-460E-94D1-54222C63F5DA}</a:tableStyleId>
              </a:tblPr>
              <a:tblGrid>
                <a:gridCol w="2650543">
                  <a:extLst>
                    <a:ext uri="{9D8B030D-6E8A-4147-A177-3AD203B41FA5}">
                      <a16:colId xmlns="" xmlns:a16="http://schemas.microsoft.com/office/drawing/2014/main" val="20000"/>
                    </a:ext>
                  </a:extLst>
                </a:gridCol>
                <a:gridCol w="5270337">
                  <a:extLst>
                    <a:ext uri="{9D8B030D-6E8A-4147-A177-3AD203B41FA5}">
                      <a16:colId xmlns="" xmlns:a16="http://schemas.microsoft.com/office/drawing/2014/main" val="20001"/>
                    </a:ext>
                  </a:extLst>
                </a:gridCol>
              </a:tblGrid>
              <a:tr h="528839">
                <a:tc>
                  <a:txBody>
                    <a:bodyPr/>
                    <a:lstStyle/>
                    <a:p>
                      <a:pPr algn="ctr"/>
                      <a:r>
                        <a:rPr kumimoji="1" lang="ja-JP" altLang="en-US" dirty="0" smtClean="0"/>
                        <a:t>調査目的</a:t>
                      </a:r>
                      <a:endParaRPr kumimoji="1" lang="ja-JP" altLang="en-US" dirty="0"/>
                    </a:p>
                  </a:txBody>
                  <a:tcPr anchor="ctr">
                    <a:solidFill>
                      <a:schemeClr val="bg1"/>
                    </a:solidFill>
                  </a:tcPr>
                </a:tc>
                <a:tc>
                  <a:txBody>
                    <a:bodyPr/>
                    <a:lstStyle/>
                    <a:p>
                      <a:r>
                        <a:rPr kumimoji="1" lang="ja-JP" altLang="en-US" dirty="0" smtClean="0"/>
                        <a:t>ダブルチョップの有無による</a:t>
                      </a:r>
                      <a:r>
                        <a:rPr kumimoji="1" lang="en-US" altLang="ja-JP" dirty="0" smtClean="0"/>
                        <a:t>NB</a:t>
                      </a:r>
                      <a:r>
                        <a:rPr kumimoji="1" lang="ja-JP" altLang="en-US" dirty="0" smtClean="0"/>
                        <a:t>評価の変化を比較</a:t>
                      </a:r>
                      <a:endParaRPr kumimoji="1" lang="en-US" altLang="ja-JP" dirty="0" smtClean="0"/>
                    </a:p>
                  </a:txBody>
                  <a:tcPr anchor="ctr">
                    <a:solidFill>
                      <a:schemeClr val="bg1"/>
                    </a:solidFill>
                  </a:tcPr>
                </a:tc>
                <a:extLst>
                  <a:ext uri="{0D108BD9-81ED-4DB2-BD59-A6C34878D82A}">
                    <a16:rowId xmlns="" xmlns:a16="http://schemas.microsoft.com/office/drawing/2014/main" val="10000"/>
                  </a:ext>
                </a:extLst>
              </a:tr>
              <a:tr h="528839">
                <a:tc>
                  <a:txBody>
                    <a:bodyPr/>
                    <a:lstStyle/>
                    <a:p>
                      <a:pPr algn="ctr"/>
                      <a:r>
                        <a:rPr kumimoji="1" lang="ja-JP" altLang="en-US" dirty="0" smtClean="0"/>
                        <a:t>調査対象</a:t>
                      </a:r>
                      <a:endParaRPr kumimoji="1" lang="ja-JP" altLang="en-US" dirty="0"/>
                    </a:p>
                  </a:txBody>
                  <a:tcPr anchor="ctr">
                    <a:solidFill>
                      <a:schemeClr val="bg1"/>
                    </a:solidFill>
                  </a:tcPr>
                </a:tc>
                <a:tc>
                  <a:txBody>
                    <a:bodyPr/>
                    <a:lstStyle/>
                    <a:p>
                      <a:r>
                        <a:rPr kumimoji="1" lang="en-US" altLang="ja-JP" dirty="0" smtClean="0"/>
                        <a:t>10</a:t>
                      </a:r>
                      <a:r>
                        <a:rPr kumimoji="1" lang="ja-JP" altLang="en-US" dirty="0" smtClean="0"/>
                        <a:t>代・</a:t>
                      </a:r>
                      <a:r>
                        <a:rPr kumimoji="1" lang="en-US" altLang="ja-JP" dirty="0" smtClean="0"/>
                        <a:t>20</a:t>
                      </a:r>
                      <a:r>
                        <a:rPr kumimoji="1" lang="ja-JP" altLang="en-US" dirty="0" smtClean="0"/>
                        <a:t>代　</a:t>
                      </a:r>
                      <a:r>
                        <a:rPr kumimoji="1" lang="en-US" altLang="ja-JP" dirty="0" smtClean="0"/>
                        <a:t>131</a:t>
                      </a:r>
                      <a:r>
                        <a:rPr kumimoji="1" lang="ja-JP" altLang="en-US" dirty="0" smtClean="0"/>
                        <a:t>人（男性　</a:t>
                      </a:r>
                      <a:r>
                        <a:rPr kumimoji="1" lang="en-US" altLang="ja-JP" dirty="0" smtClean="0"/>
                        <a:t>78</a:t>
                      </a:r>
                      <a:r>
                        <a:rPr kumimoji="1" lang="ja-JP" altLang="en-US" dirty="0" smtClean="0"/>
                        <a:t>人　女性　</a:t>
                      </a:r>
                      <a:r>
                        <a:rPr kumimoji="1" lang="en-US" altLang="ja-JP" dirty="0" smtClean="0"/>
                        <a:t>53</a:t>
                      </a:r>
                      <a:r>
                        <a:rPr kumimoji="1" lang="ja-JP" altLang="en-US" dirty="0" smtClean="0"/>
                        <a:t>人）</a:t>
                      </a:r>
                      <a:endParaRPr kumimoji="1" lang="ja-JP" altLang="en-US" dirty="0"/>
                    </a:p>
                  </a:txBody>
                  <a:tcPr anchor="ctr">
                    <a:solidFill>
                      <a:schemeClr val="bg1"/>
                    </a:solidFill>
                  </a:tcPr>
                </a:tc>
                <a:extLst>
                  <a:ext uri="{0D108BD9-81ED-4DB2-BD59-A6C34878D82A}">
                    <a16:rowId xmlns="" xmlns:a16="http://schemas.microsoft.com/office/drawing/2014/main" val="10001"/>
                  </a:ext>
                </a:extLst>
              </a:tr>
              <a:tr h="528839">
                <a:tc>
                  <a:txBody>
                    <a:bodyPr/>
                    <a:lstStyle/>
                    <a:p>
                      <a:pPr algn="ctr"/>
                      <a:r>
                        <a:rPr kumimoji="1" lang="ja-JP" altLang="en-US" dirty="0" smtClean="0"/>
                        <a:t>調査期間</a:t>
                      </a:r>
                      <a:endParaRPr kumimoji="1" lang="ja-JP" altLang="en-US" dirty="0"/>
                    </a:p>
                  </a:txBody>
                  <a:tcPr anchor="ctr">
                    <a:solidFill>
                      <a:schemeClr val="bg1"/>
                    </a:solidFill>
                  </a:tcPr>
                </a:tc>
                <a:tc>
                  <a:txBody>
                    <a:bodyPr/>
                    <a:lstStyle/>
                    <a:p>
                      <a:r>
                        <a:rPr kumimoji="1" lang="en-US" altLang="ja-JP" dirty="0" smtClean="0"/>
                        <a:t>2013</a:t>
                      </a:r>
                      <a:r>
                        <a:rPr kumimoji="1" lang="ja-JP" altLang="en-US" dirty="0" smtClean="0"/>
                        <a:t>年</a:t>
                      </a:r>
                      <a:r>
                        <a:rPr kumimoji="1" lang="en-US" altLang="ja-JP" dirty="0" smtClean="0"/>
                        <a:t>12</a:t>
                      </a:r>
                      <a:r>
                        <a:rPr kumimoji="1" lang="ja-JP" altLang="en-US" dirty="0" smtClean="0"/>
                        <a:t>月</a:t>
                      </a:r>
                      <a:r>
                        <a:rPr kumimoji="1" lang="en-US" altLang="ja-JP" dirty="0" smtClean="0"/>
                        <a:t>15</a:t>
                      </a:r>
                      <a:r>
                        <a:rPr kumimoji="1" lang="ja-JP" altLang="en-US" dirty="0" smtClean="0"/>
                        <a:t>日</a:t>
                      </a:r>
                      <a:endParaRPr kumimoji="1" lang="ja-JP" altLang="en-US" dirty="0"/>
                    </a:p>
                  </a:txBody>
                  <a:tcPr anchor="ctr">
                    <a:solidFill>
                      <a:schemeClr val="bg1"/>
                    </a:solidFill>
                  </a:tcPr>
                </a:tc>
                <a:extLst>
                  <a:ext uri="{0D108BD9-81ED-4DB2-BD59-A6C34878D82A}">
                    <a16:rowId xmlns="" xmlns:a16="http://schemas.microsoft.com/office/drawing/2014/main" val="10002"/>
                  </a:ext>
                </a:extLst>
              </a:tr>
              <a:tr h="528839">
                <a:tc rowSpan="3">
                  <a:txBody>
                    <a:bodyPr/>
                    <a:lstStyle/>
                    <a:p>
                      <a:pPr algn="ctr"/>
                      <a:r>
                        <a:rPr kumimoji="1" lang="ja-JP" altLang="en-US" dirty="0" smtClean="0"/>
                        <a:t>サンプルサイズ</a:t>
                      </a:r>
                      <a:endParaRPr kumimoji="1" lang="ja-JP" altLang="en-US" dirty="0"/>
                    </a:p>
                  </a:txBody>
                  <a:tcPr anchor="ctr">
                    <a:solidFill>
                      <a:schemeClr val="bg1"/>
                    </a:solidFill>
                  </a:tcPr>
                </a:tc>
                <a:tc>
                  <a:txBody>
                    <a:bodyPr/>
                    <a:lstStyle/>
                    <a:p>
                      <a:r>
                        <a:rPr kumimoji="1" lang="ja-JP" altLang="en-US" dirty="0" smtClean="0"/>
                        <a:t>回答数　</a:t>
                      </a:r>
                      <a:r>
                        <a:rPr kumimoji="1" lang="en-US" altLang="ja-JP" dirty="0" smtClean="0"/>
                        <a:t>131</a:t>
                      </a:r>
                      <a:r>
                        <a:rPr kumimoji="1" lang="ja-JP" altLang="en-US" dirty="0" smtClean="0"/>
                        <a:t>人　（内有効回答数　</a:t>
                      </a:r>
                      <a:r>
                        <a:rPr kumimoji="1" lang="en-US" altLang="ja-JP" dirty="0" smtClean="0"/>
                        <a:t>115</a:t>
                      </a:r>
                      <a:r>
                        <a:rPr kumimoji="1" lang="ja-JP" altLang="en-US" dirty="0" smtClean="0"/>
                        <a:t>人）</a:t>
                      </a:r>
                      <a:endParaRPr kumimoji="1" lang="ja-JP" altLang="en-US" dirty="0"/>
                    </a:p>
                  </a:txBody>
                  <a:tcPr anchor="ctr">
                    <a:solidFill>
                      <a:schemeClr val="bg1"/>
                    </a:solidFill>
                  </a:tcPr>
                </a:tc>
                <a:extLst>
                  <a:ext uri="{0D108BD9-81ED-4DB2-BD59-A6C34878D82A}">
                    <a16:rowId xmlns="" xmlns:a16="http://schemas.microsoft.com/office/drawing/2014/main" val="10003"/>
                  </a:ext>
                </a:extLst>
              </a:tr>
              <a:tr h="528839">
                <a:tc vMerge="1">
                  <a:txBody>
                    <a:bodyPr/>
                    <a:lstStyle/>
                    <a:p>
                      <a:pPr algn="r"/>
                      <a:endParaRPr kumimoji="1" lang="ja-JP" altLang="en-US" dirty="0"/>
                    </a:p>
                  </a:txBody>
                  <a:tcPr/>
                </a:tc>
                <a:tc>
                  <a:txBody>
                    <a:bodyPr/>
                    <a:lstStyle/>
                    <a:p>
                      <a:r>
                        <a:rPr kumimoji="1" lang="ja-JP" altLang="en-US" dirty="0" smtClean="0"/>
                        <a:t>ダブルチョップ無　</a:t>
                      </a:r>
                      <a:r>
                        <a:rPr kumimoji="1" lang="en-US" altLang="ja-JP" dirty="0" smtClean="0"/>
                        <a:t>61</a:t>
                      </a:r>
                      <a:r>
                        <a:rPr kumimoji="1" lang="ja-JP" altLang="en-US" dirty="0" smtClean="0"/>
                        <a:t>人（男性　</a:t>
                      </a:r>
                      <a:r>
                        <a:rPr kumimoji="1" lang="en-US" altLang="ja-JP" dirty="0" smtClean="0"/>
                        <a:t>38</a:t>
                      </a:r>
                      <a:r>
                        <a:rPr kumimoji="1" lang="ja-JP" altLang="en-US" dirty="0" smtClean="0"/>
                        <a:t>人　女性　</a:t>
                      </a:r>
                      <a:r>
                        <a:rPr kumimoji="1" lang="en-US" altLang="ja-JP" dirty="0" smtClean="0"/>
                        <a:t>23</a:t>
                      </a:r>
                      <a:r>
                        <a:rPr kumimoji="1" lang="ja-JP" altLang="en-US" dirty="0" smtClean="0"/>
                        <a:t>人）</a:t>
                      </a:r>
                      <a:endParaRPr kumimoji="1" lang="ja-JP" altLang="en-US" dirty="0"/>
                    </a:p>
                  </a:txBody>
                  <a:tcPr anchor="ctr">
                    <a:solidFill>
                      <a:schemeClr val="bg1"/>
                    </a:solidFill>
                  </a:tcPr>
                </a:tc>
                <a:extLst>
                  <a:ext uri="{0D108BD9-81ED-4DB2-BD59-A6C34878D82A}">
                    <a16:rowId xmlns="" xmlns:a16="http://schemas.microsoft.com/office/drawing/2014/main" val="10004"/>
                  </a:ext>
                </a:extLst>
              </a:tr>
              <a:tr h="528839">
                <a:tc vMerge="1">
                  <a:txBody>
                    <a:bodyPr/>
                    <a:lstStyle/>
                    <a:p>
                      <a:pPr algn="r"/>
                      <a:endParaRPr kumimoji="1" lang="ja-JP"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ダブルチョップ有　</a:t>
                      </a:r>
                      <a:r>
                        <a:rPr kumimoji="1" lang="en-US" altLang="ja-JP" dirty="0" smtClean="0"/>
                        <a:t>54</a:t>
                      </a:r>
                      <a:r>
                        <a:rPr kumimoji="1" lang="ja-JP" altLang="en-US" dirty="0" smtClean="0"/>
                        <a:t>人（男性　</a:t>
                      </a:r>
                      <a:r>
                        <a:rPr kumimoji="1" lang="en-US" altLang="ja-JP" dirty="0" smtClean="0"/>
                        <a:t>34</a:t>
                      </a:r>
                      <a:r>
                        <a:rPr kumimoji="1" lang="ja-JP" altLang="en-US" dirty="0" smtClean="0"/>
                        <a:t>人　女性　</a:t>
                      </a:r>
                      <a:r>
                        <a:rPr kumimoji="1" lang="en-US" altLang="ja-JP" dirty="0" smtClean="0"/>
                        <a:t>20</a:t>
                      </a:r>
                      <a:r>
                        <a:rPr kumimoji="1" lang="ja-JP" altLang="en-US" dirty="0" smtClean="0"/>
                        <a:t>人）</a:t>
                      </a:r>
                    </a:p>
                  </a:txBody>
                  <a:tcPr anchor="ctr">
                    <a:solidFill>
                      <a:schemeClr val="bg1"/>
                    </a:solidFill>
                  </a:tcPr>
                </a:tc>
                <a:extLst>
                  <a:ext uri="{0D108BD9-81ED-4DB2-BD59-A6C34878D82A}">
                    <a16:rowId xmlns="" xmlns:a16="http://schemas.microsoft.com/office/drawing/2014/main" val="10005"/>
                  </a:ext>
                </a:extLst>
              </a:tr>
              <a:tr h="930966">
                <a:tc>
                  <a:txBody>
                    <a:bodyPr/>
                    <a:lstStyle/>
                    <a:p>
                      <a:pPr algn="ctr"/>
                      <a:r>
                        <a:rPr kumimoji="1" lang="ja-JP" altLang="en-US" dirty="0" smtClean="0"/>
                        <a:t>分析方法</a:t>
                      </a:r>
                      <a:endParaRPr kumimoji="1" lang="ja-JP" altLang="en-US" dirty="0"/>
                    </a:p>
                  </a:txBody>
                  <a:tcPr anchor="ctr">
                    <a:solidFill>
                      <a:schemeClr val="bg1"/>
                    </a:solidFill>
                  </a:tcPr>
                </a:tc>
                <a:tc>
                  <a:txBody>
                    <a:bodyPr/>
                    <a:lstStyle/>
                    <a:p>
                      <a:r>
                        <a:rPr kumimoji="1" lang="en-US" altLang="ja-JP" dirty="0" smtClean="0"/>
                        <a:t>t</a:t>
                      </a:r>
                      <a:r>
                        <a:rPr kumimoji="1" lang="ja-JP" altLang="en-US" dirty="0" smtClean="0"/>
                        <a:t>検定にて確認</a:t>
                      </a:r>
                      <a:endParaRPr kumimoji="1" lang="en-US" altLang="ja-JP" dirty="0" smtClean="0"/>
                    </a:p>
                    <a:p>
                      <a:r>
                        <a:rPr kumimoji="1" lang="en-US" altLang="ja-JP" dirty="0" smtClean="0"/>
                        <a:t>【</a:t>
                      </a:r>
                      <a:r>
                        <a:rPr kumimoji="1" lang="ja-JP" altLang="en-US" dirty="0" smtClean="0"/>
                        <a:t>独立変数</a:t>
                      </a:r>
                      <a:r>
                        <a:rPr kumimoji="1" lang="en-US" altLang="ja-JP" dirty="0" smtClean="0"/>
                        <a:t>】</a:t>
                      </a:r>
                      <a:r>
                        <a:rPr kumimoji="1" lang="ja-JP" altLang="en-US" dirty="0" smtClean="0"/>
                        <a:t>ダブルチョップの有無</a:t>
                      </a:r>
                      <a:endParaRPr kumimoji="1" lang="en-US" altLang="ja-JP" dirty="0" smtClean="0"/>
                    </a:p>
                    <a:p>
                      <a:r>
                        <a:rPr kumimoji="1" lang="en-US" altLang="ja-JP" dirty="0" smtClean="0"/>
                        <a:t>【</a:t>
                      </a:r>
                      <a:r>
                        <a:rPr kumimoji="1" lang="ja-JP" altLang="en-US" dirty="0" smtClean="0"/>
                        <a:t>従属変数</a:t>
                      </a:r>
                      <a:r>
                        <a:rPr kumimoji="1" lang="en-US" altLang="ja-JP" dirty="0" smtClean="0"/>
                        <a:t>】『</a:t>
                      </a:r>
                      <a:r>
                        <a:rPr kumimoji="1" lang="ja-JP" altLang="en-US" dirty="0" smtClean="0"/>
                        <a:t>お～</a:t>
                      </a:r>
                      <a:r>
                        <a:rPr kumimoji="1" lang="ja-JP" altLang="en-US" dirty="0" err="1" smtClean="0"/>
                        <a:t>いお</a:t>
                      </a:r>
                      <a:r>
                        <a:rPr kumimoji="1" lang="ja-JP" altLang="en-US" dirty="0" smtClean="0"/>
                        <a:t>茶</a:t>
                      </a:r>
                      <a:r>
                        <a:rPr kumimoji="1" lang="en-US" altLang="ja-JP" dirty="0" smtClean="0"/>
                        <a:t>』</a:t>
                      </a:r>
                      <a:r>
                        <a:rPr kumimoji="1" lang="ja-JP" altLang="en-US" dirty="0" smtClean="0"/>
                        <a:t>の品質・信頼性・好感度の　　</a:t>
                      </a:r>
                      <a:endParaRPr kumimoji="1" lang="en-US" altLang="ja-JP" dirty="0" smtClean="0"/>
                    </a:p>
                    <a:p>
                      <a:r>
                        <a:rPr kumimoji="1" lang="ja-JP" altLang="en-US" dirty="0" smtClean="0"/>
                        <a:t>　　　　　　　　評価</a:t>
                      </a:r>
                      <a:endParaRPr kumimoji="1" lang="en-US" altLang="ja-JP" dirty="0" smtClean="0"/>
                    </a:p>
                  </a:txBody>
                  <a:tcPr anchor="ctr">
                    <a:solidFill>
                      <a:schemeClr val="bg1"/>
                    </a:solidFill>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93669432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 name="表 43"/>
          <p:cNvGraphicFramePr>
            <a:graphicFrameLocks noGrp="1"/>
          </p:cNvGraphicFramePr>
          <p:nvPr>
            <p:extLst>
              <p:ext uri="{D42A27DB-BD31-4B8C-83A1-F6EECF244321}">
                <p14:modId xmlns:p14="http://schemas.microsoft.com/office/powerpoint/2010/main" val="3598251187"/>
              </p:ext>
            </p:extLst>
          </p:nvPr>
        </p:nvGraphicFramePr>
        <p:xfrm>
          <a:off x="1379984" y="1397000"/>
          <a:ext cx="6840000" cy="4680000"/>
        </p:xfrm>
        <a:graphic>
          <a:graphicData uri="http://schemas.openxmlformats.org/drawingml/2006/table">
            <a:tbl>
              <a:tblPr firstRow="1" bandRow="1">
                <a:tableStyleId>{5940675A-B579-460E-94D1-54222C63F5DA}</a:tableStyleId>
              </a:tblPr>
              <a:tblGrid>
                <a:gridCol w="1368000">
                  <a:extLst>
                    <a:ext uri="{9D8B030D-6E8A-4147-A177-3AD203B41FA5}">
                      <a16:colId xmlns="" xmlns:a16="http://schemas.microsoft.com/office/drawing/2014/main" val="20001"/>
                    </a:ext>
                  </a:extLst>
                </a:gridCol>
                <a:gridCol w="1368000">
                  <a:extLst>
                    <a:ext uri="{9D8B030D-6E8A-4147-A177-3AD203B41FA5}">
                      <a16:colId xmlns="" xmlns:a16="http://schemas.microsoft.com/office/drawing/2014/main" val="20002"/>
                    </a:ext>
                  </a:extLst>
                </a:gridCol>
                <a:gridCol w="1368000">
                  <a:extLst>
                    <a:ext uri="{9D8B030D-6E8A-4147-A177-3AD203B41FA5}">
                      <a16:colId xmlns="" xmlns:a16="http://schemas.microsoft.com/office/drawing/2014/main" val="20003"/>
                    </a:ext>
                  </a:extLst>
                </a:gridCol>
                <a:gridCol w="1368000">
                  <a:extLst>
                    <a:ext uri="{9D8B030D-6E8A-4147-A177-3AD203B41FA5}">
                      <a16:colId xmlns="" xmlns:a16="http://schemas.microsoft.com/office/drawing/2014/main" val="20005"/>
                    </a:ext>
                  </a:extLst>
                </a:gridCol>
                <a:gridCol w="1368000">
                  <a:extLst>
                    <a:ext uri="{9D8B030D-6E8A-4147-A177-3AD203B41FA5}">
                      <a16:colId xmlns="" xmlns:a16="http://schemas.microsoft.com/office/drawing/2014/main" val="20006"/>
                    </a:ext>
                  </a:extLst>
                </a:gridCol>
              </a:tblGrid>
              <a:tr h="1170000">
                <a:tc>
                  <a:txBody>
                    <a:bodyPr/>
                    <a:lstStyle/>
                    <a:p>
                      <a:endParaRPr kumimoji="1" lang="ja-JP" altLang="en-US" dirty="0"/>
                    </a:p>
                  </a:txBody>
                  <a:tcPr>
                    <a:lnR w="12700" cap="flat" cmpd="sng" algn="ctr">
                      <a:solidFill>
                        <a:schemeClr val="tx1"/>
                      </a:solidFill>
                      <a:prstDash val="dot"/>
                      <a:round/>
                      <a:headEnd type="none" w="med" len="med"/>
                      <a:tailEnd type="none" w="med" len="med"/>
                    </a:lnR>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B w="12700" cap="flat" cmpd="sng" algn="ctr">
                      <a:solidFill>
                        <a:schemeClr val="tx1"/>
                      </a:solidFill>
                      <a:prstDash val="dot"/>
                      <a:round/>
                      <a:headEnd type="none" w="med" len="med"/>
                      <a:tailEnd type="none" w="med" len="med"/>
                    </a:lnB>
                  </a:tcPr>
                </a:tc>
                <a:extLst>
                  <a:ext uri="{0D108BD9-81ED-4DB2-BD59-A6C34878D82A}">
                    <a16:rowId xmlns="" xmlns:a16="http://schemas.microsoft.com/office/drawing/2014/main" val="10000"/>
                  </a:ext>
                </a:extLst>
              </a:tr>
              <a:tr h="1170000">
                <a:tc>
                  <a:txBody>
                    <a:bodyPr/>
                    <a:lstStyle/>
                    <a:p>
                      <a:endParaRPr kumimoji="1" lang="ja-JP" altLang="en-US" dirty="0"/>
                    </a:p>
                  </a:txBody>
                  <a:tcPr>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tcPr>
                </a:tc>
                <a:extLst>
                  <a:ext uri="{0D108BD9-81ED-4DB2-BD59-A6C34878D82A}">
                    <a16:rowId xmlns="" xmlns:a16="http://schemas.microsoft.com/office/drawing/2014/main" val="10001"/>
                  </a:ext>
                </a:extLst>
              </a:tr>
              <a:tr h="1170000">
                <a:tc>
                  <a:txBody>
                    <a:bodyPr/>
                    <a:lstStyle/>
                    <a:p>
                      <a:endParaRPr kumimoji="1" lang="ja-JP" altLang="en-US" dirty="0"/>
                    </a:p>
                  </a:txBody>
                  <a:tcPr>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tcPr>
                </a:tc>
                <a:tc>
                  <a:txBody>
                    <a:bodyPr/>
                    <a:lstStyle/>
                    <a:p>
                      <a:endParaRPr kumimoji="1" lang="ja-JP" altLang="en-US" dirty="0"/>
                    </a:p>
                  </a:txBody>
                  <a:tcPr>
                    <a:lnL w="12700" cap="flat" cmpd="sng" algn="ctr">
                      <a:solidFill>
                        <a:schemeClr val="tx1"/>
                      </a:solidFill>
                      <a:prstDash val="dot"/>
                      <a:round/>
                      <a:headEnd type="none" w="med" len="med"/>
                      <a:tailEnd type="none" w="med" len="med"/>
                    </a:lnL>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tcPr>
                </a:tc>
                <a:extLst>
                  <a:ext uri="{0D108BD9-81ED-4DB2-BD59-A6C34878D82A}">
                    <a16:rowId xmlns="" xmlns:a16="http://schemas.microsoft.com/office/drawing/2014/main" val="10002"/>
                  </a:ext>
                </a:extLst>
              </a:tr>
              <a:tr h="1170000">
                <a:tc>
                  <a:txBody>
                    <a:bodyPr/>
                    <a:lstStyle/>
                    <a:p>
                      <a:endParaRPr kumimoji="1" lang="ja-JP" altLang="en-US" dirty="0"/>
                    </a:p>
                  </a:txBody>
                  <a:tcPr>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tcPr>
                </a:tc>
                <a:tc>
                  <a:txBody>
                    <a:bodyPr/>
                    <a:lstStyle/>
                    <a:p>
                      <a:endParaRPr kumimoji="1" lang="ja-JP" altLang="en-US" dirty="0"/>
                    </a:p>
                  </a:txBody>
                  <a:tcP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tcPr>
                </a:tc>
                <a:tc>
                  <a:txBody>
                    <a:bodyPr/>
                    <a:lstStyle/>
                    <a:p>
                      <a:endParaRPr kumimoji="1" lang="ja-JP" altLang="en-US" dirty="0"/>
                    </a:p>
                  </a:txBody>
                  <a:tcP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tcPr>
                </a:tc>
                <a:tc>
                  <a:txBody>
                    <a:bodyPr/>
                    <a:lstStyle/>
                    <a:p>
                      <a:endParaRPr kumimoji="1" lang="ja-JP" altLang="en-US" dirty="0"/>
                    </a:p>
                  </a:txBody>
                  <a:tcP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tcPr>
                </a:tc>
                <a:tc>
                  <a:txBody>
                    <a:bodyPr/>
                    <a:lstStyle/>
                    <a:p>
                      <a:endParaRPr kumimoji="1" lang="ja-JP" altLang="en-US" dirty="0"/>
                    </a:p>
                  </a:txBody>
                  <a:tcPr>
                    <a:lnL w="12700" cap="flat" cmpd="sng" algn="ctr">
                      <a:solidFill>
                        <a:schemeClr val="tx1"/>
                      </a:solidFill>
                      <a:prstDash val="dot"/>
                      <a:round/>
                      <a:headEnd type="none" w="med" len="med"/>
                      <a:tailEnd type="none" w="med" len="med"/>
                    </a:lnL>
                    <a:lnT w="12700" cap="flat" cmpd="sng" algn="ctr">
                      <a:solidFill>
                        <a:schemeClr val="tx1"/>
                      </a:solidFill>
                      <a:prstDash val="dot"/>
                      <a:round/>
                      <a:headEnd type="none" w="med" len="med"/>
                      <a:tailEnd type="none" w="med" len="med"/>
                    </a:lnT>
                  </a:tcPr>
                </a:tc>
                <a:extLst>
                  <a:ext uri="{0D108BD9-81ED-4DB2-BD59-A6C34878D82A}">
                    <a16:rowId xmlns="" xmlns:a16="http://schemas.microsoft.com/office/drawing/2014/main" val="10003"/>
                  </a:ext>
                </a:extLst>
              </a:tr>
            </a:tbl>
          </a:graphicData>
        </a:graphic>
      </p:graphicFrame>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088" y="1717768"/>
            <a:ext cx="2328863" cy="421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テキスト ボックス 34"/>
          <p:cNvSpPr txBox="1"/>
          <p:nvPr/>
        </p:nvSpPr>
        <p:spPr>
          <a:xfrm>
            <a:off x="467544" y="2348880"/>
            <a:ext cx="720080" cy="369332"/>
          </a:xfrm>
          <a:prstGeom prst="rect">
            <a:avLst/>
          </a:prstGeom>
          <a:noFill/>
        </p:spPr>
        <p:txBody>
          <a:bodyPr wrap="square" rtlCol="0">
            <a:spAutoFit/>
          </a:bodyPr>
          <a:lstStyle/>
          <a:p>
            <a:pPr algn="ctr"/>
            <a:r>
              <a:rPr kumimoji="1" lang="ja-JP" altLang="en-US" dirty="0" smtClean="0"/>
              <a:t>品質</a:t>
            </a:r>
            <a:endParaRPr kumimoji="1" lang="ja-JP" altLang="en-US" dirty="0"/>
          </a:p>
        </p:txBody>
      </p:sp>
      <p:sp>
        <p:nvSpPr>
          <p:cNvPr id="36" name="テキスト ボックス 35"/>
          <p:cNvSpPr txBox="1"/>
          <p:nvPr/>
        </p:nvSpPr>
        <p:spPr>
          <a:xfrm>
            <a:off x="467544" y="3514292"/>
            <a:ext cx="720080" cy="369332"/>
          </a:xfrm>
          <a:prstGeom prst="rect">
            <a:avLst/>
          </a:prstGeom>
          <a:noFill/>
        </p:spPr>
        <p:txBody>
          <a:bodyPr wrap="square" rtlCol="0">
            <a:spAutoFit/>
          </a:bodyPr>
          <a:lstStyle/>
          <a:p>
            <a:pPr algn="ctr"/>
            <a:r>
              <a:rPr lang="ja-JP" altLang="en-US" dirty="0"/>
              <a:t>信頼</a:t>
            </a:r>
            <a:endParaRPr kumimoji="1" lang="ja-JP" altLang="en-US" dirty="0"/>
          </a:p>
        </p:txBody>
      </p:sp>
      <p:sp>
        <p:nvSpPr>
          <p:cNvPr id="37" name="テキスト ボックス 36"/>
          <p:cNvSpPr txBox="1"/>
          <p:nvPr/>
        </p:nvSpPr>
        <p:spPr>
          <a:xfrm>
            <a:off x="395536" y="4725144"/>
            <a:ext cx="936104" cy="369332"/>
          </a:xfrm>
          <a:prstGeom prst="rect">
            <a:avLst/>
          </a:prstGeom>
          <a:noFill/>
        </p:spPr>
        <p:txBody>
          <a:bodyPr wrap="square" rtlCol="0">
            <a:spAutoFit/>
          </a:bodyPr>
          <a:lstStyle/>
          <a:p>
            <a:pPr algn="ctr"/>
            <a:r>
              <a:rPr lang="ja-JP" altLang="en-US" dirty="0" smtClean="0"/>
              <a:t>好感</a:t>
            </a:r>
            <a:r>
              <a:rPr lang="ja-JP" altLang="en-US" dirty="0"/>
              <a:t>度</a:t>
            </a:r>
            <a:endParaRPr kumimoji="1" lang="ja-JP" altLang="en-US" dirty="0"/>
          </a:p>
        </p:txBody>
      </p:sp>
      <p:sp>
        <p:nvSpPr>
          <p:cNvPr id="38" name="テキスト ボックス 37"/>
          <p:cNvSpPr txBox="1"/>
          <p:nvPr/>
        </p:nvSpPr>
        <p:spPr>
          <a:xfrm>
            <a:off x="1187624" y="6133038"/>
            <a:ext cx="432048" cy="369332"/>
          </a:xfrm>
          <a:prstGeom prst="rect">
            <a:avLst/>
          </a:prstGeom>
          <a:noFill/>
        </p:spPr>
        <p:txBody>
          <a:bodyPr wrap="square" rtlCol="0">
            <a:spAutoFit/>
          </a:bodyPr>
          <a:lstStyle/>
          <a:p>
            <a:pPr algn="ctr"/>
            <a:r>
              <a:rPr kumimoji="1" lang="ja-JP" altLang="en-US" dirty="0" smtClean="0"/>
              <a:t>１</a:t>
            </a:r>
            <a:endParaRPr kumimoji="1" lang="ja-JP" altLang="en-US" dirty="0"/>
          </a:p>
        </p:txBody>
      </p:sp>
      <p:sp>
        <p:nvSpPr>
          <p:cNvPr id="39" name="テキスト ボックス 38"/>
          <p:cNvSpPr txBox="1"/>
          <p:nvPr/>
        </p:nvSpPr>
        <p:spPr>
          <a:xfrm>
            <a:off x="8028384" y="6133038"/>
            <a:ext cx="432048" cy="369332"/>
          </a:xfrm>
          <a:prstGeom prst="rect">
            <a:avLst/>
          </a:prstGeom>
          <a:noFill/>
        </p:spPr>
        <p:txBody>
          <a:bodyPr wrap="square" rtlCol="0">
            <a:spAutoFit/>
          </a:bodyPr>
          <a:lstStyle/>
          <a:p>
            <a:pPr algn="ctr"/>
            <a:r>
              <a:rPr lang="ja-JP" altLang="en-US" dirty="0"/>
              <a:t>６</a:t>
            </a:r>
            <a:endParaRPr kumimoji="1" lang="ja-JP" altLang="en-US" dirty="0"/>
          </a:p>
        </p:txBody>
      </p:sp>
      <p:sp>
        <p:nvSpPr>
          <p:cNvPr id="40" name="テキスト ボックス 39"/>
          <p:cNvSpPr txBox="1"/>
          <p:nvPr/>
        </p:nvSpPr>
        <p:spPr>
          <a:xfrm>
            <a:off x="6660232" y="6133038"/>
            <a:ext cx="432048" cy="369332"/>
          </a:xfrm>
          <a:prstGeom prst="rect">
            <a:avLst/>
          </a:prstGeom>
          <a:noFill/>
        </p:spPr>
        <p:txBody>
          <a:bodyPr wrap="square" rtlCol="0">
            <a:spAutoFit/>
          </a:bodyPr>
          <a:lstStyle/>
          <a:p>
            <a:pPr algn="ctr"/>
            <a:r>
              <a:rPr lang="ja-JP" altLang="en-US" dirty="0"/>
              <a:t>５</a:t>
            </a:r>
            <a:endParaRPr kumimoji="1" lang="ja-JP" altLang="en-US" dirty="0"/>
          </a:p>
        </p:txBody>
      </p:sp>
      <p:sp>
        <p:nvSpPr>
          <p:cNvPr id="41" name="テキスト ボックス 40"/>
          <p:cNvSpPr txBox="1"/>
          <p:nvPr/>
        </p:nvSpPr>
        <p:spPr>
          <a:xfrm>
            <a:off x="5292080" y="6133038"/>
            <a:ext cx="432048" cy="369332"/>
          </a:xfrm>
          <a:prstGeom prst="rect">
            <a:avLst/>
          </a:prstGeom>
          <a:noFill/>
        </p:spPr>
        <p:txBody>
          <a:bodyPr wrap="square" rtlCol="0">
            <a:spAutoFit/>
          </a:bodyPr>
          <a:lstStyle/>
          <a:p>
            <a:pPr algn="ctr"/>
            <a:r>
              <a:rPr lang="ja-JP" altLang="en-US" dirty="0"/>
              <a:t>４</a:t>
            </a:r>
            <a:endParaRPr kumimoji="1" lang="ja-JP" altLang="en-US" dirty="0"/>
          </a:p>
        </p:txBody>
      </p:sp>
      <p:sp>
        <p:nvSpPr>
          <p:cNvPr id="42" name="テキスト ボックス 41"/>
          <p:cNvSpPr txBox="1"/>
          <p:nvPr/>
        </p:nvSpPr>
        <p:spPr>
          <a:xfrm>
            <a:off x="3923928" y="6133038"/>
            <a:ext cx="432048" cy="369332"/>
          </a:xfrm>
          <a:prstGeom prst="rect">
            <a:avLst/>
          </a:prstGeom>
          <a:noFill/>
        </p:spPr>
        <p:txBody>
          <a:bodyPr wrap="square" rtlCol="0">
            <a:spAutoFit/>
          </a:bodyPr>
          <a:lstStyle/>
          <a:p>
            <a:pPr algn="ctr"/>
            <a:r>
              <a:rPr lang="ja-JP" altLang="en-US" dirty="0"/>
              <a:t>３</a:t>
            </a:r>
            <a:endParaRPr kumimoji="1" lang="ja-JP" altLang="en-US" dirty="0"/>
          </a:p>
        </p:txBody>
      </p:sp>
      <p:sp>
        <p:nvSpPr>
          <p:cNvPr id="43" name="テキスト ボックス 42"/>
          <p:cNvSpPr txBox="1"/>
          <p:nvPr/>
        </p:nvSpPr>
        <p:spPr>
          <a:xfrm>
            <a:off x="2555776" y="6133038"/>
            <a:ext cx="432048" cy="369332"/>
          </a:xfrm>
          <a:prstGeom prst="rect">
            <a:avLst/>
          </a:prstGeom>
          <a:noFill/>
        </p:spPr>
        <p:txBody>
          <a:bodyPr wrap="square" rtlCol="0">
            <a:spAutoFit/>
          </a:bodyPr>
          <a:lstStyle/>
          <a:p>
            <a:pPr algn="ctr"/>
            <a:r>
              <a:rPr lang="ja-JP" altLang="en-US" dirty="0"/>
              <a:t>２</a:t>
            </a:r>
            <a:endParaRPr kumimoji="1" lang="ja-JP" altLang="en-US" dirty="0"/>
          </a:p>
        </p:txBody>
      </p:sp>
      <p:sp>
        <p:nvSpPr>
          <p:cNvPr id="45" name="テキスト ボックス 44"/>
          <p:cNvSpPr txBox="1"/>
          <p:nvPr/>
        </p:nvSpPr>
        <p:spPr>
          <a:xfrm>
            <a:off x="3563888" y="6461430"/>
            <a:ext cx="2478324" cy="338554"/>
          </a:xfrm>
          <a:prstGeom prst="rect">
            <a:avLst/>
          </a:prstGeom>
          <a:noFill/>
        </p:spPr>
        <p:txBody>
          <a:bodyPr wrap="square" rtlCol="0">
            <a:spAutoFit/>
          </a:bodyPr>
          <a:lstStyle/>
          <a:p>
            <a:pPr algn="ctr"/>
            <a:r>
              <a:rPr kumimoji="1" lang="ja-JP" altLang="en-US" sz="1600" b="1" dirty="0" smtClean="0"/>
              <a:t>ブランドの評価</a:t>
            </a:r>
            <a:endParaRPr kumimoji="1" lang="ja-JP" altLang="en-US" sz="1600" b="1" dirty="0"/>
          </a:p>
        </p:txBody>
      </p:sp>
      <p:sp>
        <p:nvSpPr>
          <p:cNvPr id="46" name="テキスト ボックス 45"/>
          <p:cNvSpPr txBox="1"/>
          <p:nvPr/>
        </p:nvSpPr>
        <p:spPr>
          <a:xfrm>
            <a:off x="8503477" y="6093296"/>
            <a:ext cx="461011" cy="338554"/>
          </a:xfrm>
          <a:prstGeom prst="rect">
            <a:avLst/>
          </a:prstGeom>
          <a:noFill/>
          <a:ln>
            <a:solidFill>
              <a:schemeClr val="tx1"/>
            </a:solidFill>
          </a:ln>
        </p:spPr>
        <p:txBody>
          <a:bodyPr wrap="square" rtlCol="0">
            <a:spAutoFit/>
          </a:bodyPr>
          <a:lstStyle/>
          <a:p>
            <a:pPr algn="ctr"/>
            <a:r>
              <a:rPr lang="ja-JP" altLang="en-US" sz="1600" b="1" dirty="0" smtClean="0"/>
              <a:t>高</a:t>
            </a:r>
            <a:endParaRPr kumimoji="1" lang="ja-JP" altLang="en-US" sz="1600" b="1" dirty="0"/>
          </a:p>
        </p:txBody>
      </p:sp>
      <p:sp>
        <p:nvSpPr>
          <p:cNvPr id="32" name="タイトル 31"/>
          <p:cNvSpPr>
            <a:spLocks noGrp="1"/>
          </p:cNvSpPr>
          <p:nvPr>
            <p:ph type="title"/>
          </p:nvPr>
        </p:nvSpPr>
        <p:spPr/>
        <p:txBody>
          <a:bodyPr>
            <a:normAutofit/>
          </a:bodyPr>
          <a:lstStyle/>
          <a:p>
            <a:r>
              <a:rPr kumimoji="1" lang="ja-JP" altLang="en-US" sz="4000" dirty="0" smtClean="0"/>
              <a:t>仮説２が正しい場合予想される結果</a:t>
            </a:r>
            <a:endParaRPr kumimoji="1" lang="ja-JP" altLang="en-US" sz="4000" dirty="0"/>
          </a:p>
        </p:txBody>
      </p:sp>
      <p:sp>
        <p:nvSpPr>
          <p:cNvPr id="4" name="フッター プレースホルダー 3"/>
          <p:cNvSpPr>
            <a:spLocks noGrp="1"/>
          </p:cNvSpPr>
          <p:nvPr>
            <p:ph type="ftr" sz="quarter" idx="11"/>
          </p:nvPr>
        </p:nvSpPr>
        <p:spPr/>
        <p:txBody>
          <a:bodyPr/>
          <a:lstStyle/>
          <a:p>
            <a:r>
              <a:rPr lang="ja-JP" altLang="en-US" dirty="0" smtClean="0"/>
              <a:t>検証</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61</a:t>
            </a:fld>
            <a:endParaRPr kumimoji="1" lang="ja-JP" altLang="en-US"/>
          </a:p>
        </p:txBody>
      </p:sp>
      <p:pic>
        <p:nvPicPr>
          <p:cNvPr id="25"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37976" y="1097977"/>
            <a:ext cx="894464" cy="28711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9" name="直線コネクタ 28"/>
          <p:cNvCxnSpPr/>
          <p:nvPr/>
        </p:nvCxnSpPr>
        <p:spPr>
          <a:xfrm flipH="1" flipV="1">
            <a:off x="7055260" y="3679341"/>
            <a:ext cx="174091" cy="330298"/>
          </a:xfrm>
          <a:prstGeom prst="line">
            <a:avLst/>
          </a:prstGeom>
        </p:spPr>
        <p:style>
          <a:lnRef idx="2">
            <a:schemeClr val="accent1"/>
          </a:lnRef>
          <a:fillRef idx="0">
            <a:schemeClr val="accent1"/>
          </a:fillRef>
          <a:effectRef idx="1">
            <a:schemeClr val="accent1"/>
          </a:effectRef>
          <a:fontRef idx="minor">
            <a:schemeClr val="tx1"/>
          </a:fontRef>
        </p:style>
      </p:cxnSp>
      <p:cxnSp>
        <p:nvCxnSpPr>
          <p:cNvPr id="31" name="直線コネクタ 30"/>
          <p:cNvCxnSpPr/>
          <p:nvPr/>
        </p:nvCxnSpPr>
        <p:spPr>
          <a:xfrm flipH="1" flipV="1">
            <a:off x="5286116" y="2689631"/>
            <a:ext cx="234534" cy="330296"/>
          </a:xfrm>
          <a:prstGeom prst="line">
            <a:avLst/>
          </a:prstGeom>
        </p:spPr>
        <p:style>
          <a:lnRef idx="2">
            <a:schemeClr val="accent1"/>
          </a:lnRef>
          <a:fillRef idx="0">
            <a:schemeClr val="accent1"/>
          </a:fillRef>
          <a:effectRef idx="1">
            <a:schemeClr val="accent1"/>
          </a:effectRef>
          <a:fontRef idx="minor">
            <a:schemeClr val="tx1"/>
          </a:fontRef>
        </p:style>
      </p:cxnSp>
      <p:sp>
        <p:nvSpPr>
          <p:cNvPr id="27" name="テキスト ボックス 26"/>
          <p:cNvSpPr txBox="1"/>
          <p:nvPr/>
        </p:nvSpPr>
        <p:spPr>
          <a:xfrm>
            <a:off x="6804248" y="4005064"/>
            <a:ext cx="2250758" cy="923330"/>
          </a:xfrm>
          <a:prstGeom prst="rect">
            <a:avLst/>
          </a:prstGeom>
          <a:solidFill>
            <a:schemeClr val="bg1"/>
          </a:solidFill>
          <a:ln>
            <a:solidFill>
              <a:schemeClr val="tx1"/>
            </a:solidFill>
          </a:ln>
        </p:spPr>
        <p:txBody>
          <a:bodyPr wrap="square" rtlCol="0">
            <a:spAutoFit/>
          </a:bodyPr>
          <a:lstStyle/>
          <a:p>
            <a:pPr algn="ctr"/>
            <a:r>
              <a:rPr lang="ja-JP" altLang="en-US" dirty="0" smtClean="0"/>
              <a:t>高価格</a:t>
            </a:r>
            <a:r>
              <a:rPr lang="ja-JP" altLang="en-US" dirty="0"/>
              <a:t>ダブルチョップと比較</a:t>
            </a:r>
            <a:r>
              <a:rPr lang="ja-JP" altLang="en-US" dirty="0" smtClean="0"/>
              <a:t>された</a:t>
            </a:r>
            <a:endParaRPr lang="ja-JP" altLang="en-US" dirty="0"/>
          </a:p>
          <a:p>
            <a:pPr algn="ctr"/>
            <a:r>
              <a:rPr lang="ja-JP" altLang="en-US" dirty="0"/>
              <a:t>お～</a:t>
            </a:r>
            <a:r>
              <a:rPr lang="ja-JP" altLang="en-US" dirty="0" err="1"/>
              <a:t>い</a:t>
            </a:r>
            <a:r>
              <a:rPr lang="ja-JP" altLang="en-US" dirty="0"/>
              <a:t>お茶の評価</a:t>
            </a:r>
          </a:p>
        </p:txBody>
      </p:sp>
      <p:grpSp>
        <p:nvGrpSpPr>
          <p:cNvPr id="54" name="グループ化 53"/>
          <p:cNvGrpSpPr/>
          <p:nvPr/>
        </p:nvGrpSpPr>
        <p:grpSpPr>
          <a:xfrm>
            <a:off x="3266252" y="3104864"/>
            <a:ext cx="2151334" cy="2139642"/>
            <a:chOff x="6885162" y="3377589"/>
            <a:chExt cx="2151334" cy="2139642"/>
          </a:xfrm>
        </p:grpSpPr>
        <p:pic>
          <p:nvPicPr>
            <p:cNvPr id="55" name="Picture 3"/>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793" b="99094" l="0" r="100000">
                          <a14:foregroundMark x1="53704" y1="7135" x2="53704" y2="7135"/>
                          <a14:foregroundMark x1="53704" y1="5663" x2="53704" y2="5663"/>
                          <a14:foregroundMark x1="44074" y1="6116" x2="44074" y2="6116"/>
                          <a14:foregroundMark x1="42593" y1="8947" x2="42593" y2="8947"/>
                          <a14:foregroundMark x1="41852" y1="12118" x2="41852" y2="12118"/>
                          <a14:foregroundMark x1="41852" y1="14156" x2="41852" y2="14156"/>
                          <a14:foregroundMark x1="56667" y1="12684" x2="56667" y2="12684"/>
                          <a14:foregroundMark x1="63704" y1="13250" x2="63704" y2="13250"/>
                          <a14:foregroundMark x1="63704" y1="10079" x2="63704" y2="10079"/>
                        </a14:backgroundRemoval>
                      </a14:imgEffect>
                    </a14:imgLayer>
                  </a14:imgProps>
                </a:ext>
                <a:ext uri="{28A0092B-C50C-407E-A947-70E740481C1C}">
                  <a14:useLocalDpi xmlns:a14="http://schemas.microsoft.com/office/drawing/2010/main" val="0"/>
                </a:ext>
              </a:extLst>
            </a:blip>
            <a:srcRect/>
            <a:stretch>
              <a:fillRect/>
            </a:stretch>
          </p:blipFill>
          <p:spPr bwMode="auto">
            <a:xfrm>
              <a:off x="7580001" y="3394758"/>
              <a:ext cx="682288" cy="212247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6" name="Picture 2"/>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1906" b="98879" l="9416" r="89610">
                          <a14:foregroundMark x1="46753" y1="14462" x2="46753" y2="14462"/>
                          <a14:foregroundMark x1="49026" y1="44507" x2="49026" y2="44507"/>
                          <a14:foregroundMark x1="48701" y1="42489" x2="48701" y2="42489"/>
                          <a14:foregroundMark x1="48701" y1="40022" x2="48701" y2="40022"/>
                          <a14:foregroundMark x1="48701" y1="38229" x2="48701" y2="38229"/>
                          <a14:foregroundMark x1="37338" y1="41592" x2="37338" y2="41592"/>
                          <a14:foregroundMark x1="49026" y1="47758" x2="49026" y2="47758"/>
                          <a14:foregroundMark x1="55195" y1="52018" x2="55195" y2="52018"/>
                          <a14:foregroundMark x1="42857" y1="53475" x2="42857" y2="53475"/>
                          <a14:foregroundMark x1="48701" y1="60426" x2="48701" y2="60426"/>
                          <a14:foregroundMark x1="56818" y1="57735" x2="56818" y2="57735"/>
                          <a14:foregroundMark x1="45779" y1="55605" x2="45779" y2="55605"/>
                          <a14:foregroundMark x1="48052" y1="63789" x2="48052" y2="63789"/>
                          <a14:foregroundMark x1="56818" y1="62220" x2="56818" y2="62220"/>
                        </a14:backgroundRemoval>
                      </a14:imgEffect>
                    </a14:imgLayer>
                  </a14:imgProps>
                </a:ext>
                <a:ext uri="{28A0092B-C50C-407E-A947-70E740481C1C}">
                  <a14:useLocalDpi xmlns:a14="http://schemas.microsoft.com/office/drawing/2010/main" val="0"/>
                </a:ext>
              </a:extLst>
            </a:blip>
            <a:srcRect/>
            <a:stretch>
              <a:fillRect/>
            </a:stretch>
          </p:blipFill>
          <p:spPr bwMode="auto">
            <a:xfrm>
              <a:off x="6885162" y="3429245"/>
              <a:ext cx="738641" cy="20534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7" name="図 12" descr="画面の領域"/>
            <p:cNvPicPr>
              <a:picLocks noChangeAspect="1"/>
            </p:cNvPicPr>
            <p:nvPr/>
          </p:nvPicPr>
          <p:blipFill>
            <a:blip r:embed="rId8">
              <a:extLst>
                <a:ext uri="{BEBA8EAE-BF5A-486C-A8C5-ECC9F3942E4B}">
                  <a14:imgProps xmlns:a14="http://schemas.microsoft.com/office/drawing/2010/main">
                    <a14:imgLayer r:embed="rId9">
                      <a14:imgEffect>
                        <a14:backgroundRemoval t="1737" b="99504" l="9639" r="89157">
                          <a14:foregroundMark x1="50602" y1="6948" x2="50602" y2="6948"/>
                        </a14:backgroundRemoval>
                      </a14:imgEffect>
                    </a14:imgLayer>
                  </a14:imgProps>
                </a:ext>
                <a:ext uri="{28A0092B-C50C-407E-A947-70E740481C1C}">
                  <a14:useLocalDpi xmlns:a14="http://schemas.microsoft.com/office/drawing/2010/main" val="0"/>
                </a:ext>
              </a:extLst>
            </a:blip>
            <a:stretch>
              <a:fillRect/>
            </a:stretch>
          </p:blipFill>
          <p:spPr>
            <a:xfrm>
              <a:off x="8155154" y="3377589"/>
              <a:ext cx="881342" cy="2139642"/>
            </a:xfrm>
            <a:prstGeom prst="rect">
              <a:avLst/>
            </a:prstGeom>
            <a:ln>
              <a:noFill/>
            </a:ln>
            <a:effectLst>
              <a:outerShdw blurRad="292100" dist="139700" dir="2700000" algn="tl" rotWithShape="0">
                <a:srgbClr val="333333">
                  <a:alpha val="65000"/>
                </a:srgbClr>
              </a:outerShdw>
            </a:effectLst>
          </p:spPr>
        </p:pic>
      </p:grpSp>
      <p:sp>
        <p:nvSpPr>
          <p:cNvPr id="58" name="テキスト ボックス 57"/>
          <p:cNvSpPr txBox="1"/>
          <p:nvPr/>
        </p:nvSpPr>
        <p:spPr>
          <a:xfrm>
            <a:off x="3347864" y="2071881"/>
            <a:ext cx="1952842" cy="923330"/>
          </a:xfrm>
          <a:prstGeom prst="rect">
            <a:avLst/>
          </a:prstGeom>
          <a:solidFill>
            <a:schemeClr val="bg1"/>
          </a:solidFill>
          <a:ln>
            <a:solidFill>
              <a:schemeClr val="tx1"/>
            </a:solidFill>
          </a:ln>
        </p:spPr>
        <p:txBody>
          <a:bodyPr wrap="square" rtlCol="0">
            <a:spAutoFit/>
          </a:bodyPr>
          <a:lstStyle/>
          <a:p>
            <a:pPr algn="ctr"/>
            <a:r>
              <a:rPr lang="ja-JP" altLang="en-US" dirty="0"/>
              <a:t>ほかの</a:t>
            </a:r>
            <a:r>
              <a:rPr lang="en-US" altLang="ja-JP" dirty="0" smtClean="0"/>
              <a:t>NB</a:t>
            </a:r>
            <a:r>
              <a:rPr lang="ja-JP" altLang="en-US" dirty="0" smtClean="0"/>
              <a:t>と比較</a:t>
            </a:r>
            <a:endParaRPr lang="en-US" altLang="ja-JP" dirty="0" smtClean="0"/>
          </a:p>
          <a:p>
            <a:pPr algn="ctr"/>
            <a:r>
              <a:rPr lang="ja-JP" altLang="en-US" dirty="0" smtClean="0"/>
              <a:t>されたお～</a:t>
            </a:r>
            <a:r>
              <a:rPr lang="ja-JP" altLang="en-US" dirty="0" err="1" smtClean="0"/>
              <a:t>いお</a:t>
            </a:r>
            <a:r>
              <a:rPr lang="ja-JP" altLang="en-US" dirty="0" smtClean="0"/>
              <a:t>茶</a:t>
            </a:r>
            <a:endParaRPr lang="en-US" altLang="ja-JP" dirty="0" smtClean="0"/>
          </a:p>
          <a:p>
            <a:pPr algn="ctr"/>
            <a:r>
              <a:rPr lang="ja-JP" altLang="en-US" dirty="0" smtClean="0"/>
              <a:t>の評価</a:t>
            </a:r>
            <a:endParaRPr kumimoji="1" lang="ja-JP" altLang="en-US" dirty="0"/>
          </a:p>
        </p:txBody>
      </p:sp>
      <p:sp>
        <p:nvSpPr>
          <p:cNvPr id="59" name="テキスト ボックス 58"/>
          <p:cNvSpPr txBox="1"/>
          <p:nvPr/>
        </p:nvSpPr>
        <p:spPr>
          <a:xfrm>
            <a:off x="683568" y="6093296"/>
            <a:ext cx="461011" cy="338554"/>
          </a:xfrm>
          <a:prstGeom prst="rect">
            <a:avLst/>
          </a:prstGeom>
          <a:noFill/>
          <a:ln>
            <a:solidFill>
              <a:schemeClr val="tx1"/>
            </a:solidFill>
          </a:ln>
        </p:spPr>
        <p:txBody>
          <a:bodyPr wrap="square" rtlCol="0">
            <a:spAutoFit/>
          </a:bodyPr>
          <a:lstStyle/>
          <a:p>
            <a:pPr algn="ctr"/>
            <a:r>
              <a:rPr lang="ja-JP" altLang="en-US" sz="1600" b="1" dirty="0" smtClean="0"/>
              <a:t>低</a:t>
            </a:r>
            <a:endParaRPr kumimoji="1" lang="ja-JP" altLang="en-US" sz="1600" b="1" dirty="0"/>
          </a:p>
        </p:txBody>
      </p:sp>
    </p:spTree>
    <p:extLst>
      <p:ext uri="{BB962C8B-B14F-4D97-AF65-F5344CB8AC3E}">
        <p14:creationId xmlns:p14="http://schemas.microsoft.com/office/powerpoint/2010/main" val="38422821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表 7"/>
          <p:cNvGraphicFramePr>
            <a:graphicFrameLocks noGrp="1"/>
          </p:cNvGraphicFramePr>
          <p:nvPr>
            <p:extLst>
              <p:ext uri="{D42A27DB-BD31-4B8C-83A1-F6EECF244321}">
                <p14:modId xmlns:p14="http://schemas.microsoft.com/office/powerpoint/2010/main" val="2127372210"/>
              </p:ext>
            </p:extLst>
          </p:nvPr>
        </p:nvGraphicFramePr>
        <p:xfrm>
          <a:off x="1163959" y="2322266"/>
          <a:ext cx="6720409" cy="2453400"/>
        </p:xfrm>
        <a:graphic>
          <a:graphicData uri="http://schemas.openxmlformats.org/drawingml/2006/table">
            <a:tbl>
              <a:tblPr firstRow="1" bandRow="1">
                <a:tableStyleId>{5940675A-B579-460E-94D1-54222C63F5DA}</a:tableStyleId>
              </a:tblPr>
              <a:tblGrid>
                <a:gridCol w="2458549"/>
                <a:gridCol w="1065465"/>
                <a:gridCol w="1065465"/>
                <a:gridCol w="1065465"/>
                <a:gridCol w="1065465"/>
              </a:tblGrid>
              <a:tr h="513000">
                <a:tc>
                  <a:txBody>
                    <a:bodyPr/>
                    <a:lstStyle/>
                    <a:p>
                      <a:pPr algn="r"/>
                      <a:r>
                        <a:rPr kumimoji="1" lang="ja-JP" altLang="en-US" sz="1100" b="1" dirty="0" smtClean="0"/>
                        <a:t>グループ</a:t>
                      </a:r>
                      <a:endParaRPr kumimoji="1" lang="ja-JP" altLang="en-US" sz="1100" b="1" dirty="0"/>
                    </a:p>
                  </a:txBody>
                  <a:tcPr anchor="b">
                    <a:solidFill>
                      <a:schemeClr val="accent4">
                        <a:lumMod val="20000"/>
                        <a:lumOff val="80000"/>
                      </a:schemeClr>
                    </a:solidFill>
                  </a:tcPr>
                </a:tc>
                <a:tc>
                  <a:txBody>
                    <a:bodyPr/>
                    <a:lstStyle/>
                    <a:p>
                      <a:pPr algn="ctr"/>
                      <a:r>
                        <a:rPr kumimoji="1" lang="en-US" altLang="ja-JP" sz="1100" b="1" dirty="0" smtClean="0"/>
                        <a:t>N</a:t>
                      </a:r>
                    </a:p>
                  </a:txBody>
                  <a:tcPr anchor="b">
                    <a:solidFill>
                      <a:schemeClr val="accent4">
                        <a:lumMod val="20000"/>
                        <a:lumOff val="80000"/>
                      </a:schemeClr>
                    </a:solidFill>
                  </a:tcPr>
                </a:tc>
                <a:tc>
                  <a:txBody>
                    <a:bodyPr/>
                    <a:lstStyle/>
                    <a:p>
                      <a:pPr algn="ctr"/>
                      <a:r>
                        <a:rPr kumimoji="1" lang="ja-JP" altLang="en-US" sz="1100" b="1" dirty="0" smtClean="0"/>
                        <a:t>平均値</a:t>
                      </a:r>
                      <a:endParaRPr kumimoji="1" lang="ja-JP" altLang="en-US" sz="1100" b="1" dirty="0"/>
                    </a:p>
                  </a:txBody>
                  <a:tcPr anchor="b">
                    <a:solidFill>
                      <a:schemeClr val="accent4">
                        <a:lumMod val="20000"/>
                        <a:lumOff val="80000"/>
                      </a:schemeClr>
                    </a:solidFill>
                  </a:tcPr>
                </a:tc>
                <a:tc>
                  <a:txBody>
                    <a:bodyPr/>
                    <a:lstStyle/>
                    <a:p>
                      <a:pPr algn="ctr"/>
                      <a:r>
                        <a:rPr kumimoji="1" lang="ja-JP" altLang="en-US" sz="1100" b="1" dirty="0" smtClean="0"/>
                        <a:t>標準偏差</a:t>
                      </a:r>
                      <a:endParaRPr kumimoji="1" lang="ja-JP" altLang="en-US" sz="1100" b="1" dirty="0"/>
                    </a:p>
                  </a:txBody>
                  <a:tcPr anchor="b">
                    <a:solidFill>
                      <a:schemeClr val="accent4">
                        <a:lumMod val="20000"/>
                        <a:lumOff val="80000"/>
                      </a:schemeClr>
                    </a:solidFill>
                  </a:tcPr>
                </a:tc>
                <a:tc>
                  <a:txBody>
                    <a:bodyPr/>
                    <a:lstStyle/>
                    <a:p>
                      <a:pPr algn="ctr"/>
                      <a:r>
                        <a:rPr kumimoji="1" lang="ja-JP" altLang="en-US" sz="1100" b="1" dirty="0" smtClean="0"/>
                        <a:t>平均値の</a:t>
                      </a:r>
                      <a:endParaRPr kumimoji="1" lang="en-US" altLang="ja-JP" sz="1100" b="1" dirty="0" smtClean="0"/>
                    </a:p>
                    <a:p>
                      <a:pPr algn="ctr"/>
                      <a:r>
                        <a:rPr kumimoji="1" lang="ja-JP" altLang="en-US" sz="1100" b="1" dirty="0" smtClean="0"/>
                        <a:t>標準誤差</a:t>
                      </a:r>
                      <a:endParaRPr kumimoji="1" lang="ja-JP" altLang="en-US" sz="1100" b="1" dirty="0"/>
                    </a:p>
                  </a:txBody>
                  <a:tcPr anchor="b">
                    <a:solidFill>
                      <a:schemeClr val="accent4">
                        <a:lumMod val="20000"/>
                        <a:lumOff val="80000"/>
                      </a:schemeClr>
                    </a:solidFill>
                  </a:tcPr>
                </a:tc>
              </a:tr>
              <a:tr h="485100">
                <a:tc>
                  <a:txBody>
                    <a:bodyPr/>
                    <a:lstStyle/>
                    <a:p>
                      <a:r>
                        <a:rPr kumimoji="1" lang="ja-JP" altLang="en-US" sz="1200" b="1" dirty="0" smtClean="0"/>
                        <a:t>品質　　　　　　　　　　 　　ＮＢと比較</a:t>
                      </a:r>
                      <a:endParaRPr kumimoji="1" lang="en-US" altLang="ja-JP" sz="1200" b="1" dirty="0" smtClean="0"/>
                    </a:p>
                    <a:p>
                      <a:r>
                        <a:rPr kumimoji="1" lang="ja-JP" altLang="en-US" sz="1200" b="1" dirty="0" smtClean="0"/>
                        <a:t>　　　　 </a:t>
                      </a:r>
                      <a:r>
                        <a:rPr kumimoji="1" lang="ja-JP" altLang="en-US" sz="1200" b="1" dirty="0" smtClean="0"/>
                        <a:t>高価格</a:t>
                      </a:r>
                      <a:r>
                        <a:rPr kumimoji="1" lang="ja-JP" altLang="en-US" sz="1200" b="1" dirty="0" smtClean="0"/>
                        <a:t>ダブルチョップと比較</a:t>
                      </a:r>
                      <a:endParaRPr kumimoji="1" lang="ja-JP" altLang="en-US" sz="1200" b="1" dirty="0"/>
                    </a:p>
                  </a:txBody>
                  <a:tcPr>
                    <a:solidFill>
                      <a:schemeClr val="accent4">
                        <a:lumMod val="20000"/>
                        <a:lumOff val="80000"/>
                      </a:schemeClr>
                    </a:solidFill>
                  </a:tcPr>
                </a:tc>
                <a:tc>
                  <a:txBody>
                    <a:bodyPr/>
                    <a:lstStyle/>
                    <a:p>
                      <a:pPr algn="r"/>
                      <a:r>
                        <a:rPr kumimoji="1" lang="en-US" altLang="ja-JP" sz="1100" b="1" dirty="0" smtClean="0"/>
                        <a:t>61</a:t>
                      </a:r>
                    </a:p>
                    <a:p>
                      <a:pPr algn="r"/>
                      <a:r>
                        <a:rPr kumimoji="1" lang="en-US" altLang="ja-JP" sz="1100" b="1" dirty="0" smtClean="0"/>
                        <a:t>52</a:t>
                      </a:r>
                    </a:p>
                  </a:txBody>
                  <a:tcPr anchor="ctr">
                    <a:solidFill>
                      <a:schemeClr val="bg1"/>
                    </a:solidFill>
                  </a:tcPr>
                </a:tc>
                <a:tc>
                  <a:txBody>
                    <a:bodyPr/>
                    <a:lstStyle/>
                    <a:p>
                      <a:pPr algn="r"/>
                      <a:r>
                        <a:rPr kumimoji="1" lang="en-US" altLang="ja-JP" sz="1100" b="1" dirty="0" smtClean="0"/>
                        <a:t>4.77</a:t>
                      </a:r>
                    </a:p>
                    <a:p>
                      <a:pPr algn="r"/>
                      <a:r>
                        <a:rPr kumimoji="1" lang="en-US" altLang="ja-JP" sz="1100" b="1" dirty="0" smtClean="0"/>
                        <a:t>4.56</a:t>
                      </a:r>
                    </a:p>
                  </a:txBody>
                  <a:tcPr anchor="ctr">
                    <a:solidFill>
                      <a:schemeClr val="bg1"/>
                    </a:solidFill>
                  </a:tcPr>
                </a:tc>
                <a:tc>
                  <a:txBody>
                    <a:bodyPr/>
                    <a:lstStyle/>
                    <a:p>
                      <a:pPr algn="r"/>
                      <a:r>
                        <a:rPr kumimoji="1" lang="en-US" altLang="ja-JP" sz="1100" b="1" dirty="0" smtClean="0"/>
                        <a:t>1.12</a:t>
                      </a:r>
                    </a:p>
                    <a:p>
                      <a:pPr algn="r"/>
                      <a:r>
                        <a:rPr kumimoji="1" lang="en-US" altLang="ja-JP" sz="1100" b="1" dirty="0" smtClean="0"/>
                        <a:t>1.13</a:t>
                      </a:r>
                      <a:endParaRPr kumimoji="1" lang="ja-JP" altLang="en-US" sz="1100" b="1" dirty="0"/>
                    </a:p>
                  </a:txBody>
                  <a:tcPr anchor="ctr">
                    <a:solidFill>
                      <a:schemeClr val="bg1"/>
                    </a:solidFill>
                  </a:tcPr>
                </a:tc>
                <a:tc>
                  <a:txBody>
                    <a:bodyPr/>
                    <a:lstStyle/>
                    <a:p>
                      <a:pPr algn="r"/>
                      <a:r>
                        <a:rPr kumimoji="1" lang="en-US" altLang="ja-JP" sz="1100" b="1" dirty="0" smtClean="0"/>
                        <a:t>.143</a:t>
                      </a:r>
                    </a:p>
                    <a:p>
                      <a:pPr algn="r"/>
                      <a:r>
                        <a:rPr kumimoji="1" lang="en-US" altLang="ja-JP" sz="1100" b="1" dirty="0" smtClean="0"/>
                        <a:t>.156</a:t>
                      </a:r>
                    </a:p>
                  </a:txBody>
                  <a:tcPr anchor="ctr">
                    <a:solidFill>
                      <a:schemeClr val="bg1"/>
                    </a:solidFill>
                  </a:tcPr>
                </a:tc>
              </a:tr>
              <a:tr h="485100">
                <a:tc>
                  <a:txBody>
                    <a:bodyPr/>
                    <a:lstStyle/>
                    <a:p>
                      <a:r>
                        <a:rPr kumimoji="1" lang="ja-JP" altLang="en-US" sz="1200" b="1" dirty="0" smtClean="0"/>
                        <a:t>信頼性　　　　　　  　　　　ＮＢと比較</a:t>
                      </a:r>
                    </a:p>
                    <a:p>
                      <a:r>
                        <a:rPr kumimoji="1" lang="ja-JP" altLang="en-US" sz="1200" b="1" dirty="0" smtClean="0"/>
                        <a:t>　　　　</a:t>
                      </a:r>
                      <a:r>
                        <a:rPr kumimoji="1" lang="ja-JP" altLang="en-US" sz="1200" b="1" dirty="0" smtClean="0"/>
                        <a:t>高価格</a:t>
                      </a:r>
                      <a:r>
                        <a:rPr kumimoji="1" lang="ja-JP" altLang="en-US" sz="1200" b="1" dirty="0" smtClean="0"/>
                        <a:t>ダブルチョップと比較</a:t>
                      </a:r>
                    </a:p>
                  </a:txBody>
                  <a:tcPr>
                    <a:solidFill>
                      <a:schemeClr val="accent4">
                        <a:lumMod val="20000"/>
                        <a:lumOff val="80000"/>
                      </a:schemeClr>
                    </a:solidFill>
                  </a:tcPr>
                </a:tc>
                <a:tc>
                  <a:txBody>
                    <a:bodyPr/>
                    <a:lstStyle/>
                    <a:p>
                      <a:pPr algn="r"/>
                      <a:r>
                        <a:rPr kumimoji="1" lang="en-US" altLang="ja-JP" sz="1100" b="1" dirty="0" smtClean="0"/>
                        <a:t>61</a:t>
                      </a:r>
                    </a:p>
                    <a:p>
                      <a:pPr algn="r"/>
                      <a:r>
                        <a:rPr kumimoji="1" lang="en-US" altLang="ja-JP" sz="1100" b="1" dirty="0" smtClean="0"/>
                        <a:t>52</a:t>
                      </a:r>
                    </a:p>
                  </a:txBody>
                  <a:tcPr anchor="ctr">
                    <a:solidFill>
                      <a:schemeClr val="bg1"/>
                    </a:solidFill>
                  </a:tcPr>
                </a:tc>
                <a:tc>
                  <a:txBody>
                    <a:bodyPr/>
                    <a:lstStyle/>
                    <a:p>
                      <a:pPr algn="r"/>
                      <a:r>
                        <a:rPr kumimoji="1" lang="en-US" altLang="ja-JP" sz="1100" b="1" dirty="0" smtClean="0"/>
                        <a:t>4.85</a:t>
                      </a:r>
                    </a:p>
                    <a:p>
                      <a:pPr algn="r"/>
                      <a:r>
                        <a:rPr kumimoji="1" lang="en-US" altLang="ja-JP" sz="1100" b="1" dirty="0" smtClean="0"/>
                        <a:t>4.90</a:t>
                      </a:r>
                      <a:endParaRPr kumimoji="1" lang="ja-JP" altLang="en-US" sz="1100" b="1" dirty="0"/>
                    </a:p>
                  </a:txBody>
                  <a:tcPr anchor="ctr">
                    <a:solidFill>
                      <a:schemeClr val="bg1"/>
                    </a:solidFill>
                  </a:tcPr>
                </a:tc>
                <a:tc>
                  <a:txBody>
                    <a:bodyPr/>
                    <a:lstStyle/>
                    <a:p>
                      <a:pPr algn="r"/>
                      <a:r>
                        <a:rPr kumimoji="1" lang="en-US" altLang="ja-JP" sz="1100" b="1" dirty="0" smtClean="0"/>
                        <a:t>1.06</a:t>
                      </a:r>
                    </a:p>
                    <a:p>
                      <a:pPr algn="r"/>
                      <a:r>
                        <a:rPr kumimoji="1" lang="en-US" altLang="ja-JP" sz="1100" b="1" dirty="0" smtClean="0"/>
                        <a:t>1.11</a:t>
                      </a:r>
                      <a:endParaRPr kumimoji="1" lang="ja-JP" altLang="en-US" sz="1100" b="1" dirty="0"/>
                    </a:p>
                  </a:txBody>
                  <a:tcPr anchor="ctr">
                    <a:solidFill>
                      <a:schemeClr val="bg1"/>
                    </a:solidFill>
                  </a:tcPr>
                </a:tc>
                <a:tc>
                  <a:txBody>
                    <a:bodyPr/>
                    <a:lstStyle/>
                    <a:p>
                      <a:pPr algn="r"/>
                      <a:r>
                        <a:rPr kumimoji="1" lang="en-US" altLang="ja-JP" sz="1100" b="1" dirty="0" smtClean="0"/>
                        <a:t>.136</a:t>
                      </a:r>
                    </a:p>
                    <a:p>
                      <a:pPr algn="r"/>
                      <a:r>
                        <a:rPr kumimoji="1" lang="en-US" altLang="ja-JP" sz="1100" b="1" dirty="0" smtClean="0"/>
                        <a:t>.154</a:t>
                      </a:r>
                      <a:endParaRPr kumimoji="1" lang="ja-JP" altLang="en-US" sz="1100" b="1" dirty="0"/>
                    </a:p>
                  </a:txBody>
                  <a:tcPr anchor="ctr">
                    <a:solidFill>
                      <a:schemeClr val="bg1"/>
                    </a:solidFill>
                  </a:tcPr>
                </a:tc>
              </a:tr>
              <a:tr h="485100">
                <a:tc>
                  <a:txBody>
                    <a:bodyPr/>
                    <a:lstStyle/>
                    <a:p>
                      <a:r>
                        <a:rPr kumimoji="1" lang="ja-JP" altLang="en-US" sz="1200" b="1" dirty="0" smtClean="0"/>
                        <a:t>好感度　　　　　　　 　　　 ＮＢと比較</a:t>
                      </a:r>
                    </a:p>
                    <a:p>
                      <a:r>
                        <a:rPr kumimoji="1" lang="ja-JP" altLang="en-US" sz="1200" b="1" dirty="0" smtClean="0"/>
                        <a:t>　　　　 </a:t>
                      </a:r>
                      <a:r>
                        <a:rPr kumimoji="1" lang="ja-JP" altLang="en-US" sz="1200" b="1" dirty="0" smtClean="0"/>
                        <a:t>高価格</a:t>
                      </a:r>
                      <a:r>
                        <a:rPr kumimoji="1" lang="ja-JP" altLang="en-US" sz="1200" b="1" dirty="0" smtClean="0"/>
                        <a:t>ダブルチョップと比較</a:t>
                      </a:r>
                    </a:p>
                  </a:txBody>
                  <a:tcPr>
                    <a:solidFill>
                      <a:schemeClr val="accent4">
                        <a:lumMod val="20000"/>
                        <a:lumOff val="80000"/>
                      </a:schemeClr>
                    </a:solidFill>
                  </a:tcPr>
                </a:tc>
                <a:tc>
                  <a:txBody>
                    <a:bodyPr/>
                    <a:lstStyle/>
                    <a:p>
                      <a:pPr algn="r"/>
                      <a:r>
                        <a:rPr kumimoji="1" lang="en-US" altLang="ja-JP" sz="1100" b="1" dirty="0" smtClean="0"/>
                        <a:t>61</a:t>
                      </a:r>
                    </a:p>
                    <a:p>
                      <a:pPr algn="r"/>
                      <a:r>
                        <a:rPr kumimoji="1" lang="en-US" altLang="ja-JP" sz="1100" b="1" dirty="0" smtClean="0"/>
                        <a:t>52</a:t>
                      </a:r>
                    </a:p>
                  </a:txBody>
                  <a:tcPr anchor="ctr">
                    <a:solidFill>
                      <a:schemeClr val="bg1"/>
                    </a:solidFill>
                  </a:tcPr>
                </a:tc>
                <a:tc>
                  <a:txBody>
                    <a:bodyPr/>
                    <a:lstStyle/>
                    <a:p>
                      <a:pPr algn="r"/>
                      <a:r>
                        <a:rPr kumimoji="1" lang="en-US" altLang="ja-JP" sz="1100" b="1" dirty="0" smtClean="0"/>
                        <a:t>4.59</a:t>
                      </a:r>
                    </a:p>
                    <a:p>
                      <a:pPr algn="r"/>
                      <a:r>
                        <a:rPr kumimoji="1" lang="en-US" altLang="ja-JP" sz="1100" b="1" dirty="0" smtClean="0"/>
                        <a:t>4.65</a:t>
                      </a:r>
                      <a:endParaRPr kumimoji="1" lang="ja-JP" altLang="en-US" sz="1100" b="1" dirty="0"/>
                    </a:p>
                  </a:txBody>
                  <a:tcPr anchor="ctr">
                    <a:solidFill>
                      <a:schemeClr val="bg1"/>
                    </a:solidFill>
                  </a:tcPr>
                </a:tc>
                <a:tc>
                  <a:txBody>
                    <a:bodyPr/>
                    <a:lstStyle/>
                    <a:p>
                      <a:pPr algn="r"/>
                      <a:r>
                        <a:rPr kumimoji="1" lang="en-US" altLang="ja-JP" sz="1100" b="1" dirty="0" smtClean="0"/>
                        <a:t>1.17</a:t>
                      </a:r>
                    </a:p>
                    <a:p>
                      <a:pPr algn="r"/>
                      <a:r>
                        <a:rPr kumimoji="1" lang="en-US" altLang="ja-JP" sz="1100" b="1" dirty="0" smtClean="0"/>
                        <a:t>1.22</a:t>
                      </a:r>
                      <a:endParaRPr kumimoji="1" lang="ja-JP" altLang="en-US" sz="1100" b="1" dirty="0"/>
                    </a:p>
                  </a:txBody>
                  <a:tcPr anchor="ctr">
                    <a:solidFill>
                      <a:schemeClr val="bg1"/>
                    </a:solidFill>
                  </a:tcPr>
                </a:tc>
                <a:tc>
                  <a:txBody>
                    <a:bodyPr/>
                    <a:lstStyle/>
                    <a:p>
                      <a:pPr algn="r"/>
                      <a:r>
                        <a:rPr kumimoji="1" lang="en-US" altLang="ja-JP" sz="1100" b="1" dirty="0" smtClean="0"/>
                        <a:t>.150</a:t>
                      </a:r>
                    </a:p>
                    <a:p>
                      <a:pPr algn="r"/>
                      <a:r>
                        <a:rPr kumimoji="1" lang="en-US" altLang="ja-JP" sz="1100" b="1" dirty="0" smtClean="0"/>
                        <a:t>.169</a:t>
                      </a:r>
                      <a:endParaRPr kumimoji="1" lang="ja-JP" altLang="en-US" sz="1100" b="1" dirty="0"/>
                    </a:p>
                  </a:txBody>
                  <a:tcPr anchor="ctr">
                    <a:solidFill>
                      <a:schemeClr val="bg1"/>
                    </a:solidFill>
                  </a:tcPr>
                </a:tc>
              </a:tr>
              <a:tr h="485100">
                <a:tc>
                  <a:txBody>
                    <a:bodyPr/>
                    <a:lstStyle/>
                    <a:p>
                      <a:r>
                        <a:rPr kumimoji="1" lang="ja-JP" altLang="en-US" sz="1200" b="1" dirty="0" smtClean="0"/>
                        <a:t>平均</a:t>
                      </a:r>
                      <a:r>
                        <a:rPr kumimoji="1" lang="ja-JP" altLang="en-US" sz="1200" b="1" dirty="0" smtClean="0"/>
                        <a:t>　</a:t>
                      </a:r>
                      <a:r>
                        <a:rPr kumimoji="1" lang="ja-JP" altLang="en-US" sz="1200" b="1" dirty="0" smtClean="0"/>
                        <a:t>            </a:t>
                      </a:r>
                      <a:r>
                        <a:rPr kumimoji="1" lang="ja-JP" altLang="en-US" sz="1200" b="1" dirty="0" smtClean="0"/>
                        <a:t>　　 　　　　　ＮＢと比較</a:t>
                      </a:r>
                    </a:p>
                    <a:p>
                      <a:r>
                        <a:rPr kumimoji="1" lang="ja-JP" altLang="en-US" sz="1200" b="1" dirty="0" smtClean="0"/>
                        <a:t>　　　　 </a:t>
                      </a:r>
                      <a:r>
                        <a:rPr kumimoji="1" lang="ja-JP" altLang="en-US" sz="1200" b="1" dirty="0" smtClean="0"/>
                        <a:t>高価格</a:t>
                      </a:r>
                      <a:r>
                        <a:rPr kumimoji="1" lang="ja-JP" altLang="en-US" sz="1200" b="1" dirty="0" smtClean="0"/>
                        <a:t>ダブルチョップと比較</a:t>
                      </a:r>
                    </a:p>
                  </a:txBody>
                  <a:tcPr>
                    <a:solidFill>
                      <a:schemeClr val="accent4">
                        <a:lumMod val="20000"/>
                        <a:lumOff val="80000"/>
                      </a:schemeClr>
                    </a:solidFill>
                  </a:tcPr>
                </a:tc>
                <a:tc>
                  <a:txBody>
                    <a:bodyPr/>
                    <a:lstStyle/>
                    <a:p>
                      <a:pPr algn="r"/>
                      <a:r>
                        <a:rPr kumimoji="1" lang="en-US" altLang="ja-JP" sz="1100" b="1" dirty="0" smtClean="0"/>
                        <a:t>61</a:t>
                      </a:r>
                    </a:p>
                    <a:p>
                      <a:pPr algn="r"/>
                      <a:r>
                        <a:rPr kumimoji="1" lang="en-US" altLang="ja-JP" sz="1100" b="1" dirty="0" smtClean="0"/>
                        <a:t>52</a:t>
                      </a:r>
                      <a:endParaRPr kumimoji="1" lang="ja-JP" altLang="en-US" sz="1100" b="1" dirty="0"/>
                    </a:p>
                  </a:txBody>
                  <a:tcPr anchor="ctr">
                    <a:solidFill>
                      <a:schemeClr val="bg1"/>
                    </a:solidFill>
                  </a:tcPr>
                </a:tc>
                <a:tc>
                  <a:txBody>
                    <a:bodyPr/>
                    <a:lstStyle/>
                    <a:p>
                      <a:pPr algn="r"/>
                      <a:r>
                        <a:rPr kumimoji="1" lang="en-US" altLang="ja-JP" sz="1100" b="1" dirty="0" smtClean="0"/>
                        <a:t>4.74</a:t>
                      </a:r>
                    </a:p>
                    <a:p>
                      <a:pPr algn="r"/>
                      <a:r>
                        <a:rPr kumimoji="1" lang="en-US" altLang="ja-JP" sz="1100" b="1" dirty="0" smtClean="0"/>
                        <a:t>4.71</a:t>
                      </a:r>
                      <a:endParaRPr kumimoji="1" lang="ja-JP" altLang="en-US" sz="1100" b="1" dirty="0"/>
                    </a:p>
                  </a:txBody>
                  <a:tcPr anchor="ctr">
                    <a:solidFill>
                      <a:schemeClr val="bg1"/>
                    </a:solidFill>
                  </a:tcPr>
                </a:tc>
                <a:tc>
                  <a:txBody>
                    <a:bodyPr/>
                    <a:lstStyle/>
                    <a:p>
                      <a:pPr algn="r"/>
                      <a:r>
                        <a:rPr kumimoji="1" lang="en-US" altLang="ja-JP" sz="1100" b="1" dirty="0" smtClean="0"/>
                        <a:t>1.04</a:t>
                      </a:r>
                    </a:p>
                    <a:p>
                      <a:pPr algn="r"/>
                      <a:r>
                        <a:rPr kumimoji="1" lang="en-US" altLang="ja-JP" sz="1100" b="1" dirty="0" smtClean="0"/>
                        <a:t>1.02</a:t>
                      </a:r>
                      <a:endParaRPr kumimoji="1" lang="ja-JP" altLang="en-US" sz="1100" b="1" dirty="0"/>
                    </a:p>
                  </a:txBody>
                  <a:tcPr anchor="ctr">
                    <a:solidFill>
                      <a:schemeClr val="bg1"/>
                    </a:solidFill>
                  </a:tcPr>
                </a:tc>
                <a:tc>
                  <a:txBody>
                    <a:bodyPr/>
                    <a:lstStyle/>
                    <a:p>
                      <a:pPr algn="r"/>
                      <a:r>
                        <a:rPr kumimoji="1" lang="en-US" altLang="ja-JP" sz="1100" b="1" dirty="0" smtClean="0"/>
                        <a:t>.133</a:t>
                      </a:r>
                    </a:p>
                    <a:p>
                      <a:pPr algn="r"/>
                      <a:r>
                        <a:rPr kumimoji="1" lang="en-US" altLang="ja-JP" sz="1100" b="1" dirty="0" smtClean="0"/>
                        <a:t>.142</a:t>
                      </a:r>
                      <a:endParaRPr kumimoji="1" lang="ja-JP" altLang="en-US" sz="1100" b="1" dirty="0"/>
                    </a:p>
                  </a:txBody>
                  <a:tcPr anchor="ctr">
                    <a:solidFill>
                      <a:schemeClr val="bg1"/>
                    </a:solidFill>
                  </a:tcPr>
                </a:tc>
              </a:tr>
            </a:tbl>
          </a:graphicData>
        </a:graphic>
      </p:graphicFrame>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62</a:t>
            </a:fld>
            <a:endParaRPr kumimoji="1" lang="ja-JP" altLang="en-US"/>
          </a:p>
        </p:txBody>
      </p:sp>
      <p:sp>
        <p:nvSpPr>
          <p:cNvPr id="4" name="フッター プレースホルダー 3"/>
          <p:cNvSpPr>
            <a:spLocks noGrp="1"/>
          </p:cNvSpPr>
          <p:nvPr>
            <p:ph type="ftr" sz="quarter" idx="11"/>
          </p:nvPr>
        </p:nvSpPr>
        <p:spPr/>
        <p:txBody>
          <a:bodyPr/>
          <a:lstStyle/>
          <a:p>
            <a:r>
              <a:rPr lang="ja-JP" altLang="en-US" dirty="0" smtClean="0"/>
              <a:t>検証</a:t>
            </a:r>
            <a:endParaRPr lang="ja-JP" altLang="en-US" dirty="0"/>
          </a:p>
        </p:txBody>
      </p:sp>
      <p:sp>
        <p:nvSpPr>
          <p:cNvPr id="9" name="正方形/長方形 8"/>
          <p:cNvSpPr/>
          <p:nvPr/>
        </p:nvSpPr>
        <p:spPr>
          <a:xfrm>
            <a:off x="1259632" y="5085184"/>
            <a:ext cx="6696744" cy="138499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ja-JP" altLang="en-US" sz="2800" dirty="0" smtClean="0"/>
              <a:t>信頼性・好感度のみ高価格ダブルチョップと比較された場合の方が評価が上がり、それ以外は、ほぼ変わらない結果となった。</a:t>
            </a:r>
            <a:endParaRPr lang="ja-JP" altLang="en-US" sz="2800" dirty="0"/>
          </a:p>
        </p:txBody>
      </p:sp>
      <p:sp>
        <p:nvSpPr>
          <p:cNvPr id="15" name="正方形/長方形 14"/>
          <p:cNvSpPr/>
          <p:nvPr/>
        </p:nvSpPr>
        <p:spPr>
          <a:xfrm>
            <a:off x="323528" y="476672"/>
            <a:ext cx="8424936" cy="1384995"/>
          </a:xfrm>
          <a:prstGeom prst="rect">
            <a:avLst/>
          </a:prstGeom>
          <a:ln>
            <a:noFill/>
          </a:ln>
        </p:spPr>
        <p:txBody>
          <a:bodyPr wrap="square">
            <a:spAutoFit/>
          </a:bodyPr>
          <a:lstStyle/>
          <a:p>
            <a:r>
              <a:rPr lang="ja-JP" altLang="en-US" sz="2800" dirty="0" smtClean="0"/>
              <a:t>仮説２　</a:t>
            </a:r>
            <a:r>
              <a:rPr lang="en-US" altLang="ja-JP" sz="2800" dirty="0" smtClean="0"/>
              <a:t>NB</a:t>
            </a:r>
            <a:r>
              <a:rPr lang="ja-JP" altLang="en-US" sz="2800" dirty="0"/>
              <a:t>が高価格ダブルチョップと比較される場合</a:t>
            </a:r>
            <a:r>
              <a:rPr lang="ja-JP" altLang="en-US" sz="2800" dirty="0" smtClean="0"/>
              <a:t>、</a:t>
            </a:r>
            <a:endParaRPr lang="en-US" altLang="ja-JP" sz="2800" dirty="0" smtClean="0"/>
          </a:p>
          <a:p>
            <a:r>
              <a:rPr lang="ja-JP" altLang="en-US" sz="2800" dirty="0" smtClean="0"/>
              <a:t>　　　　　比較</a:t>
            </a:r>
            <a:r>
              <a:rPr lang="ja-JP" altLang="en-US" sz="2800" dirty="0"/>
              <a:t>されない場合に比べて、</a:t>
            </a:r>
            <a:r>
              <a:rPr lang="en-US" altLang="ja-JP" sz="2800" dirty="0"/>
              <a:t>NB</a:t>
            </a:r>
            <a:r>
              <a:rPr lang="ja-JP" altLang="en-US" sz="2800" dirty="0"/>
              <a:t>の評価は高い</a:t>
            </a:r>
            <a:r>
              <a:rPr lang="ja-JP" altLang="en-US" sz="2800" dirty="0" smtClean="0"/>
              <a:t>。</a:t>
            </a:r>
            <a:endParaRPr lang="en-US" altLang="ja-JP" sz="2800" dirty="0" smtClean="0"/>
          </a:p>
          <a:p>
            <a:r>
              <a:rPr lang="ja-JP" altLang="en-US" sz="2800" dirty="0"/>
              <a:t>　</a:t>
            </a:r>
            <a:r>
              <a:rPr lang="ja-JP" altLang="en-US" sz="2800" dirty="0" smtClean="0"/>
              <a:t>　　　　また</a:t>
            </a:r>
            <a:r>
              <a:rPr lang="ja-JP" altLang="en-US" sz="2800" dirty="0"/>
              <a:t>は</a:t>
            </a:r>
            <a:r>
              <a:rPr lang="ja-JP" altLang="en-US" sz="2800" dirty="0" smtClean="0"/>
              <a:t>、評価</a:t>
            </a:r>
            <a:r>
              <a:rPr lang="ja-JP" altLang="en-US" sz="2800" dirty="0"/>
              <a:t>に変化はない</a:t>
            </a:r>
            <a:r>
              <a:rPr lang="ja-JP" altLang="en-US" sz="2800" dirty="0" smtClean="0"/>
              <a:t>。</a:t>
            </a:r>
            <a:endParaRPr lang="ja-JP" altLang="en-US" sz="2800" dirty="0"/>
          </a:p>
        </p:txBody>
      </p:sp>
      <p:sp>
        <p:nvSpPr>
          <p:cNvPr id="17" name="角丸四角形 16"/>
          <p:cNvSpPr/>
          <p:nvPr/>
        </p:nvSpPr>
        <p:spPr>
          <a:xfrm>
            <a:off x="4716016" y="2326280"/>
            <a:ext cx="1008112" cy="2448272"/>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p:cNvSpPr txBox="1"/>
          <p:nvPr/>
        </p:nvSpPr>
        <p:spPr>
          <a:xfrm>
            <a:off x="3275856" y="1988840"/>
            <a:ext cx="2520280" cy="338554"/>
          </a:xfrm>
          <a:prstGeom prst="rect">
            <a:avLst/>
          </a:prstGeom>
          <a:noFill/>
        </p:spPr>
        <p:txBody>
          <a:bodyPr wrap="square" rtlCol="0">
            <a:spAutoFit/>
          </a:bodyPr>
          <a:lstStyle/>
          <a:p>
            <a:pPr algn="ctr"/>
            <a:r>
              <a:rPr kumimoji="1" lang="ja-JP" altLang="en-US" sz="1600" b="1" dirty="0" smtClean="0"/>
              <a:t>グループ統計量</a:t>
            </a:r>
            <a:endParaRPr kumimoji="1" lang="ja-JP" altLang="en-US" sz="1600" b="1" dirty="0"/>
          </a:p>
        </p:txBody>
      </p:sp>
    </p:spTree>
    <p:extLst>
      <p:ext uri="{BB962C8B-B14F-4D97-AF65-F5344CB8AC3E}">
        <p14:creationId xmlns:p14="http://schemas.microsoft.com/office/powerpoint/2010/main" val="291796171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グループ化 48"/>
          <p:cNvGrpSpPr/>
          <p:nvPr/>
        </p:nvGrpSpPr>
        <p:grpSpPr>
          <a:xfrm>
            <a:off x="5796137" y="6127916"/>
            <a:ext cx="2880320" cy="523221"/>
            <a:chOff x="5720489" y="6309320"/>
            <a:chExt cx="2739944" cy="422984"/>
          </a:xfrm>
        </p:grpSpPr>
        <p:sp>
          <p:nvSpPr>
            <p:cNvPr id="50" name="テキスト ボックス 8"/>
            <p:cNvSpPr txBox="1"/>
            <p:nvPr/>
          </p:nvSpPr>
          <p:spPr>
            <a:xfrm>
              <a:off x="5720489" y="6309320"/>
              <a:ext cx="2739944" cy="422984"/>
            </a:xfrm>
            <a:prstGeom prst="rect">
              <a:avLst/>
            </a:prstGeom>
            <a:noFill/>
          </p:spPr>
          <p:txBody>
            <a:bodyPr wrap="square" rtlCol="0">
              <a:spAutoFit/>
            </a:bodyPr>
            <a:lstStyle/>
            <a:p>
              <a:pPr lvl="0"/>
              <a:r>
                <a:rPr lang="ja-JP" altLang="en-US" sz="1400" b="1" dirty="0" smtClean="0">
                  <a:solidFill>
                    <a:prstClr val="black"/>
                  </a:solidFill>
                </a:rPr>
                <a:t>ＮＢ</a:t>
              </a:r>
              <a:r>
                <a:rPr lang="ja-JP" altLang="en-US" sz="1400" b="1" dirty="0">
                  <a:solidFill>
                    <a:prstClr val="black"/>
                  </a:solidFill>
                </a:rPr>
                <a:t>と</a:t>
              </a:r>
              <a:r>
                <a:rPr lang="ja-JP" altLang="en-US" sz="1400" b="1" dirty="0" smtClean="0">
                  <a:solidFill>
                    <a:prstClr val="black"/>
                  </a:solidFill>
                </a:rPr>
                <a:t>比較・・・・・・・・・・・・・・・・・</a:t>
              </a:r>
              <a:r>
                <a:rPr lang="ja-JP" altLang="en-US" sz="1400" b="1" dirty="0">
                  <a:solidFill>
                    <a:prstClr val="black"/>
                  </a:solidFill>
                </a:rPr>
                <a:t>　　　</a:t>
              </a:r>
              <a:endParaRPr lang="en-US" altLang="ja-JP" sz="1400" b="1" dirty="0">
                <a:solidFill>
                  <a:prstClr val="black"/>
                </a:solidFill>
              </a:endParaRPr>
            </a:p>
            <a:p>
              <a:pPr lvl="0"/>
              <a:r>
                <a:rPr lang="ja-JP" altLang="en-US" sz="1400" b="1" dirty="0">
                  <a:solidFill>
                    <a:prstClr val="black"/>
                  </a:solidFill>
                </a:rPr>
                <a:t>高</a:t>
              </a:r>
              <a:r>
                <a:rPr lang="ja-JP" altLang="en-US" sz="1400" b="1" dirty="0" smtClean="0">
                  <a:solidFill>
                    <a:prstClr val="black"/>
                  </a:solidFill>
                </a:rPr>
                <a:t>価格</a:t>
              </a:r>
              <a:r>
                <a:rPr lang="ja-JP" altLang="en-US" sz="1400" b="1" dirty="0">
                  <a:solidFill>
                    <a:prstClr val="black"/>
                  </a:solidFill>
                </a:rPr>
                <a:t>ダブルチョップと</a:t>
              </a:r>
              <a:r>
                <a:rPr lang="ja-JP" altLang="en-US" sz="1400" b="1" dirty="0" smtClean="0">
                  <a:solidFill>
                    <a:prstClr val="black"/>
                  </a:solidFill>
                </a:rPr>
                <a:t>比較・・・</a:t>
              </a:r>
              <a:endParaRPr lang="ja-JP" altLang="en-US" sz="1400" b="1" dirty="0">
                <a:solidFill>
                  <a:prstClr val="black"/>
                </a:solidFill>
              </a:endParaRPr>
            </a:p>
          </p:txBody>
        </p:sp>
        <p:sp>
          <p:nvSpPr>
            <p:cNvPr id="51" name="正方形/長方形 43"/>
            <p:cNvSpPr/>
            <p:nvPr/>
          </p:nvSpPr>
          <p:spPr>
            <a:xfrm>
              <a:off x="8049440" y="6525627"/>
              <a:ext cx="145781" cy="135212"/>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円/楕円 45"/>
            <p:cNvSpPr/>
            <p:nvPr/>
          </p:nvSpPr>
          <p:spPr>
            <a:xfrm>
              <a:off x="8049440" y="6339545"/>
              <a:ext cx="136997" cy="1216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a:solidFill>
                  <a:schemeClr val="tx1"/>
                </a:solidFill>
              </a:endParaRPr>
            </a:p>
          </p:txBody>
        </p:sp>
      </p:grpSp>
      <p:sp>
        <p:nvSpPr>
          <p:cNvPr id="35" name="テキスト ボックス 34"/>
          <p:cNvSpPr txBox="1"/>
          <p:nvPr/>
        </p:nvSpPr>
        <p:spPr>
          <a:xfrm>
            <a:off x="395536" y="2174458"/>
            <a:ext cx="720080" cy="369332"/>
          </a:xfrm>
          <a:prstGeom prst="rect">
            <a:avLst/>
          </a:prstGeom>
          <a:noFill/>
        </p:spPr>
        <p:txBody>
          <a:bodyPr wrap="square" rtlCol="0">
            <a:spAutoFit/>
          </a:bodyPr>
          <a:lstStyle/>
          <a:p>
            <a:pPr algn="ctr"/>
            <a:r>
              <a:rPr kumimoji="1" lang="ja-JP" altLang="en-US" dirty="0" smtClean="0"/>
              <a:t>品質</a:t>
            </a:r>
            <a:endParaRPr kumimoji="1" lang="ja-JP" altLang="en-US" dirty="0"/>
          </a:p>
        </p:txBody>
      </p:sp>
      <p:sp>
        <p:nvSpPr>
          <p:cNvPr id="36" name="テキスト ボックス 35"/>
          <p:cNvSpPr txBox="1"/>
          <p:nvPr/>
        </p:nvSpPr>
        <p:spPr>
          <a:xfrm>
            <a:off x="395536" y="3300760"/>
            <a:ext cx="720080" cy="369332"/>
          </a:xfrm>
          <a:prstGeom prst="rect">
            <a:avLst/>
          </a:prstGeom>
          <a:noFill/>
        </p:spPr>
        <p:txBody>
          <a:bodyPr wrap="square" rtlCol="0">
            <a:spAutoFit/>
          </a:bodyPr>
          <a:lstStyle/>
          <a:p>
            <a:pPr algn="ctr"/>
            <a:r>
              <a:rPr lang="ja-JP" altLang="en-US" dirty="0"/>
              <a:t>信頼</a:t>
            </a:r>
            <a:endParaRPr kumimoji="1" lang="ja-JP" altLang="en-US" dirty="0"/>
          </a:p>
        </p:txBody>
      </p:sp>
      <p:sp>
        <p:nvSpPr>
          <p:cNvPr id="37" name="テキスト ボックス 36"/>
          <p:cNvSpPr txBox="1"/>
          <p:nvPr/>
        </p:nvSpPr>
        <p:spPr>
          <a:xfrm>
            <a:off x="287524" y="4412238"/>
            <a:ext cx="936104" cy="369332"/>
          </a:xfrm>
          <a:prstGeom prst="rect">
            <a:avLst/>
          </a:prstGeom>
          <a:noFill/>
        </p:spPr>
        <p:txBody>
          <a:bodyPr wrap="square" rtlCol="0">
            <a:spAutoFit/>
          </a:bodyPr>
          <a:lstStyle/>
          <a:p>
            <a:pPr algn="ctr"/>
            <a:r>
              <a:rPr lang="ja-JP" altLang="en-US" dirty="0" smtClean="0"/>
              <a:t>好感</a:t>
            </a:r>
            <a:r>
              <a:rPr lang="ja-JP" altLang="en-US" dirty="0"/>
              <a:t>度</a:t>
            </a:r>
            <a:endParaRPr kumimoji="1" lang="ja-JP" altLang="en-US" dirty="0"/>
          </a:p>
        </p:txBody>
      </p:sp>
      <p:sp>
        <p:nvSpPr>
          <p:cNvPr id="38" name="テキスト ボックス 37"/>
          <p:cNvSpPr txBox="1"/>
          <p:nvPr/>
        </p:nvSpPr>
        <p:spPr>
          <a:xfrm>
            <a:off x="1043608" y="5820132"/>
            <a:ext cx="432048" cy="307777"/>
          </a:xfrm>
          <a:prstGeom prst="rect">
            <a:avLst/>
          </a:prstGeom>
          <a:noFill/>
        </p:spPr>
        <p:txBody>
          <a:bodyPr wrap="square" rtlCol="0">
            <a:spAutoFit/>
          </a:bodyPr>
          <a:lstStyle/>
          <a:p>
            <a:pPr algn="ctr"/>
            <a:r>
              <a:rPr kumimoji="1" lang="en-US" altLang="ja-JP" sz="1400" dirty="0" smtClean="0"/>
              <a:t>4.0</a:t>
            </a:r>
            <a:endParaRPr kumimoji="1" lang="ja-JP" altLang="en-US" sz="1400" dirty="0"/>
          </a:p>
        </p:txBody>
      </p:sp>
      <p:sp>
        <p:nvSpPr>
          <p:cNvPr id="39" name="テキスト ボックス 38"/>
          <p:cNvSpPr txBox="1"/>
          <p:nvPr/>
        </p:nvSpPr>
        <p:spPr>
          <a:xfrm>
            <a:off x="4647875" y="5820071"/>
            <a:ext cx="432048" cy="307777"/>
          </a:xfrm>
          <a:prstGeom prst="rect">
            <a:avLst/>
          </a:prstGeom>
          <a:noFill/>
        </p:spPr>
        <p:txBody>
          <a:bodyPr wrap="square" rtlCol="0">
            <a:spAutoFit/>
          </a:bodyPr>
          <a:lstStyle/>
          <a:p>
            <a:pPr algn="ctr"/>
            <a:r>
              <a:rPr kumimoji="1" lang="en-US" altLang="ja-JP" sz="1400" dirty="0" smtClean="0"/>
              <a:t>4.5</a:t>
            </a:r>
            <a:endParaRPr kumimoji="1" lang="ja-JP" altLang="en-US" sz="1400" dirty="0"/>
          </a:p>
        </p:txBody>
      </p:sp>
      <p:sp>
        <p:nvSpPr>
          <p:cNvPr id="40" name="テキスト ボックス 39"/>
          <p:cNvSpPr txBox="1"/>
          <p:nvPr/>
        </p:nvSpPr>
        <p:spPr>
          <a:xfrm>
            <a:off x="3923928" y="5820132"/>
            <a:ext cx="432048" cy="307777"/>
          </a:xfrm>
          <a:prstGeom prst="rect">
            <a:avLst/>
          </a:prstGeom>
          <a:noFill/>
        </p:spPr>
        <p:txBody>
          <a:bodyPr wrap="square" rtlCol="0">
            <a:spAutoFit/>
          </a:bodyPr>
          <a:lstStyle/>
          <a:p>
            <a:pPr algn="ctr"/>
            <a:r>
              <a:rPr lang="en-US" altLang="ja-JP" sz="1400" dirty="0"/>
              <a:t>4.4</a:t>
            </a:r>
            <a:endParaRPr kumimoji="1" lang="ja-JP" altLang="en-US" sz="1400" dirty="0"/>
          </a:p>
        </p:txBody>
      </p:sp>
      <p:sp>
        <p:nvSpPr>
          <p:cNvPr id="41" name="テキスト ボックス 40"/>
          <p:cNvSpPr txBox="1"/>
          <p:nvPr/>
        </p:nvSpPr>
        <p:spPr>
          <a:xfrm>
            <a:off x="3203848" y="5820132"/>
            <a:ext cx="432048" cy="307777"/>
          </a:xfrm>
          <a:prstGeom prst="rect">
            <a:avLst/>
          </a:prstGeom>
          <a:noFill/>
        </p:spPr>
        <p:txBody>
          <a:bodyPr wrap="square" rtlCol="0">
            <a:spAutoFit/>
          </a:bodyPr>
          <a:lstStyle/>
          <a:p>
            <a:pPr algn="ctr"/>
            <a:r>
              <a:rPr lang="en-US" altLang="ja-JP" sz="1400" dirty="0"/>
              <a:t>4.3</a:t>
            </a:r>
            <a:endParaRPr kumimoji="1" lang="ja-JP" altLang="en-US" sz="1400" dirty="0"/>
          </a:p>
        </p:txBody>
      </p:sp>
      <p:sp>
        <p:nvSpPr>
          <p:cNvPr id="42" name="テキスト ボックス 41"/>
          <p:cNvSpPr txBox="1"/>
          <p:nvPr/>
        </p:nvSpPr>
        <p:spPr>
          <a:xfrm>
            <a:off x="2483768" y="5820132"/>
            <a:ext cx="432048" cy="307777"/>
          </a:xfrm>
          <a:prstGeom prst="rect">
            <a:avLst/>
          </a:prstGeom>
          <a:noFill/>
        </p:spPr>
        <p:txBody>
          <a:bodyPr wrap="square" rtlCol="0">
            <a:spAutoFit/>
          </a:bodyPr>
          <a:lstStyle/>
          <a:p>
            <a:pPr algn="ctr"/>
            <a:r>
              <a:rPr lang="en-US" altLang="ja-JP" sz="1400" dirty="0"/>
              <a:t>4.2</a:t>
            </a:r>
            <a:endParaRPr kumimoji="1" lang="ja-JP" altLang="en-US" sz="1400" dirty="0"/>
          </a:p>
        </p:txBody>
      </p:sp>
      <p:sp>
        <p:nvSpPr>
          <p:cNvPr id="43" name="テキスト ボックス 42"/>
          <p:cNvSpPr txBox="1"/>
          <p:nvPr/>
        </p:nvSpPr>
        <p:spPr>
          <a:xfrm>
            <a:off x="1763688" y="5820132"/>
            <a:ext cx="432048" cy="307777"/>
          </a:xfrm>
          <a:prstGeom prst="rect">
            <a:avLst/>
          </a:prstGeom>
          <a:noFill/>
        </p:spPr>
        <p:txBody>
          <a:bodyPr wrap="square" rtlCol="0">
            <a:spAutoFit/>
          </a:bodyPr>
          <a:lstStyle/>
          <a:p>
            <a:pPr algn="ctr"/>
            <a:r>
              <a:rPr lang="en-US" altLang="ja-JP" sz="1400" dirty="0"/>
              <a:t>4.1</a:t>
            </a:r>
            <a:endParaRPr kumimoji="1" lang="ja-JP" altLang="en-US" sz="1400" dirty="0"/>
          </a:p>
        </p:txBody>
      </p:sp>
      <p:sp>
        <p:nvSpPr>
          <p:cNvPr id="45" name="テキスト ボックス 44"/>
          <p:cNvSpPr txBox="1"/>
          <p:nvPr/>
        </p:nvSpPr>
        <p:spPr>
          <a:xfrm>
            <a:off x="3563888" y="6109072"/>
            <a:ext cx="2478324" cy="338554"/>
          </a:xfrm>
          <a:prstGeom prst="rect">
            <a:avLst/>
          </a:prstGeom>
          <a:noFill/>
        </p:spPr>
        <p:txBody>
          <a:bodyPr wrap="square" rtlCol="0">
            <a:spAutoFit/>
          </a:bodyPr>
          <a:lstStyle/>
          <a:p>
            <a:pPr algn="ctr"/>
            <a:r>
              <a:rPr kumimoji="1" lang="ja-JP" altLang="en-US" sz="1600" b="1" dirty="0" smtClean="0"/>
              <a:t>ブランドの評価</a:t>
            </a:r>
            <a:endParaRPr kumimoji="1" lang="ja-JP" altLang="en-US" sz="1600" b="1" dirty="0"/>
          </a:p>
        </p:txBody>
      </p:sp>
      <p:sp>
        <p:nvSpPr>
          <p:cNvPr id="32" name="タイトル 31"/>
          <p:cNvSpPr>
            <a:spLocks noGrp="1"/>
          </p:cNvSpPr>
          <p:nvPr>
            <p:ph type="title"/>
          </p:nvPr>
        </p:nvSpPr>
        <p:spPr/>
        <p:txBody>
          <a:bodyPr>
            <a:normAutofit/>
          </a:bodyPr>
          <a:lstStyle/>
          <a:p>
            <a:r>
              <a:rPr kumimoji="1" lang="ja-JP" altLang="en-US" sz="4000" dirty="0" smtClean="0"/>
              <a:t>仮説</a:t>
            </a:r>
            <a:r>
              <a:rPr kumimoji="1" lang="ja-JP" altLang="en-US" sz="4000" dirty="0" smtClean="0"/>
              <a:t>２</a:t>
            </a:r>
            <a:r>
              <a:rPr lang="ja-JP" altLang="en-US" sz="4000" dirty="0" smtClean="0"/>
              <a:t>の検証</a:t>
            </a:r>
            <a:r>
              <a:rPr kumimoji="1" lang="ja-JP" altLang="en-US" sz="4000" dirty="0" smtClean="0"/>
              <a:t>結果</a:t>
            </a:r>
            <a:endParaRPr kumimoji="1" lang="ja-JP" altLang="en-US" sz="4000" dirty="0"/>
          </a:p>
        </p:txBody>
      </p:sp>
      <p:sp>
        <p:nvSpPr>
          <p:cNvPr id="4" name="フッター プレースホルダー 3"/>
          <p:cNvSpPr>
            <a:spLocks noGrp="1"/>
          </p:cNvSpPr>
          <p:nvPr>
            <p:ph type="ftr" sz="quarter" idx="11"/>
          </p:nvPr>
        </p:nvSpPr>
        <p:spPr/>
        <p:txBody>
          <a:bodyPr/>
          <a:lstStyle/>
          <a:p>
            <a:r>
              <a:rPr lang="ja-JP" altLang="en-US" dirty="0" smtClean="0"/>
              <a:t>検証</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63</a:t>
            </a:fld>
            <a:endParaRPr kumimoji="1" lang="ja-JP" altLang="en-US"/>
          </a:p>
        </p:txBody>
      </p:sp>
      <p:graphicFrame>
        <p:nvGraphicFramePr>
          <p:cNvPr id="2" name="表 8"/>
          <p:cNvGraphicFramePr>
            <a:graphicFrameLocks noGrp="1"/>
          </p:cNvGraphicFramePr>
          <p:nvPr>
            <p:extLst>
              <p:ext uri="{D42A27DB-BD31-4B8C-83A1-F6EECF244321}">
                <p14:modId xmlns:p14="http://schemas.microsoft.com/office/powerpoint/2010/main" val="127107850"/>
              </p:ext>
            </p:extLst>
          </p:nvPr>
        </p:nvGraphicFramePr>
        <p:xfrm>
          <a:off x="1260432" y="1268760"/>
          <a:ext cx="7200000" cy="4464000"/>
        </p:xfrm>
        <a:graphic>
          <a:graphicData uri="http://schemas.openxmlformats.org/drawingml/2006/table">
            <a:tbl>
              <a:tblPr firstRow="1" bandRow="1">
                <a:tableStyleId>{5940675A-B579-460E-94D1-54222C63F5DA}</a:tableStyleId>
              </a:tblPr>
              <a:tblGrid>
                <a:gridCol w="720000"/>
                <a:gridCol w="720000"/>
                <a:gridCol w="720000"/>
                <a:gridCol w="720000"/>
                <a:gridCol w="720000"/>
                <a:gridCol w="720000"/>
                <a:gridCol w="720000"/>
                <a:gridCol w="720000"/>
                <a:gridCol w="720000"/>
                <a:gridCol w="720000"/>
              </a:tblGrid>
              <a:tr h="1116000">
                <a:tc>
                  <a:txBody>
                    <a:bodyPr/>
                    <a:lstStyle/>
                    <a:p>
                      <a:endParaRPr kumimoji="1" lang="ja-JP" altLang="en-US" dirty="0"/>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a:p>
                  </a:txBody>
                  <a:tcPr>
                    <a:solidFill>
                      <a:schemeClr val="bg1"/>
                    </a:solidFill>
                  </a:tcPr>
                </a:tc>
              </a:tr>
              <a:tr h="1116000">
                <a:tc>
                  <a:txBody>
                    <a:bodyPr/>
                    <a:lstStyle/>
                    <a:p>
                      <a:endParaRPr kumimoji="1" lang="ja-JP" altLang="en-US" dirty="0"/>
                    </a:p>
                  </a:txBody>
                  <a:tcPr>
                    <a:solidFill>
                      <a:schemeClr val="bg1"/>
                    </a:solidFill>
                  </a:tcPr>
                </a:tc>
                <a:tc>
                  <a:txBody>
                    <a:bodyPr/>
                    <a:lstStyle/>
                    <a:p>
                      <a:endParaRPr kumimoji="1" lang="ja-JP" altLang="en-US"/>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a:p>
                  </a:txBody>
                  <a:tcPr>
                    <a:solidFill>
                      <a:schemeClr val="bg1"/>
                    </a:solidFill>
                  </a:tcPr>
                </a:tc>
                <a:tc>
                  <a:txBody>
                    <a:bodyPr/>
                    <a:lstStyle/>
                    <a:p>
                      <a:endParaRPr kumimoji="1" lang="ja-JP" altLang="en-US"/>
                    </a:p>
                  </a:txBody>
                  <a:tcPr>
                    <a:solidFill>
                      <a:schemeClr val="bg1"/>
                    </a:solidFill>
                  </a:tcPr>
                </a:tc>
                <a:tc>
                  <a:txBody>
                    <a:bodyPr/>
                    <a:lstStyle/>
                    <a:p>
                      <a:endParaRPr kumimoji="1" lang="ja-JP" altLang="en-US"/>
                    </a:p>
                  </a:txBody>
                  <a:tcPr>
                    <a:solidFill>
                      <a:schemeClr val="bg1"/>
                    </a:solidFill>
                  </a:tcPr>
                </a:tc>
                <a:tc>
                  <a:txBody>
                    <a:bodyPr/>
                    <a:lstStyle/>
                    <a:p>
                      <a:endParaRPr kumimoji="1" lang="ja-JP" altLang="en-US"/>
                    </a:p>
                  </a:txBody>
                  <a:tcPr>
                    <a:solidFill>
                      <a:schemeClr val="bg1"/>
                    </a:solidFill>
                  </a:tcPr>
                </a:tc>
              </a:tr>
              <a:tr h="1116000">
                <a:tc>
                  <a:txBody>
                    <a:bodyPr/>
                    <a:lstStyle/>
                    <a:p>
                      <a:endParaRPr kumimoji="1" lang="ja-JP" altLang="en-US"/>
                    </a:p>
                  </a:txBody>
                  <a:tcPr>
                    <a:solidFill>
                      <a:schemeClr val="bg1"/>
                    </a:solidFill>
                  </a:tcPr>
                </a:tc>
                <a:tc>
                  <a:txBody>
                    <a:bodyPr/>
                    <a:lstStyle/>
                    <a:p>
                      <a:endParaRPr kumimoji="1" lang="ja-JP" altLang="en-US"/>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a:p>
                  </a:txBody>
                  <a:tcPr>
                    <a:solidFill>
                      <a:schemeClr val="bg1"/>
                    </a:solidFill>
                  </a:tcPr>
                </a:tc>
                <a:tc>
                  <a:txBody>
                    <a:bodyPr/>
                    <a:lstStyle/>
                    <a:p>
                      <a:endParaRPr kumimoji="1" lang="ja-JP" altLang="en-US"/>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a:p>
                  </a:txBody>
                  <a:tcPr>
                    <a:solidFill>
                      <a:schemeClr val="bg1"/>
                    </a:solidFill>
                  </a:tcPr>
                </a:tc>
              </a:tr>
              <a:tr h="1116000">
                <a:tc>
                  <a:txBody>
                    <a:bodyPr/>
                    <a:lstStyle/>
                    <a:p>
                      <a:endParaRPr kumimoji="1" lang="ja-JP" altLang="en-US" dirty="0"/>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dirty="0"/>
                    </a:p>
                  </a:txBody>
                  <a:tcPr>
                    <a:solidFill>
                      <a:schemeClr val="bg1"/>
                    </a:solidFill>
                  </a:tcPr>
                </a:tc>
                <a:tc>
                  <a:txBody>
                    <a:bodyPr/>
                    <a:lstStyle/>
                    <a:p>
                      <a:endParaRPr kumimoji="1" lang="ja-JP" altLang="en-US" dirty="0"/>
                    </a:p>
                  </a:txBody>
                  <a:tcPr>
                    <a:solidFill>
                      <a:schemeClr val="bg1"/>
                    </a:solidFill>
                  </a:tcPr>
                </a:tc>
              </a:tr>
            </a:tbl>
          </a:graphicData>
        </a:graphic>
      </p:graphicFrame>
      <p:sp>
        <p:nvSpPr>
          <p:cNvPr id="30" name="テキスト ボックス 29"/>
          <p:cNvSpPr txBox="1"/>
          <p:nvPr/>
        </p:nvSpPr>
        <p:spPr>
          <a:xfrm>
            <a:off x="5364088" y="5820132"/>
            <a:ext cx="432048" cy="307777"/>
          </a:xfrm>
          <a:prstGeom prst="rect">
            <a:avLst/>
          </a:prstGeom>
          <a:noFill/>
        </p:spPr>
        <p:txBody>
          <a:bodyPr wrap="square" rtlCol="0">
            <a:spAutoFit/>
          </a:bodyPr>
          <a:lstStyle/>
          <a:p>
            <a:pPr algn="ctr"/>
            <a:r>
              <a:rPr lang="en-US" altLang="ja-JP" sz="1400" dirty="0"/>
              <a:t>4.6</a:t>
            </a:r>
            <a:endParaRPr kumimoji="1" lang="ja-JP" altLang="en-US" sz="1400" dirty="0"/>
          </a:p>
        </p:txBody>
      </p:sp>
      <p:sp>
        <p:nvSpPr>
          <p:cNvPr id="33" name="テキスト ボックス 32"/>
          <p:cNvSpPr txBox="1"/>
          <p:nvPr/>
        </p:nvSpPr>
        <p:spPr>
          <a:xfrm>
            <a:off x="6084168" y="5820132"/>
            <a:ext cx="432048" cy="307777"/>
          </a:xfrm>
          <a:prstGeom prst="rect">
            <a:avLst/>
          </a:prstGeom>
          <a:noFill/>
        </p:spPr>
        <p:txBody>
          <a:bodyPr wrap="square" rtlCol="0">
            <a:spAutoFit/>
          </a:bodyPr>
          <a:lstStyle/>
          <a:p>
            <a:pPr algn="ctr"/>
            <a:r>
              <a:rPr lang="en-US" altLang="ja-JP" sz="1400" dirty="0"/>
              <a:t>4.7</a:t>
            </a:r>
            <a:endParaRPr kumimoji="1" lang="ja-JP" altLang="en-US" sz="1400" dirty="0"/>
          </a:p>
        </p:txBody>
      </p:sp>
      <p:sp>
        <p:nvSpPr>
          <p:cNvPr id="34" name="テキスト ボックス 33"/>
          <p:cNvSpPr txBox="1"/>
          <p:nvPr/>
        </p:nvSpPr>
        <p:spPr>
          <a:xfrm>
            <a:off x="6804248" y="5820132"/>
            <a:ext cx="432048" cy="307777"/>
          </a:xfrm>
          <a:prstGeom prst="rect">
            <a:avLst/>
          </a:prstGeom>
          <a:noFill/>
        </p:spPr>
        <p:txBody>
          <a:bodyPr wrap="square" rtlCol="0">
            <a:spAutoFit/>
          </a:bodyPr>
          <a:lstStyle/>
          <a:p>
            <a:pPr algn="ctr"/>
            <a:r>
              <a:rPr lang="en-US" altLang="ja-JP" sz="1400" dirty="0"/>
              <a:t>4.8</a:t>
            </a:r>
            <a:endParaRPr kumimoji="1" lang="ja-JP" altLang="en-US" sz="1400" dirty="0"/>
          </a:p>
        </p:txBody>
      </p:sp>
      <p:sp>
        <p:nvSpPr>
          <p:cNvPr id="47" name="テキスト ボックス 46"/>
          <p:cNvSpPr txBox="1"/>
          <p:nvPr/>
        </p:nvSpPr>
        <p:spPr>
          <a:xfrm>
            <a:off x="7524328" y="5820132"/>
            <a:ext cx="432048" cy="307777"/>
          </a:xfrm>
          <a:prstGeom prst="rect">
            <a:avLst/>
          </a:prstGeom>
          <a:noFill/>
        </p:spPr>
        <p:txBody>
          <a:bodyPr wrap="square" rtlCol="0">
            <a:spAutoFit/>
          </a:bodyPr>
          <a:lstStyle/>
          <a:p>
            <a:pPr algn="ctr"/>
            <a:r>
              <a:rPr lang="en-US" altLang="ja-JP" sz="1400" dirty="0"/>
              <a:t>4.9</a:t>
            </a:r>
            <a:endParaRPr kumimoji="1" lang="ja-JP" altLang="en-US" sz="1400" dirty="0"/>
          </a:p>
        </p:txBody>
      </p:sp>
      <p:sp>
        <p:nvSpPr>
          <p:cNvPr id="48" name="テキスト ボックス 47"/>
          <p:cNvSpPr txBox="1"/>
          <p:nvPr/>
        </p:nvSpPr>
        <p:spPr>
          <a:xfrm>
            <a:off x="8244408" y="5820132"/>
            <a:ext cx="432048" cy="307777"/>
          </a:xfrm>
          <a:prstGeom prst="rect">
            <a:avLst/>
          </a:prstGeom>
          <a:noFill/>
        </p:spPr>
        <p:txBody>
          <a:bodyPr wrap="square" rtlCol="0">
            <a:spAutoFit/>
          </a:bodyPr>
          <a:lstStyle/>
          <a:p>
            <a:pPr algn="ctr"/>
            <a:r>
              <a:rPr lang="en-US" altLang="ja-JP" sz="1400" dirty="0"/>
              <a:t>5.0</a:t>
            </a:r>
            <a:endParaRPr kumimoji="1" lang="ja-JP" altLang="en-US" sz="1400" dirty="0"/>
          </a:p>
        </p:txBody>
      </p:sp>
      <p:grpSp>
        <p:nvGrpSpPr>
          <p:cNvPr id="16" name="グループ化 15"/>
          <p:cNvGrpSpPr/>
          <p:nvPr/>
        </p:nvGrpSpPr>
        <p:grpSpPr>
          <a:xfrm>
            <a:off x="5194636" y="2278914"/>
            <a:ext cx="2617724" cy="2462006"/>
            <a:chOff x="5194636" y="2407154"/>
            <a:chExt cx="2617724" cy="2462006"/>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3770" y="2421177"/>
              <a:ext cx="215733" cy="215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89408" y="3501297"/>
              <a:ext cx="215733" cy="215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3070" y="4653425"/>
              <a:ext cx="215733" cy="215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正方形/長方形 30"/>
            <p:cNvSpPr/>
            <p:nvPr/>
          </p:nvSpPr>
          <p:spPr>
            <a:xfrm>
              <a:off x="7630651" y="3529840"/>
              <a:ext cx="181709" cy="187192"/>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正方形/長方形 43"/>
            <p:cNvSpPr/>
            <p:nvPr/>
          </p:nvSpPr>
          <p:spPr>
            <a:xfrm>
              <a:off x="5194636" y="2407154"/>
              <a:ext cx="181709" cy="160419"/>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正方形/長方形 30"/>
            <p:cNvSpPr/>
            <p:nvPr/>
          </p:nvSpPr>
          <p:spPr>
            <a:xfrm>
              <a:off x="5860503" y="4653425"/>
              <a:ext cx="181709" cy="187192"/>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41735314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タイトル 14"/>
          <p:cNvSpPr>
            <a:spLocks noGrp="1"/>
          </p:cNvSpPr>
          <p:nvPr>
            <p:ph type="title"/>
          </p:nvPr>
        </p:nvSpPr>
        <p:spPr/>
        <p:txBody>
          <a:bodyPr/>
          <a:lstStyle/>
          <a:p>
            <a:r>
              <a:rPr kumimoji="1" lang="ja-JP" altLang="en-US" dirty="0" smtClean="0"/>
              <a:t>仮説２の検証結果</a:t>
            </a:r>
            <a:endParaRPr kumimoji="1" lang="ja-JP" altLang="en-US" dirty="0"/>
          </a:p>
        </p:txBody>
      </p:sp>
      <p:sp>
        <p:nvSpPr>
          <p:cNvPr id="4" name="フッター プレースホルダー 3"/>
          <p:cNvSpPr>
            <a:spLocks noGrp="1"/>
          </p:cNvSpPr>
          <p:nvPr>
            <p:ph type="ftr" sz="quarter" idx="11"/>
          </p:nvPr>
        </p:nvSpPr>
        <p:spPr/>
        <p:txBody>
          <a:bodyPr/>
          <a:lstStyle/>
          <a:p>
            <a:r>
              <a:rPr lang="ja-JP" altLang="en-US" dirty="0" smtClean="0"/>
              <a:t>検証</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64</a:t>
            </a:fld>
            <a:endParaRPr kumimoji="1" lang="ja-JP" altLang="en-US"/>
          </a:p>
        </p:txBody>
      </p:sp>
      <p:sp>
        <p:nvSpPr>
          <p:cNvPr id="21" name="正方形/長方形 20"/>
          <p:cNvSpPr/>
          <p:nvPr/>
        </p:nvSpPr>
        <p:spPr>
          <a:xfrm>
            <a:off x="400590" y="4586932"/>
            <a:ext cx="8390706" cy="2154436"/>
          </a:xfrm>
          <a:prstGeom prst="rect">
            <a:avLst/>
          </a:prstGeom>
        </p:spPr>
        <p:txBody>
          <a:bodyPr wrap="square">
            <a:spAutoFit/>
          </a:bodyPr>
          <a:lstStyle/>
          <a:p>
            <a:pPr algn="ctr"/>
            <a:r>
              <a:rPr lang="ja-JP" altLang="en-US" sz="2000" dirty="0" smtClean="0"/>
              <a:t>高価格ダブルチョップ</a:t>
            </a:r>
            <a:r>
              <a:rPr lang="ja-JP" altLang="en-US" sz="2000" dirty="0"/>
              <a:t>と並んでいる</a:t>
            </a:r>
            <a:r>
              <a:rPr lang="en-US" altLang="ja-JP" sz="2000" dirty="0"/>
              <a:t>『</a:t>
            </a:r>
            <a:r>
              <a:rPr lang="ja-JP" altLang="en-US" sz="2000" dirty="0"/>
              <a:t>お～</a:t>
            </a:r>
            <a:r>
              <a:rPr lang="ja-JP" altLang="en-US" sz="2000" dirty="0" err="1"/>
              <a:t>いお</a:t>
            </a:r>
            <a:r>
              <a:rPr lang="ja-JP" altLang="en-US" sz="2000" dirty="0"/>
              <a:t>茶</a:t>
            </a:r>
            <a:r>
              <a:rPr lang="en-US" altLang="ja-JP" sz="2000" dirty="0" smtClean="0"/>
              <a:t>』</a:t>
            </a:r>
            <a:r>
              <a:rPr lang="ja-JP" altLang="en-US" sz="2000" dirty="0" smtClean="0"/>
              <a:t>と</a:t>
            </a:r>
            <a:endParaRPr lang="en-US" altLang="ja-JP" sz="2000" dirty="0" smtClean="0"/>
          </a:p>
          <a:p>
            <a:pPr algn="ctr"/>
            <a:r>
              <a:rPr lang="ja-JP" altLang="en-US" sz="2000" dirty="0" smtClean="0"/>
              <a:t>高価格ダブルチョップと並んでいない</a:t>
            </a:r>
            <a:r>
              <a:rPr lang="en-US" altLang="ja-JP" sz="2000" dirty="0" smtClean="0"/>
              <a:t>『</a:t>
            </a:r>
            <a:r>
              <a:rPr lang="ja-JP" altLang="en-US" sz="2000" dirty="0"/>
              <a:t>お～</a:t>
            </a:r>
            <a:r>
              <a:rPr lang="ja-JP" altLang="en-US" sz="2000" dirty="0" err="1"/>
              <a:t>いお</a:t>
            </a:r>
            <a:r>
              <a:rPr lang="ja-JP" altLang="en-US" sz="2000" dirty="0"/>
              <a:t>茶</a:t>
            </a:r>
            <a:r>
              <a:rPr lang="en-US" altLang="ja-JP" sz="2000" dirty="0" smtClean="0"/>
              <a:t>』</a:t>
            </a:r>
            <a:r>
              <a:rPr lang="ja-JP" altLang="en-US" sz="2000" dirty="0" smtClean="0"/>
              <a:t>の評価を</a:t>
            </a:r>
            <a:endParaRPr lang="en-US" altLang="ja-JP" sz="2000" dirty="0" smtClean="0"/>
          </a:p>
          <a:p>
            <a:pPr algn="ctr"/>
            <a:r>
              <a:rPr lang="en-US" altLang="ja-JP" sz="2000" dirty="0" smtClean="0"/>
              <a:t>『</a:t>
            </a:r>
            <a:r>
              <a:rPr lang="ja-JP" altLang="en-US" sz="2000" dirty="0" smtClean="0"/>
              <a:t>品質・信頼性・好感度</a:t>
            </a:r>
            <a:r>
              <a:rPr lang="en-US" altLang="ja-JP" sz="2000" dirty="0" smtClean="0"/>
              <a:t>』</a:t>
            </a:r>
            <a:r>
              <a:rPr lang="ja-JP" altLang="en-US" sz="2000" dirty="0" smtClean="0"/>
              <a:t>の３点において比較した結果、</a:t>
            </a:r>
            <a:endParaRPr lang="en-US" altLang="ja-JP" sz="2000" dirty="0" smtClean="0"/>
          </a:p>
          <a:p>
            <a:pPr algn="ctr"/>
            <a:endParaRPr lang="en-US" altLang="ja-JP" sz="1100" dirty="0" smtClean="0"/>
          </a:p>
          <a:p>
            <a:pPr algn="ctr"/>
            <a:r>
              <a:rPr lang="ja-JP" altLang="en-US" sz="2000" dirty="0" smtClean="0">
                <a:solidFill>
                  <a:schemeClr val="accent6">
                    <a:lumMod val="75000"/>
                  </a:schemeClr>
                </a:solidFill>
              </a:rPr>
              <a:t>両者有意な差は見られなかった。</a:t>
            </a:r>
            <a:endParaRPr lang="en-US" altLang="ja-JP" sz="2000" dirty="0" smtClean="0">
              <a:solidFill>
                <a:schemeClr val="accent6">
                  <a:lumMod val="75000"/>
                </a:schemeClr>
              </a:solidFill>
            </a:endParaRPr>
          </a:p>
          <a:p>
            <a:pPr algn="ctr"/>
            <a:endParaRPr lang="en-US" altLang="ja-JP" sz="1100" dirty="0" smtClean="0"/>
          </a:p>
          <a:p>
            <a:pPr algn="ctr"/>
            <a:r>
              <a:rPr lang="ja-JP" altLang="en-US" sz="3200" dirty="0" smtClean="0"/>
              <a:t>よって</a:t>
            </a:r>
            <a:r>
              <a:rPr lang="ja-JP" altLang="en-US" sz="3200" dirty="0" smtClean="0">
                <a:solidFill>
                  <a:srgbClr val="FF0000"/>
                </a:solidFill>
              </a:rPr>
              <a:t>仮説２は棄却された</a:t>
            </a:r>
            <a:endParaRPr lang="ja-JP" altLang="en-US" sz="3200" dirty="0">
              <a:solidFill>
                <a:srgbClr val="FF0000"/>
              </a:solidFill>
            </a:endParaRPr>
          </a:p>
        </p:txBody>
      </p:sp>
      <p:sp>
        <p:nvSpPr>
          <p:cNvPr id="9" name="テキスト ボックス 8"/>
          <p:cNvSpPr txBox="1"/>
          <p:nvPr/>
        </p:nvSpPr>
        <p:spPr>
          <a:xfrm>
            <a:off x="3275856" y="1146230"/>
            <a:ext cx="2559514" cy="338554"/>
          </a:xfrm>
          <a:prstGeom prst="rect">
            <a:avLst/>
          </a:prstGeom>
          <a:noFill/>
        </p:spPr>
        <p:txBody>
          <a:bodyPr wrap="square" rtlCol="0">
            <a:spAutoFit/>
          </a:bodyPr>
          <a:lstStyle/>
          <a:p>
            <a:pPr algn="ctr"/>
            <a:r>
              <a:rPr kumimoji="1" lang="ja-JP" altLang="en-US" sz="1600" b="1" dirty="0" smtClean="0"/>
              <a:t>独立サンプルの検定</a:t>
            </a:r>
            <a:endParaRPr kumimoji="1" lang="ja-JP" altLang="en-US" sz="1600" b="1" dirty="0"/>
          </a:p>
        </p:txBody>
      </p:sp>
      <p:graphicFrame>
        <p:nvGraphicFramePr>
          <p:cNvPr id="12" name="表 2"/>
          <p:cNvGraphicFramePr>
            <a:graphicFrameLocks noGrp="1"/>
          </p:cNvGraphicFramePr>
          <p:nvPr>
            <p:extLst>
              <p:ext uri="{D42A27DB-BD31-4B8C-83A1-F6EECF244321}">
                <p14:modId xmlns:p14="http://schemas.microsoft.com/office/powerpoint/2010/main" val="3644895143"/>
              </p:ext>
            </p:extLst>
          </p:nvPr>
        </p:nvGraphicFramePr>
        <p:xfrm>
          <a:off x="72005" y="1484784"/>
          <a:ext cx="9036499" cy="2995171"/>
        </p:xfrm>
        <a:graphic>
          <a:graphicData uri="http://schemas.openxmlformats.org/drawingml/2006/table">
            <a:tbl>
              <a:tblPr firstRow="1" bandRow="1">
                <a:tableStyleId>{5940675A-B579-460E-94D1-54222C63F5DA}</a:tableStyleId>
              </a:tblPr>
              <a:tblGrid>
                <a:gridCol w="2040502"/>
                <a:gridCol w="777333"/>
                <a:gridCol w="680166"/>
                <a:gridCol w="728749"/>
                <a:gridCol w="655874"/>
                <a:gridCol w="801624"/>
                <a:gridCol w="874499"/>
                <a:gridCol w="801624"/>
                <a:gridCol w="801624"/>
                <a:gridCol w="874504"/>
              </a:tblGrid>
              <a:tr h="344475">
                <a:tc rowSpan="3">
                  <a:txBody>
                    <a:bodyPr/>
                    <a:lstStyle/>
                    <a:p>
                      <a:endParaRPr kumimoji="1" lang="ja-JP" altLang="en-US" sz="1100" b="1" dirty="0"/>
                    </a:p>
                  </a:txBody>
                  <a:tcPr>
                    <a:solidFill>
                      <a:schemeClr val="accent3">
                        <a:lumMod val="20000"/>
                        <a:lumOff val="80000"/>
                      </a:schemeClr>
                    </a:solidFill>
                  </a:tcPr>
                </a:tc>
                <a:tc gridSpan="2">
                  <a:txBody>
                    <a:bodyPr/>
                    <a:lstStyle/>
                    <a:p>
                      <a:pPr algn="ctr"/>
                      <a:r>
                        <a:rPr kumimoji="1" lang="ja-JP" altLang="en-US" sz="1000" b="1" dirty="0" smtClean="0"/>
                        <a:t>等分散性のための</a:t>
                      </a:r>
                      <a:endParaRPr kumimoji="1" lang="en-US" altLang="ja-JP" sz="1000" b="1" dirty="0" smtClean="0"/>
                    </a:p>
                    <a:p>
                      <a:pPr algn="ctr"/>
                      <a:r>
                        <a:rPr kumimoji="1" lang="en-US" altLang="ja-JP" sz="1000" b="1" dirty="0" err="1" smtClean="0"/>
                        <a:t>Levene</a:t>
                      </a:r>
                      <a:r>
                        <a:rPr kumimoji="1" lang="ja-JP" altLang="en-US" sz="1000" b="1" dirty="0" smtClean="0"/>
                        <a:t>の検定</a:t>
                      </a:r>
                      <a:endParaRPr kumimoji="1" lang="ja-JP" altLang="en-US" sz="1000" b="1" dirty="0"/>
                    </a:p>
                  </a:txBody>
                  <a:tcPr>
                    <a:solidFill>
                      <a:schemeClr val="accent3">
                        <a:lumMod val="20000"/>
                        <a:lumOff val="80000"/>
                      </a:schemeClr>
                    </a:solidFill>
                  </a:tcPr>
                </a:tc>
                <a:tc hMerge="1">
                  <a:txBody>
                    <a:bodyPr/>
                    <a:lstStyle/>
                    <a:p>
                      <a:endParaRPr kumimoji="1" lang="ja-JP" altLang="en-US" sz="1100" dirty="0"/>
                    </a:p>
                  </a:txBody>
                  <a:tcPr>
                    <a:solidFill>
                      <a:schemeClr val="bg1"/>
                    </a:solidFill>
                  </a:tcPr>
                </a:tc>
                <a:tc gridSpan="7">
                  <a:txBody>
                    <a:bodyPr/>
                    <a:lstStyle/>
                    <a:p>
                      <a:pPr algn="ctr"/>
                      <a:r>
                        <a:rPr kumimoji="1" lang="ja-JP" altLang="en-US" sz="1100" b="1" dirty="0" smtClean="0"/>
                        <a:t>２つの母平均の差の検定</a:t>
                      </a:r>
                      <a:endParaRPr kumimoji="1" lang="ja-JP" altLang="en-US" sz="1100" b="1" dirty="0"/>
                    </a:p>
                  </a:txBody>
                  <a:tcPr anchor="b">
                    <a:solidFill>
                      <a:schemeClr val="accent3">
                        <a:lumMod val="20000"/>
                        <a:lumOff val="80000"/>
                      </a:schemeClr>
                    </a:solidFill>
                  </a:tcPr>
                </a:tc>
                <a:tc hMerge="1">
                  <a:txBody>
                    <a:bodyPr/>
                    <a:lstStyle/>
                    <a:p>
                      <a:endParaRPr kumimoji="1" lang="ja-JP" altLang="en-US" sz="1100" dirty="0"/>
                    </a:p>
                  </a:txBody>
                  <a:tcPr>
                    <a:solidFill>
                      <a:schemeClr val="bg1"/>
                    </a:solidFill>
                  </a:tcPr>
                </a:tc>
                <a:tc hMerge="1">
                  <a:txBody>
                    <a:bodyPr/>
                    <a:lstStyle/>
                    <a:p>
                      <a:endParaRPr kumimoji="1" lang="ja-JP" altLang="en-US" sz="1100" dirty="0"/>
                    </a:p>
                  </a:txBody>
                  <a:tcPr>
                    <a:solidFill>
                      <a:schemeClr val="bg1"/>
                    </a:solidFill>
                  </a:tcPr>
                </a:tc>
                <a:tc hMerge="1">
                  <a:txBody>
                    <a:bodyPr/>
                    <a:lstStyle/>
                    <a:p>
                      <a:endParaRPr kumimoji="1" lang="ja-JP" altLang="en-US" sz="1100" dirty="0"/>
                    </a:p>
                  </a:txBody>
                  <a:tcPr>
                    <a:solidFill>
                      <a:schemeClr val="bg1"/>
                    </a:solidFill>
                  </a:tcPr>
                </a:tc>
                <a:tc hMerge="1">
                  <a:txBody>
                    <a:bodyPr/>
                    <a:lstStyle/>
                    <a:p>
                      <a:endParaRPr kumimoji="1" lang="ja-JP" altLang="en-US" sz="1100" dirty="0"/>
                    </a:p>
                  </a:txBody>
                  <a:tcPr>
                    <a:solidFill>
                      <a:schemeClr val="bg1"/>
                    </a:solidFill>
                  </a:tcPr>
                </a:tc>
                <a:tc hMerge="1">
                  <a:txBody>
                    <a:bodyPr/>
                    <a:lstStyle/>
                    <a:p>
                      <a:endParaRPr kumimoji="1" lang="ja-JP" altLang="en-US" sz="1100" dirty="0"/>
                    </a:p>
                  </a:txBody>
                  <a:tcPr>
                    <a:solidFill>
                      <a:schemeClr val="bg1"/>
                    </a:solidFill>
                  </a:tcPr>
                </a:tc>
                <a:tc hMerge="1">
                  <a:txBody>
                    <a:bodyPr/>
                    <a:lstStyle/>
                    <a:p>
                      <a:endParaRPr kumimoji="1" lang="ja-JP" altLang="en-US" sz="1100" dirty="0"/>
                    </a:p>
                  </a:txBody>
                  <a:tcPr>
                    <a:solidFill>
                      <a:schemeClr val="bg1"/>
                    </a:solidFill>
                  </a:tcPr>
                </a:tc>
              </a:tr>
              <a:tr h="467851">
                <a:tc vMerge="1">
                  <a:txBody>
                    <a:bodyPr/>
                    <a:lstStyle/>
                    <a:p>
                      <a:endParaRPr kumimoji="1" lang="ja-JP" altLang="en-US" sz="1100" dirty="0"/>
                    </a:p>
                  </a:txBody>
                  <a:tcPr>
                    <a:solidFill>
                      <a:schemeClr val="bg1"/>
                    </a:solidFill>
                  </a:tcPr>
                </a:tc>
                <a:tc rowSpan="2">
                  <a:txBody>
                    <a:bodyPr/>
                    <a:lstStyle/>
                    <a:p>
                      <a:pPr algn="ctr"/>
                      <a:r>
                        <a:rPr kumimoji="1" lang="ja-JP" altLang="en-US" sz="1100" b="1" dirty="0" smtClean="0"/>
                        <a:t>Ｆ値</a:t>
                      </a:r>
                      <a:endParaRPr kumimoji="1" lang="ja-JP" altLang="en-US" sz="1100" b="1" dirty="0"/>
                    </a:p>
                  </a:txBody>
                  <a:tcPr anchor="b">
                    <a:solidFill>
                      <a:schemeClr val="accent3">
                        <a:lumMod val="20000"/>
                        <a:lumOff val="80000"/>
                      </a:schemeClr>
                    </a:solidFill>
                  </a:tcPr>
                </a:tc>
                <a:tc rowSpan="2">
                  <a:txBody>
                    <a:bodyPr/>
                    <a:lstStyle/>
                    <a:p>
                      <a:pPr algn="ctr"/>
                      <a:r>
                        <a:rPr kumimoji="1" lang="ja-JP" altLang="en-US" sz="1100" b="1" dirty="0" smtClean="0"/>
                        <a:t>有意確率</a:t>
                      </a:r>
                      <a:endParaRPr kumimoji="1" lang="ja-JP" altLang="en-US" sz="1100" b="1" dirty="0"/>
                    </a:p>
                  </a:txBody>
                  <a:tcPr anchor="b">
                    <a:solidFill>
                      <a:schemeClr val="accent3">
                        <a:lumMod val="20000"/>
                        <a:lumOff val="80000"/>
                      </a:schemeClr>
                    </a:solidFill>
                  </a:tcPr>
                </a:tc>
                <a:tc rowSpan="2">
                  <a:txBody>
                    <a:bodyPr/>
                    <a:lstStyle/>
                    <a:p>
                      <a:pPr algn="ctr"/>
                      <a:r>
                        <a:rPr kumimoji="1" lang="en-US" altLang="ja-JP" sz="1100" b="1" dirty="0" smtClean="0"/>
                        <a:t>t</a:t>
                      </a:r>
                      <a:r>
                        <a:rPr kumimoji="1" lang="ja-JP" altLang="en-US" sz="1100" b="1" dirty="0" smtClean="0"/>
                        <a:t>値</a:t>
                      </a:r>
                      <a:endParaRPr kumimoji="1" lang="ja-JP" altLang="en-US" sz="1100" b="1" dirty="0"/>
                    </a:p>
                  </a:txBody>
                  <a:tcPr anchor="b">
                    <a:solidFill>
                      <a:schemeClr val="accent3">
                        <a:lumMod val="20000"/>
                        <a:lumOff val="80000"/>
                      </a:schemeClr>
                    </a:solidFill>
                  </a:tcPr>
                </a:tc>
                <a:tc rowSpan="2">
                  <a:txBody>
                    <a:bodyPr/>
                    <a:lstStyle/>
                    <a:p>
                      <a:pPr algn="ctr"/>
                      <a:r>
                        <a:rPr kumimoji="1" lang="ja-JP" altLang="en-US" sz="1100" b="1" dirty="0" smtClean="0"/>
                        <a:t>自由度</a:t>
                      </a:r>
                      <a:endParaRPr kumimoji="1" lang="ja-JP" altLang="en-US" sz="1100" b="1" dirty="0"/>
                    </a:p>
                  </a:txBody>
                  <a:tcPr anchor="b">
                    <a:solidFill>
                      <a:schemeClr val="accent3">
                        <a:lumMod val="20000"/>
                        <a:lumOff val="80000"/>
                      </a:schemeClr>
                    </a:solidFill>
                  </a:tcPr>
                </a:tc>
                <a:tc rowSpan="2">
                  <a:txBody>
                    <a:bodyPr/>
                    <a:lstStyle/>
                    <a:p>
                      <a:pPr algn="ctr"/>
                      <a:r>
                        <a:rPr kumimoji="1" lang="ja-JP" altLang="en-US" sz="1100" b="1" dirty="0" smtClean="0"/>
                        <a:t>有意確率</a:t>
                      </a:r>
                      <a:endParaRPr kumimoji="1" lang="en-US" altLang="ja-JP" sz="1100" b="1" dirty="0" smtClean="0"/>
                    </a:p>
                    <a:p>
                      <a:pPr algn="ctr"/>
                      <a:r>
                        <a:rPr kumimoji="1" lang="ja-JP" altLang="en-US" sz="1100" b="1" dirty="0" smtClean="0"/>
                        <a:t>（両側）</a:t>
                      </a:r>
                      <a:endParaRPr kumimoji="1" lang="ja-JP" altLang="en-US" sz="1100" b="1" dirty="0"/>
                    </a:p>
                  </a:txBody>
                  <a:tcPr anchor="b">
                    <a:solidFill>
                      <a:schemeClr val="accent3">
                        <a:lumMod val="20000"/>
                        <a:lumOff val="80000"/>
                      </a:schemeClr>
                    </a:solidFill>
                  </a:tcPr>
                </a:tc>
                <a:tc rowSpan="2">
                  <a:txBody>
                    <a:bodyPr/>
                    <a:lstStyle/>
                    <a:p>
                      <a:pPr algn="ctr"/>
                      <a:r>
                        <a:rPr kumimoji="1" lang="ja-JP" altLang="en-US" sz="1100" b="1" dirty="0" smtClean="0"/>
                        <a:t>平均値</a:t>
                      </a:r>
                      <a:endParaRPr kumimoji="1" lang="en-US" altLang="ja-JP" sz="1100" b="1" dirty="0" smtClean="0"/>
                    </a:p>
                    <a:p>
                      <a:pPr algn="ctr"/>
                      <a:r>
                        <a:rPr kumimoji="1" lang="ja-JP" altLang="en-US" sz="1100" b="1" dirty="0" smtClean="0"/>
                        <a:t>の差</a:t>
                      </a:r>
                      <a:endParaRPr kumimoji="1" lang="ja-JP" altLang="en-US" sz="1100" b="1" dirty="0"/>
                    </a:p>
                  </a:txBody>
                  <a:tcPr anchor="b">
                    <a:solidFill>
                      <a:schemeClr val="accent3">
                        <a:lumMod val="20000"/>
                        <a:lumOff val="80000"/>
                      </a:schemeClr>
                    </a:solidFill>
                  </a:tcPr>
                </a:tc>
                <a:tc rowSpan="2">
                  <a:txBody>
                    <a:bodyPr/>
                    <a:lstStyle/>
                    <a:p>
                      <a:pPr algn="ctr"/>
                      <a:r>
                        <a:rPr kumimoji="1" lang="ja-JP" altLang="en-US" sz="1100" b="1" dirty="0" smtClean="0"/>
                        <a:t>差の標準誤差</a:t>
                      </a:r>
                      <a:endParaRPr kumimoji="1" lang="ja-JP" altLang="en-US" sz="1100" b="1" dirty="0"/>
                    </a:p>
                  </a:txBody>
                  <a:tcPr anchor="b">
                    <a:solidFill>
                      <a:schemeClr val="accent3">
                        <a:lumMod val="20000"/>
                        <a:lumOff val="80000"/>
                      </a:schemeClr>
                    </a:solidFill>
                  </a:tcPr>
                </a:tc>
                <a:tc gridSpan="2">
                  <a:txBody>
                    <a:bodyPr/>
                    <a:lstStyle/>
                    <a:p>
                      <a:pPr algn="ctr"/>
                      <a:r>
                        <a:rPr kumimoji="1" lang="ja-JP" altLang="en-US" sz="1100" b="1" dirty="0" smtClean="0"/>
                        <a:t>差の</a:t>
                      </a:r>
                      <a:r>
                        <a:rPr kumimoji="1" lang="en-US" altLang="ja-JP" sz="1100" b="1" dirty="0" smtClean="0"/>
                        <a:t>95</a:t>
                      </a:r>
                      <a:r>
                        <a:rPr kumimoji="1" lang="ja-JP" altLang="en-US" sz="1100" b="1" dirty="0" smtClean="0"/>
                        <a:t>％信頼区間</a:t>
                      </a:r>
                      <a:endParaRPr kumimoji="1" lang="ja-JP" altLang="en-US" sz="1100" b="1" dirty="0"/>
                    </a:p>
                  </a:txBody>
                  <a:tcPr anchor="b">
                    <a:solidFill>
                      <a:schemeClr val="accent3">
                        <a:lumMod val="20000"/>
                        <a:lumOff val="80000"/>
                      </a:schemeClr>
                    </a:solidFill>
                  </a:tcPr>
                </a:tc>
                <a:tc hMerge="1">
                  <a:txBody>
                    <a:bodyPr/>
                    <a:lstStyle/>
                    <a:p>
                      <a:pPr algn="ctr"/>
                      <a:endParaRPr kumimoji="1" lang="ja-JP" altLang="en-US" sz="1100" dirty="0"/>
                    </a:p>
                  </a:txBody>
                  <a:tcPr anchor="b">
                    <a:solidFill>
                      <a:schemeClr val="bg1"/>
                    </a:solidFill>
                  </a:tcPr>
                </a:tc>
              </a:tr>
              <a:tr h="195786">
                <a:tc vMerge="1">
                  <a:txBody>
                    <a:bodyPr/>
                    <a:lstStyle/>
                    <a:p>
                      <a:endParaRPr kumimoji="1" lang="ja-JP" altLang="en-US" sz="1100" dirty="0"/>
                    </a:p>
                  </a:txBody>
                  <a:tcPr>
                    <a:solidFill>
                      <a:schemeClr val="bg1"/>
                    </a:solidFill>
                  </a:tcPr>
                </a:tc>
                <a:tc vMerge="1">
                  <a:txBody>
                    <a:bodyPr/>
                    <a:lstStyle/>
                    <a:p>
                      <a:endParaRPr kumimoji="1" lang="ja-JP" altLang="en-US" sz="1100" dirty="0"/>
                    </a:p>
                  </a:txBody>
                  <a:tcPr>
                    <a:solidFill>
                      <a:schemeClr val="bg1"/>
                    </a:solidFill>
                  </a:tcPr>
                </a:tc>
                <a:tc vMerge="1">
                  <a:txBody>
                    <a:bodyPr/>
                    <a:lstStyle/>
                    <a:p>
                      <a:endParaRPr kumimoji="1" lang="ja-JP" altLang="en-US" sz="1100" dirty="0"/>
                    </a:p>
                  </a:txBody>
                  <a:tcPr>
                    <a:solidFill>
                      <a:schemeClr val="bg1"/>
                    </a:solidFill>
                  </a:tcPr>
                </a:tc>
                <a:tc vMerge="1">
                  <a:txBody>
                    <a:bodyPr/>
                    <a:lstStyle/>
                    <a:p>
                      <a:endParaRPr kumimoji="1" lang="ja-JP" altLang="en-US" sz="1100" dirty="0"/>
                    </a:p>
                  </a:txBody>
                  <a:tcPr>
                    <a:solidFill>
                      <a:schemeClr val="bg1"/>
                    </a:solidFill>
                  </a:tcPr>
                </a:tc>
                <a:tc vMerge="1">
                  <a:txBody>
                    <a:bodyPr/>
                    <a:lstStyle/>
                    <a:p>
                      <a:endParaRPr kumimoji="1" lang="ja-JP" altLang="en-US" sz="1100" dirty="0"/>
                    </a:p>
                  </a:txBody>
                  <a:tcPr>
                    <a:solidFill>
                      <a:schemeClr val="bg1"/>
                    </a:solidFill>
                  </a:tcPr>
                </a:tc>
                <a:tc vMerge="1">
                  <a:txBody>
                    <a:bodyPr/>
                    <a:lstStyle/>
                    <a:p>
                      <a:endParaRPr kumimoji="1" lang="ja-JP" altLang="en-US" sz="1100" dirty="0"/>
                    </a:p>
                  </a:txBody>
                  <a:tcPr>
                    <a:solidFill>
                      <a:schemeClr val="bg1"/>
                    </a:solidFill>
                  </a:tcPr>
                </a:tc>
                <a:tc vMerge="1">
                  <a:txBody>
                    <a:bodyPr/>
                    <a:lstStyle/>
                    <a:p>
                      <a:endParaRPr kumimoji="1" lang="ja-JP" altLang="en-US" sz="1100" dirty="0"/>
                    </a:p>
                  </a:txBody>
                  <a:tcPr>
                    <a:solidFill>
                      <a:schemeClr val="bg1"/>
                    </a:solidFill>
                  </a:tcPr>
                </a:tc>
                <a:tc vMerge="1">
                  <a:txBody>
                    <a:bodyPr/>
                    <a:lstStyle/>
                    <a:p>
                      <a:endParaRPr kumimoji="1" lang="ja-JP" altLang="en-US" sz="1100" dirty="0"/>
                    </a:p>
                  </a:txBody>
                  <a:tcPr>
                    <a:solidFill>
                      <a:schemeClr val="bg1"/>
                    </a:solidFill>
                  </a:tcPr>
                </a:tc>
                <a:tc>
                  <a:txBody>
                    <a:bodyPr/>
                    <a:lstStyle/>
                    <a:p>
                      <a:pPr algn="ctr"/>
                      <a:r>
                        <a:rPr kumimoji="1" lang="ja-JP" altLang="en-US" sz="1100" b="1" dirty="0" smtClean="0"/>
                        <a:t>下限</a:t>
                      </a:r>
                      <a:endParaRPr kumimoji="1" lang="ja-JP" altLang="en-US" sz="1100" b="1" dirty="0"/>
                    </a:p>
                  </a:txBody>
                  <a:tcPr anchor="b">
                    <a:solidFill>
                      <a:schemeClr val="accent3">
                        <a:lumMod val="20000"/>
                        <a:lumOff val="80000"/>
                      </a:schemeClr>
                    </a:solidFill>
                  </a:tcPr>
                </a:tc>
                <a:tc>
                  <a:txBody>
                    <a:bodyPr/>
                    <a:lstStyle/>
                    <a:p>
                      <a:pPr algn="ctr"/>
                      <a:r>
                        <a:rPr kumimoji="1" lang="ja-JP" altLang="en-US" sz="1100" b="1" dirty="0" smtClean="0"/>
                        <a:t>上限</a:t>
                      </a:r>
                      <a:endParaRPr kumimoji="1" lang="ja-JP" altLang="en-US" sz="1100" b="1" dirty="0"/>
                    </a:p>
                  </a:txBody>
                  <a:tcPr anchor="b">
                    <a:solidFill>
                      <a:schemeClr val="accent3">
                        <a:lumMod val="20000"/>
                        <a:lumOff val="80000"/>
                      </a:schemeClr>
                    </a:solidFill>
                  </a:tcPr>
                </a:tc>
              </a:tr>
              <a:tr h="468000">
                <a:tc>
                  <a:txBody>
                    <a:bodyPr/>
                    <a:lstStyle/>
                    <a:p>
                      <a:r>
                        <a:rPr kumimoji="1" lang="ja-JP" altLang="en-US" sz="1100" b="1" dirty="0" smtClean="0"/>
                        <a:t>品質　 　　　等分散を仮定する</a:t>
                      </a:r>
                      <a:endParaRPr kumimoji="1" lang="en-US" altLang="ja-JP" sz="1100" b="1" dirty="0" smtClean="0"/>
                    </a:p>
                    <a:p>
                      <a:r>
                        <a:rPr kumimoji="1" lang="ja-JP" altLang="en-US" sz="1100" b="1" dirty="0" smtClean="0"/>
                        <a:t>　　　　</a:t>
                      </a:r>
                      <a:r>
                        <a:rPr kumimoji="1" lang="ja-JP" altLang="en-US" sz="1100" b="1" baseline="0" dirty="0" smtClean="0"/>
                        <a:t> 　　</a:t>
                      </a:r>
                      <a:r>
                        <a:rPr kumimoji="1" lang="ja-JP" altLang="en-US" sz="1100" b="1" dirty="0" smtClean="0"/>
                        <a:t>等分散を仮定しない</a:t>
                      </a:r>
                      <a:endParaRPr kumimoji="1" lang="ja-JP" altLang="en-US" sz="1100" b="1" dirty="0"/>
                    </a:p>
                  </a:txBody>
                  <a:tcPr>
                    <a:solidFill>
                      <a:schemeClr val="accent3">
                        <a:lumMod val="20000"/>
                        <a:lumOff val="80000"/>
                      </a:schemeClr>
                    </a:solidFill>
                  </a:tcPr>
                </a:tc>
                <a:tc>
                  <a:txBody>
                    <a:bodyPr/>
                    <a:lstStyle/>
                    <a:p>
                      <a:pPr algn="r"/>
                      <a:r>
                        <a:rPr kumimoji="1" lang="en-US" altLang="ja-JP" sz="1100" b="1" dirty="0" smtClean="0"/>
                        <a:t>.141</a:t>
                      </a:r>
                      <a:endParaRPr kumimoji="1" lang="ja-JP" altLang="en-US" sz="1100" b="1" dirty="0"/>
                    </a:p>
                  </a:txBody>
                  <a:tcPr>
                    <a:solidFill>
                      <a:schemeClr val="bg1"/>
                    </a:solidFill>
                  </a:tcPr>
                </a:tc>
                <a:tc>
                  <a:txBody>
                    <a:bodyPr/>
                    <a:lstStyle/>
                    <a:p>
                      <a:pPr algn="r"/>
                      <a:r>
                        <a:rPr kumimoji="1" lang="en-US" altLang="ja-JP" sz="1100" b="1" dirty="0" smtClean="0"/>
                        <a:t>.708</a:t>
                      </a:r>
                      <a:endParaRPr kumimoji="1" lang="ja-JP" altLang="en-US" sz="1100" b="1" dirty="0"/>
                    </a:p>
                  </a:txBody>
                  <a:tcPr>
                    <a:solidFill>
                      <a:schemeClr val="bg1"/>
                    </a:solidFill>
                  </a:tcPr>
                </a:tc>
                <a:tc>
                  <a:txBody>
                    <a:bodyPr/>
                    <a:lstStyle/>
                    <a:p>
                      <a:pPr algn="r"/>
                      <a:r>
                        <a:rPr kumimoji="1" lang="en-US" altLang="ja-JP" sz="1100" b="1" dirty="0" smtClean="0"/>
                        <a:t>1.005</a:t>
                      </a:r>
                    </a:p>
                    <a:p>
                      <a:pPr algn="r"/>
                      <a:r>
                        <a:rPr kumimoji="1" lang="en-US" altLang="ja-JP" sz="1100" b="1" dirty="0" smtClean="0"/>
                        <a:t>1.005</a:t>
                      </a:r>
                      <a:endParaRPr kumimoji="1" lang="ja-JP" altLang="en-US" sz="1100" b="1" dirty="0"/>
                    </a:p>
                  </a:txBody>
                  <a:tcPr>
                    <a:solidFill>
                      <a:schemeClr val="bg1"/>
                    </a:solidFill>
                  </a:tcPr>
                </a:tc>
                <a:tc>
                  <a:txBody>
                    <a:bodyPr/>
                    <a:lstStyle/>
                    <a:p>
                      <a:pPr algn="r"/>
                      <a:r>
                        <a:rPr kumimoji="1" lang="en-US" altLang="ja-JP" sz="1100" b="1" dirty="0" smtClean="0"/>
                        <a:t>111</a:t>
                      </a:r>
                    </a:p>
                    <a:p>
                      <a:pPr algn="r"/>
                      <a:r>
                        <a:rPr kumimoji="1" lang="en-US" altLang="ja-JP" sz="1100" b="1" dirty="0" smtClean="0"/>
                        <a:t>107.846</a:t>
                      </a:r>
                      <a:endParaRPr kumimoji="1" lang="ja-JP" altLang="en-US" sz="1100" b="1" dirty="0"/>
                    </a:p>
                  </a:txBody>
                  <a:tcPr>
                    <a:solidFill>
                      <a:schemeClr val="bg1"/>
                    </a:solidFill>
                  </a:tcPr>
                </a:tc>
                <a:tc>
                  <a:txBody>
                    <a:bodyPr/>
                    <a:lstStyle/>
                    <a:p>
                      <a:pPr algn="r"/>
                      <a:r>
                        <a:rPr kumimoji="1" lang="en-US" altLang="ja-JP" sz="1100" b="1" dirty="0" smtClean="0"/>
                        <a:t>.317</a:t>
                      </a:r>
                    </a:p>
                    <a:p>
                      <a:pPr algn="r"/>
                      <a:r>
                        <a:rPr kumimoji="1" lang="en-US" altLang="ja-JP" sz="1100" b="1" dirty="0" smtClean="0"/>
                        <a:t>.317</a:t>
                      </a:r>
                      <a:endParaRPr kumimoji="1" lang="ja-JP" altLang="en-US" sz="1100" b="1" dirty="0"/>
                    </a:p>
                  </a:txBody>
                  <a:tcPr>
                    <a:solidFill>
                      <a:schemeClr val="bg1"/>
                    </a:solidFill>
                  </a:tcPr>
                </a:tc>
                <a:tc>
                  <a:txBody>
                    <a:bodyPr/>
                    <a:lstStyle/>
                    <a:p>
                      <a:pPr algn="r"/>
                      <a:r>
                        <a:rPr kumimoji="1" lang="en-US" altLang="ja-JP" sz="1100" b="1" dirty="0" smtClean="0"/>
                        <a:t>.213</a:t>
                      </a:r>
                    </a:p>
                    <a:p>
                      <a:pPr algn="r"/>
                      <a:r>
                        <a:rPr kumimoji="1" lang="en-US" altLang="ja-JP" sz="1100" b="1" dirty="0" smtClean="0"/>
                        <a:t>.213</a:t>
                      </a:r>
                    </a:p>
                  </a:txBody>
                  <a:tcPr>
                    <a:solidFill>
                      <a:schemeClr val="bg1"/>
                    </a:solidFill>
                  </a:tcPr>
                </a:tc>
                <a:tc>
                  <a:txBody>
                    <a:bodyPr/>
                    <a:lstStyle/>
                    <a:p>
                      <a:pPr algn="r"/>
                      <a:r>
                        <a:rPr kumimoji="1" lang="en-US" altLang="ja-JP" sz="1100" b="1" dirty="0" smtClean="0"/>
                        <a:t>.212</a:t>
                      </a:r>
                    </a:p>
                    <a:p>
                      <a:pPr algn="r"/>
                      <a:r>
                        <a:rPr kumimoji="1" lang="en-US" altLang="ja-JP" sz="1100" b="1" dirty="0" smtClean="0"/>
                        <a:t>.212</a:t>
                      </a:r>
                      <a:endParaRPr kumimoji="1" lang="ja-JP" altLang="en-US" sz="1100" b="1" dirty="0"/>
                    </a:p>
                  </a:txBody>
                  <a:tcPr>
                    <a:solidFill>
                      <a:schemeClr val="bg1"/>
                    </a:solidFill>
                  </a:tcPr>
                </a:tc>
                <a:tc>
                  <a:txBody>
                    <a:bodyPr/>
                    <a:lstStyle/>
                    <a:p>
                      <a:pPr algn="r"/>
                      <a:r>
                        <a:rPr kumimoji="1" lang="en-US" altLang="ja-JP" sz="1100" b="1" dirty="0" smtClean="0"/>
                        <a:t>-.207</a:t>
                      </a:r>
                    </a:p>
                    <a:p>
                      <a:pPr algn="r"/>
                      <a:r>
                        <a:rPr kumimoji="1" lang="en-US" altLang="ja-JP" sz="1100" b="1" dirty="0" smtClean="0"/>
                        <a:t>-.207</a:t>
                      </a:r>
                      <a:endParaRPr kumimoji="1" lang="ja-JP" altLang="en-US" sz="1100" b="1" dirty="0"/>
                    </a:p>
                  </a:txBody>
                  <a:tcPr>
                    <a:solidFill>
                      <a:schemeClr val="bg1"/>
                    </a:solidFill>
                  </a:tcPr>
                </a:tc>
                <a:tc>
                  <a:txBody>
                    <a:bodyPr/>
                    <a:lstStyle/>
                    <a:p>
                      <a:pPr algn="r"/>
                      <a:r>
                        <a:rPr kumimoji="1" lang="en-US" altLang="ja-JP" sz="1100" b="1" dirty="0" smtClean="0"/>
                        <a:t>.632</a:t>
                      </a:r>
                    </a:p>
                    <a:p>
                      <a:pPr algn="r"/>
                      <a:r>
                        <a:rPr kumimoji="1" lang="en-US" altLang="ja-JP" sz="1100" b="1" dirty="0" smtClean="0"/>
                        <a:t>.633</a:t>
                      </a:r>
                      <a:endParaRPr kumimoji="1" lang="ja-JP" altLang="en-US" sz="1100" b="1" dirty="0"/>
                    </a:p>
                  </a:txBody>
                  <a:tcPr>
                    <a:solidFill>
                      <a:schemeClr val="bg1"/>
                    </a:solidFill>
                  </a:tcPr>
                </a:tc>
              </a:tr>
              <a:tr h="468000">
                <a:tc>
                  <a:txBody>
                    <a:bodyPr/>
                    <a:lstStyle/>
                    <a:p>
                      <a:r>
                        <a:rPr kumimoji="1" lang="ja-JP" altLang="en-US" sz="1100" b="1" dirty="0" smtClean="0"/>
                        <a:t>信頼性　　　等分散を仮定する</a:t>
                      </a:r>
                    </a:p>
                    <a:p>
                      <a:r>
                        <a:rPr kumimoji="1" lang="ja-JP" altLang="en-US" sz="1100" b="1" dirty="0" smtClean="0"/>
                        <a:t>　　　　 　　等分散を仮定しない</a:t>
                      </a:r>
                    </a:p>
                  </a:txBody>
                  <a:tcPr>
                    <a:solidFill>
                      <a:schemeClr val="accent3">
                        <a:lumMod val="20000"/>
                        <a:lumOff val="80000"/>
                      </a:schemeClr>
                    </a:solidFill>
                  </a:tcPr>
                </a:tc>
                <a:tc>
                  <a:txBody>
                    <a:bodyPr/>
                    <a:lstStyle/>
                    <a:p>
                      <a:pPr algn="r"/>
                      <a:r>
                        <a:rPr kumimoji="1" lang="en-US" altLang="ja-JP" sz="1100" b="1" dirty="0" smtClean="0"/>
                        <a:t>.118</a:t>
                      </a:r>
                      <a:endParaRPr kumimoji="1" lang="ja-JP" altLang="en-US" sz="1100" b="1" dirty="0"/>
                    </a:p>
                  </a:txBody>
                  <a:tcPr>
                    <a:solidFill>
                      <a:schemeClr val="bg1"/>
                    </a:solidFill>
                  </a:tcPr>
                </a:tc>
                <a:tc>
                  <a:txBody>
                    <a:bodyPr/>
                    <a:lstStyle/>
                    <a:p>
                      <a:pPr algn="r"/>
                      <a:r>
                        <a:rPr kumimoji="1" lang="en-US" altLang="ja-JP" sz="1100" b="1" dirty="0" smtClean="0"/>
                        <a:t>.732</a:t>
                      </a:r>
                      <a:endParaRPr kumimoji="1" lang="ja-JP" altLang="en-US" sz="1100" b="1" dirty="0"/>
                    </a:p>
                  </a:txBody>
                  <a:tcPr>
                    <a:solidFill>
                      <a:schemeClr val="bg1"/>
                    </a:solidFill>
                  </a:tcPr>
                </a:tc>
                <a:tc>
                  <a:txBody>
                    <a:bodyPr/>
                    <a:lstStyle/>
                    <a:p>
                      <a:pPr algn="r"/>
                      <a:r>
                        <a:rPr kumimoji="1" lang="en-US" altLang="ja-JP" sz="1100" b="1" dirty="0" smtClean="0"/>
                        <a:t>-.251</a:t>
                      </a:r>
                    </a:p>
                    <a:p>
                      <a:pPr algn="r"/>
                      <a:r>
                        <a:rPr kumimoji="1" lang="en-US" altLang="ja-JP" sz="1100" b="1" dirty="0" smtClean="0"/>
                        <a:t>-.251</a:t>
                      </a:r>
                      <a:endParaRPr kumimoji="1" lang="ja-JP" altLang="en-US" sz="1100" b="1" dirty="0"/>
                    </a:p>
                  </a:txBody>
                  <a:tcPr>
                    <a:solidFill>
                      <a:schemeClr val="bg1"/>
                    </a:solidFill>
                  </a:tcPr>
                </a:tc>
                <a:tc>
                  <a:txBody>
                    <a:bodyPr/>
                    <a:lstStyle/>
                    <a:p>
                      <a:pPr algn="r"/>
                      <a:r>
                        <a:rPr kumimoji="1" lang="en-US" altLang="ja-JP" sz="1100" b="1" dirty="0" smtClean="0"/>
                        <a:t>111</a:t>
                      </a:r>
                    </a:p>
                    <a:p>
                      <a:pPr algn="r"/>
                      <a:r>
                        <a:rPr kumimoji="1" lang="en-US" altLang="ja-JP" sz="1100" b="1" dirty="0" smtClean="0"/>
                        <a:t>106.622</a:t>
                      </a:r>
                      <a:endParaRPr kumimoji="1" lang="ja-JP" altLang="en-US" sz="1100" b="1" dirty="0"/>
                    </a:p>
                  </a:txBody>
                  <a:tcPr>
                    <a:solidFill>
                      <a:schemeClr val="bg1"/>
                    </a:solidFill>
                  </a:tcPr>
                </a:tc>
                <a:tc>
                  <a:txBody>
                    <a:bodyPr/>
                    <a:lstStyle/>
                    <a:p>
                      <a:pPr algn="r"/>
                      <a:r>
                        <a:rPr kumimoji="1" lang="en-US" altLang="ja-JP" sz="1100" b="1" dirty="0" smtClean="0"/>
                        <a:t>.802</a:t>
                      </a:r>
                    </a:p>
                    <a:p>
                      <a:pPr algn="r"/>
                      <a:r>
                        <a:rPr kumimoji="1" lang="en-US" altLang="ja-JP" sz="1100" b="1" dirty="0" smtClean="0"/>
                        <a:t>.803</a:t>
                      </a:r>
                      <a:endParaRPr kumimoji="1" lang="ja-JP" altLang="en-US" sz="1100" b="1" dirty="0"/>
                    </a:p>
                  </a:txBody>
                  <a:tcPr>
                    <a:solidFill>
                      <a:schemeClr val="bg1"/>
                    </a:solidFill>
                  </a:tcPr>
                </a:tc>
                <a:tc>
                  <a:txBody>
                    <a:bodyPr/>
                    <a:lstStyle/>
                    <a:p>
                      <a:pPr algn="r"/>
                      <a:r>
                        <a:rPr kumimoji="1" lang="en-US" altLang="ja-JP" sz="1100" b="1" dirty="0" smtClean="0"/>
                        <a:t>-.051</a:t>
                      </a:r>
                    </a:p>
                    <a:p>
                      <a:pPr algn="r"/>
                      <a:r>
                        <a:rPr kumimoji="1" lang="en-US" altLang="ja-JP" sz="1100" b="1" dirty="0" smtClean="0"/>
                        <a:t>-.051</a:t>
                      </a:r>
                      <a:endParaRPr kumimoji="1" lang="ja-JP" altLang="en-US" sz="1100" b="1" dirty="0"/>
                    </a:p>
                  </a:txBody>
                  <a:tcPr>
                    <a:solidFill>
                      <a:schemeClr val="bg1"/>
                    </a:solidFill>
                  </a:tcPr>
                </a:tc>
                <a:tc>
                  <a:txBody>
                    <a:bodyPr/>
                    <a:lstStyle/>
                    <a:p>
                      <a:pPr algn="r"/>
                      <a:r>
                        <a:rPr kumimoji="1" lang="en-US" altLang="ja-JP" sz="1100" b="1" dirty="0" smtClean="0"/>
                        <a:t>.204</a:t>
                      </a:r>
                    </a:p>
                    <a:p>
                      <a:pPr algn="r"/>
                      <a:r>
                        <a:rPr kumimoji="1" lang="en-US" altLang="ja-JP" sz="1100" b="1" dirty="0" smtClean="0"/>
                        <a:t>.205</a:t>
                      </a:r>
                      <a:endParaRPr kumimoji="1" lang="ja-JP" altLang="en-US" sz="1100" b="1" dirty="0"/>
                    </a:p>
                  </a:txBody>
                  <a:tcPr>
                    <a:solidFill>
                      <a:schemeClr val="bg1"/>
                    </a:solidFill>
                  </a:tcPr>
                </a:tc>
                <a:tc>
                  <a:txBody>
                    <a:bodyPr/>
                    <a:lstStyle/>
                    <a:p>
                      <a:pPr algn="r"/>
                      <a:r>
                        <a:rPr kumimoji="1" lang="en-US" altLang="ja-JP" sz="1100" b="1" dirty="0" smtClean="0"/>
                        <a:t>-.456</a:t>
                      </a:r>
                    </a:p>
                    <a:p>
                      <a:pPr algn="r"/>
                      <a:r>
                        <a:rPr kumimoji="1" lang="en-US" altLang="ja-JP" sz="1100" b="1" dirty="0" smtClean="0"/>
                        <a:t>-.458</a:t>
                      </a:r>
                      <a:endParaRPr kumimoji="1" lang="ja-JP" altLang="en-US" sz="1100" b="1" dirty="0"/>
                    </a:p>
                  </a:txBody>
                  <a:tcPr>
                    <a:solidFill>
                      <a:schemeClr val="bg1"/>
                    </a:solidFill>
                  </a:tcPr>
                </a:tc>
                <a:tc>
                  <a:txBody>
                    <a:bodyPr/>
                    <a:lstStyle/>
                    <a:p>
                      <a:pPr algn="r"/>
                      <a:r>
                        <a:rPr kumimoji="1" lang="en-US" altLang="ja-JP" sz="1100" b="1" dirty="0" smtClean="0"/>
                        <a:t>.354</a:t>
                      </a:r>
                    </a:p>
                    <a:p>
                      <a:pPr algn="r"/>
                      <a:r>
                        <a:rPr kumimoji="1" lang="en-US" altLang="ja-JP" sz="1100" b="1" dirty="0" smtClean="0"/>
                        <a:t>.355</a:t>
                      </a:r>
                      <a:endParaRPr kumimoji="1" lang="ja-JP" altLang="en-US" sz="1100" b="1" dirty="0"/>
                    </a:p>
                  </a:txBody>
                  <a:tcPr>
                    <a:solidFill>
                      <a:schemeClr val="bg1"/>
                    </a:solidFill>
                  </a:tcPr>
                </a:tc>
              </a:tr>
              <a:tr h="468000">
                <a:tc>
                  <a:txBody>
                    <a:bodyPr/>
                    <a:lstStyle/>
                    <a:p>
                      <a:r>
                        <a:rPr kumimoji="1" lang="ja-JP" altLang="en-US" sz="1100" b="1" dirty="0" smtClean="0"/>
                        <a:t>好感度　　　等分散を仮定する</a:t>
                      </a:r>
                      <a:endParaRPr kumimoji="1" lang="en-US" altLang="ja-JP" sz="1100" b="1" dirty="0" smtClean="0"/>
                    </a:p>
                    <a:p>
                      <a:r>
                        <a:rPr kumimoji="1" lang="ja-JP" altLang="en-US" sz="1100" b="1" dirty="0" smtClean="0"/>
                        <a:t>　　　　</a:t>
                      </a:r>
                      <a:r>
                        <a:rPr kumimoji="1" lang="ja-JP" altLang="en-US" sz="1100" b="1" baseline="0" dirty="0" smtClean="0"/>
                        <a:t> 　　</a:t>
                      </a:r>
                      <a:r>
                        <a:rPr kumimoji="1" lang="ja-JP" altLang="en-US" sz="1100" b="1" dirty="0" smtClean="0"/>
                        <a:t>等分散を仮定しない</a:t>
                      </a:r>
                    </a:p>
                  </a:txBody>
                  <a:tcPr>
                    <a:solidFill>
                      <a:schemeClr val="accent3">
                        <a:lumMod val="20000"/>
                        <a:lumOff val="80000"/>
                      </a:schemeClr>
                    </a:solidFill>
                  </a:tcPr>
                </a:tc>
                <a:tc>
                  <a:txBody>
                    <a:bodyPr/>
                    <a:lstStyle/>
                    <a:p>
                      <a:pPr algn="r"/>
                      <a:r>
                        <a:rPr kumimoji="1" lang="en-US" altLang="ja-JP" sz="1100" b="1" dirty="0" smtClean="0"/>
                        <a:t>.078</a:t>
                      </a:r>
                      <a:endParaRPr kumimoji="1" lang="ja-JP" altLang="en-US" sz="1100" b="1" dirty="0"/>
                    </a:p>
                  </a:txBody>
                  <a:tcPr>
                    <a:solidFill>
                      <a:schemeClr val="bg1"/>
                    </a:solidFill>
                  </a:tcPr>
                </a:tc>
                <a:tc>
                  <a:txBody>
                    <a:bodyPr/>
                    <a:lstStyle/>
                    <a:p>
                      <a:pPr algn="r"/>
                      <a:r>
                        <a:rPr kumimoji="1" lang="en-US" altLang="ja-JP" sz="1100" b="1" dirty="0" smtClean="0"/>
                        <a:t>.811</a:t>
                      </a:r>
                      <a:endParaRPr kumimoji="1" lang="ja-JP" altLang="en-US" sz="1100" b="1" dirty="0"/>
                    </a:p>
                  </a:txBody>
                  <a:tcPr>
                    <a:solidFill>
                      <a:schemeClr val="bg1"/>
                    </a:solidFill>
                  </a:tcPr>
                </a:tc>
                <a:tc>
                  <a:txBody>
                    <a:bodyPr/>
                    <a:lstStyle/>
                    <a:p>
                      <a:pPr algn="r"/>
                      <a:r>
                        <a:rPr kumimoji="1" lang="en-US" altLang="ja-JP" sz="1100" b="1" dirty="0" smtClean="0"/>
                        <a:t>-.282</a:t>
                      </a:r>
                    </a:p>
                    <a:p>
                      <a:pPr algn="r"/>
                      <a:r>
                        <a:rPr kumimoji="1" lang="en-US" altLang="ja-JP" sz="1100" b="1" dirty="0" smtClean="0"/>
                        <a:t>-.281</a:t>
                      </a:r>
                      <a:endParaRPr kumimoji="1" lang="ja-JP" altLang="en-US" sz="1100" b="1" dirty="0"/>
                    </a:p>
                  </a:txBody>
                  <a:tcPr>
                    <a:solidFill>
                      <a:schemeClr val="bg1"/>
                    </a:solidFill>
                  </a:tcPr>
                </a:tc>
                <a:tc>
                  <a:txBody>
                    <a:bodyPr/>
                    <a:lstStyle/>
                    <a:p>
                      <a:pPr algn="r"/>
                      <a:r>
                        <a:rPr kumimoji="1" lang="en-US" altLang="ja-JP" sz="1100" b="1" dirty="0" smtClean="0"/>
                        <a:t>111</a:t>
                      </a:r>
                    </a:p>
                    <a:p>
                      <a:pPr algn="r"/>
                      <a:r>
                        <a:rPr kumimoji="1" lang="en-US" altLang="ja-JP" sz="1100" b="1" dirty="0" smtClean="0"/>
                        <a:t>106.805</a:t>
                      </a:r>
                      <a:endParaRPr kumimoji="1" lang="ja-JP" altLang="en-US" sz="1100" b="1" dirty="0"/>
                    </a:p>
                  </a:txBody>
                  <a:tcPr>
                    <a:solidFill>
                      <a:schemeClr val="bg1"/>
                    </a:solidFill>
                  </a:tcPr>
                </a:tc>
                <a:tc>
                  <a:txBody>
                    <a:bodyPr/>
                    <a:lstStyle/>
                    <a:p>
                      <a:pPr algn="r"/>
                      <a:r>
                        <a:rPr kumimoji="1" lang="en-US" altLang="ja-JP" sz="1100" b="1" dirty="0" smtClean="0"/>
                        <a:t>.778</a:t>
                      </a:r>
                    </a:p>
                    <a:p>
                      <a:pPr algn="r"/>
                      <a:r>
                        <a:rPr kumimoji="1" lang="en-US" altLang="ja-JP" sz="1100" b="1" dirty="0" smtClean="0"/>
                        <a:t>.779</a:t>
                      </a:r>
                      <a:endParaRPr kumimoji="1" lang="ja-JP" altLang="en-US" sz="1100" b="1" dirty="0"/>
                    </a:p>
                  </a:txBody>
                  <a:tcPr>
                    <a:solidFill>
                      <a:schemeClr val="bg1"/>
                    </a:solidFill>
                  </a:tcPr>
                </a:tc>
                <a:tc>
                  <a:txBody>
                    <a:bodyPr/>
                    <a:lstStyle/>
                    <a:p>
                      <a:pPr algn="r"/>
                      <a:r>
                        <a:rPr kumimoji="1" lang="en-US" altLang="ja-JP" sz="1100" b="1" dirty="0" smtClean="0"/>
                        <a:t>-.064</a:t>
                      </a:r>
                    </a:p>
                    <a:p>
                      <a:pPr algn="r"/>
                      <a:r>
                        <a:rPr kumimoji="1" lang="en-US" altLang="ja-JP" sz="1100" b="1" dirty="0" smtClean="0"/>
                        <a:t>-.064</a:t>
                      </a:r>
                      <a:endParaRPr kumimoji="1" lang="ja-JP" altLang="en-US" sz="1100" b="1" dirty="0"/>
                    </a:p>
                  </a:txBody>
                  <a:tcPr>
                    <a:solidFill>
                      <a:schemeClr val="bg1"/>
                    </a:solidFill>
                  </a:tcPr>
                </a:tc>
                <a:tc>
                  <a:txBody>
                    <a:bodyPr/>
                    <a:lstStyle/>
                    <a:p>
                      <a:pPr algn="r"/>
                      <a:r>
                        <a:rPr kumimoji="1" lang="en-US" altLang="ja-JP" sz="1100" b="1" dirty="0" smtClean="0"/>
                        <a:t>.226</a:t>
                      </a:r>
                    </a:p>
                    <a:p>
                      <a:pPr algn="r"/>
                      <a:r>
                        <a:rPr kumimoji="1" lang="en-US" altLang="ja-JP" sz="1100" b="1" dirty="0" smtClean="0"/>
                        <a:t>.226</a:t>
                      </a:r>
                      <a:endParaRPr kumimoji="1" lang="ja-JP" altLang="en-US" sz="1100" b="1" dirty="0"/>
                    </a:p>
                  </a:txBody>
                  <a:tcPr>
                    <a:solidFill>
                      <a:schemeClr val="bg1"/>
                    </a:solidFill>
                  </a:tcPr>
                </a:tc>
                <a:tc>
                  <a:txBody>
                    <a:bodyPr/>
                    <a:lstStyle/>
                    <a:p>
                      <a:pPr algn="r"/>
                      <a:r>
                        <a:rPr kumimoji="1" lang="en-US" altLang="ja-JP" sz="1100" b="1" dirty="0" smtClean="0"/>
                        <a:t>-.511</a:t>
                      </a:r>
                    </a:p>
                    <a:p>
                      <a:pPr algn="r"/>
                      <a:r>
                        <a:rPr kumimoji="1" lang="en-US" altLang="ja-JP" sz="1100" b="1" dirty="0" smtClean="0"/>
                        <a:t>-.512</a:t>
                      </a:r>
                      <a:endParaRPr kumimoji="1" lang="ja-JP" altLang="en-US" sz="1100" b="1" dirty="0"/>
                    </a:p>
                  </a:txBody>
                  <a:tcPr>
                    <a:solidFill>
                      <a:schemeClr val="bg1"/>
                    </a:solidFill>
                  </a:tcPr>
                </a:tc>
                <a:tc>
                  <a:txBody>
                    <a:bodyPr/>
                    <a:lstStyle/>
                    <a:p>
                      <a:pPr algn="r"/>
                      <a:r>
                        <a:rPr kumimoji="1" lang="en-US" altLang="ja-JP" sz="1100" b="1" dirty="0" smtClean="0"/>
                        <a:t>.383</a:t>
                      </a:r>
                    </a:p>
                    <a:p>
                      <a:pPr algn="r"/>
                      <a:r>
                        <a:rPr kumimoji="1" lang="en-US" altLang="ja-JP" sz="1100" b="1" dirty="0" smtClean="0"/>
                        <a:t>.385</a:t>
                      </a:r>
                      <a:endParaRPr kumimoji="1" lang="ja-JP" altLang="en-US" sz="1100" b="1" dirty="0"/>
                    </a:p>
                  </a:txBody>
                  <a:tcPr>
                    <a:solidFill>
                      <a:schemeClr val="bg1"/>
                    </a:solidFill>
                  </a:tcPr>
                </a:tc>
              </a:tr>
              <a:tr h="468000">
                <a:tc>
                  <a:txBody>
                    <a:bodyPr/>
                    <a:lstStyle/>
                    <a:p>
                      <a:r>
                        <a:rPr kumimoji="1" lang="ja-JP" altLang="en-US" sz="1100" b="1" dirty="0" smtClean="0"/>
                        <a:t>平均　   　　</a:t>
                      </a:r>
                      <a:r>
                        <a:rPr kumimoji="1" lang="ja-JP" altLang="en-US" sz="1100" b="1" baseline="0" dirty="0" smtClean="0"/>
                        <a:t> </a:t>
                      </a:r>
                      <a:r>
                        <a:rPr kumimoji="1" lang="ja-JP" altLang="en-US" sz="1100" b="1" dirty="0" smtClean="0"/>
                        <a:t>等分散を仮定する</a:t>
                      </a:r>
                    </a:p>
                    <a:p>
                      <a:r>
                        <a:rPr kumimoji="1" lang="ja-JP" altLang="en-US" sz="1100" b="1" dirty="0" smtClean="0"/>
                        <a:t>　　　　　　 等分散を仮定しない</a:t>
                      </a:r>
                    </a:p>
                  </a:txBody>
                  <a:tcPr>
                    <a:solidFill>
                      <a:schemeClr val="accent3">
                        <a:lumMod val="20000"/>
                        <a:lumOff val="80000"/>
                      </a:schemeClr>
                    </a:solidFill>
                  </a:tcPr>
                </a:tc>
                <a:tc>
                  <a:txBody>
                    <a:bodyPr/>
                    <a:lstStyle/>
                    <a:p>
                      <a:pPr algn="r"/>
                      <a:r>
                        <a:rPr kumimoji="1" lang="en-US" altLang="ja-JP" sz="1100" b="1" dirty="0" smtClean="0"/>
                        <a:t>.279</a:t>
                      </a:r>
                      <a:endParaRPr kumimoji="1" lang="ja-JP" altLang="en-US" sz="1100" b="1" dirty="0"/>
                    </a:p>
                  </a:txBody>
                  <a:tcPr>
                    <a:solidFill>
                      <a:schemeClr val="bg1"/>
                    </a:solidFill>
                  </a:tcPr>
                </a:tc>
                <a:tc>
                  <a:txBody>
                    <a:bodyPr/>
                    <a:lstStyle/>
                    <a:p>
                      <a:pPr algn="r"/>
                      <a:r>
                        <a:rPr kumimoji="1" lang="en-US" altLang="ja-JP" sz="1100" b="1" dirty="0" smtClean="0"/>
                        <a:t>.599</a:t>
                      </a:r>
                      <a:endParaRPr kumimoji="1" lang="ja-JP" altLang="en-US" sz="1100" b="1" dirty="0"/>
                    </a:p>
                  </a:txBody>
                  <a:tcPr>
                    <a:solidFill>
                      <a:schemeClr val="bg1"/>
                    </a:solidFill>
                  </a:tcPr>
                </a:tc>
                <a:tc>
                  <a:txBody>
                    <a:bodyPr/>
                    <a:lstStyle/>
                    <a:p>
                      <a:pPr algn="r"/>
                      <a:r>
                        <a:rPr kumimoji="1" lang="en-US" altLang="ja-JP" sz="1100" b="1" dirty="0" smtClean="0"/>
                        <a:t>.167</a:t>
                      </a:r>
                    </a:p>
                    <a:p>
                      <a:pPr algn="r"/>
                      <a:r>
                        <a:rPr kumimoji="1" lang="en-US" altLang="ja-JP" sz="1100" b="1" dirty="0" smtClean="0"/>
                        <a:t>.167</a:t>
                      </a:r>
                      <a:endParaRPr kumimoji="1" lang="ja-JP" altLang="en-US" sz="1100" b="1" dirty="0"/>
                    </a:p>
                  </a:txBody>
                  <a:tcPr>
                    <a:solidFill>
                      <a:schemeClr val="bg1"/>
                    </a:solidFill>
                  </a:tcPr>
                </a:tc>
                <a:tc>
                  <a:txBody>
                    <a:bodyPr/>
                    <a:lstStyle/>
                    <a:p>
                      <a:pPr algn="r"/>
                      <a:r>
                        <a:rPr kumimoji="1" lang="en-US" altLang="ja-JP" sz="1100" b="1" dirty="0" smtClean="0"/>
                        <a:t>111</a:t>
                      </a:r>
                    </a:p>
                    <a:p>
                      <a:pPr algn="r"/>
                      <a:r>
                        <a:rPr kumimoji="1" lang="en-US" altLang="ja-JP" sz="1100" b="1" dirty="0" smtClean="0"/>
                        <a:t>108.694</a:t>
                      </a:r>
                      <a:endParaRPr kumimoji="1" lang="ja-JP" altLang="en-US" sz="1100" b="1" dirty="0"/>
                    </a:p>
                  </a:txBody>
                  <a:tcPr>
                    <a:solidFill>
                      <a:schemeClr val="bg1"/>
                    </a:solidFill>
                  </a:tcPr>
                </a:tc>
                <a:tc>
                  <a:txBody>
                    <a:bodyPr/>
                    <a:lstStyle/>
                    <a:p>
                      <a:pPr algn="r"/>
                      <a:r>
                        <a:rPr kumimoji="1" lang="en-US" altLang="ja-JP" sz="1100" b="1" dirty="0" smtClean="0"/>
                        <a:t>.868</a:t>
                      </a:r>
                    </a:p>
                    <a:p>
                      <a:pPr algn="r"/>
                      <a:r>
                        <a:rPr kumimoji="1" lang="en-US" altLang="ja-JP" sz="1100" b="1" dirty="0" smtClean="0"/>
                        <a:t>.867</a:t>
                      </a:r>
                      <a:endParaRPr kumimoji="1" lang="ja-JP" altLang="en-US" sz="1100" b="1" dirty="0"/>
                    </a:p>
                  </a:txBody>
                  <a:tcPr>
                    <a:solidFill>
                      <a:schemeClr val="bg1"/>
                    </a:solidFill>
                  </a:tcPr>
                </a:tc>
                <a:tc>
                  <a:txBody>
                    <a:bodyPr/>
                    <a:lstStyle/>
                    <a:p>
                      <a:pPr algn="r"/>
                      <a:r>
                        <a:rPr kumimoji="1" lang="en-US" altLang="ja-JP" sz="1100" b="1" dirty="0" smtClean="0"/>
                        <a:t>.03257671</a:t>
                      </a:r>
                    </a:p>
                    <a:p>
                      <a:pPr algn="r"/>
                      <a:r>
                        <a:rPr kumimoji="1" lang="en-US" altLang="ja-JP" sz="1100" b="1" dirty="0" smtClean="0"/>
                        <a:t>.03257671</a:t>
                      </a:r>
                      <a:endParaRPr kumimoji="1" lang="ja-JP" altLang="en-US" sz="1100" b="1" dirty="0"/>
                    </a:p>
                  </a:txBody>
                  <a:tcPr>
                    <a:solidFill>
                      <a:schemeClr val="bg1"/>
                    </a:solidFill>
                  </a:tcPr>
                </a:tc>
                <a:tc>
                  <a:txBody>
                    <a:bodyPr/>
                    <a:lstStyle/>
                    <a:p>
                      <a:pPr algn="r"/>
                      <a:r>
                        <a:rPr kumimoji="1" lang="en-US" altLang="ja-JP" sz="1100" b="1" dirty="0" smtClean="0"/>
                        <a:t>.19492799</a:t>
                      </a:r>
                    </a:p>
                    <a:p>
                      <a:pPr algn="r"/>
                      <a:r>
                        <a:rPr kumimoji="1" lang="en-US" altLang="ja-JP" sz="1100" b="1" dirty="0" smtClean="0"/>
                        <a:t>.19468325</a:t>
                      </a:r>
                      <a:endParaRPr kumimoji="1" lang="ja-JP" altLang="en-US" sz="1100" b="1" dirty="0"/>
                    </a:p>
                  </a:txBody>
                  <a:tcPr>
                    <a:solidFill>
                      <a:schemeClr val="bg1"/>
                    </a:solidFill>
                  </a:tcPr>
                </a:tc>
                <a:tc>
                  <a:txBody>
                    <a:bodyPr/>
                    <a:lstStyle/>
                    <a:p>
                      <a:pPr algn="r"/>
                      <a:r>
                        <a:rPr kumimoji="1" lang="en-US" altLang="ja-JP" sz="1100" b="1" dirty="0" smtClean="0"/>
                        <a:t>-1.061</a:t>
                      </a:r>
                    </a:p>
                    <a:p>
                      <a:pPr algn="r"/>
                      <a:r>
                        <a:rPr kumimoji="1" lang="en-US" altLang="ja-JP" sz="1100" b="1" dirty="0" smtClean="0"/>
                        <a:t>-1.060</a:t>
                      </a:r>
                      <a:endParaRPr kumimoji="1" lang="ja-JP" altLang="en-US" sz="1100" b="1" dirty="0"/>
                    </a:p>
                  </a:txBody>
                  <a:tcPr>
                    <a:solidFill>
                      <a:schemeClr val="bg1"/>
                    </a:solidFill>
                  </a:tcPr>
                </a:tc>
                <a:tc>
                  <a:txBody>
                    <a:bodyPr/>
                    <a:lstStyle/>
                    <a:p>
                      <a:pPr algn="r"/>
                      <a:r>
                        <a:rPr kumimoji="1" lang="en-US" altLang="ja-JP" sz="1100" b="1" dirty="0" smtClean="0"/>
                        <a:t>.41883953</a:t>
                      </a:r>
                    </a:p>
                    <a:p>
                      <a:pPr algn="r"/>
                      <a:r>
                        <a:rPr kumimoji="1" lang="en-US" altLang="ja-JP" sz="1100" b="1" dirty="0" smtClean="0"/>
                        <a:t>.41844478</a:t>
                      </a:r>
                      <a:endParaRPr kumimoji="1" lang="ja-JP" altLang="en-US" sz="1100" b="1" dirty="0"/>
                    </a:p>
                  </a:txBody>
                  <a:tcPr>
                    <a:solidFill>
                      <a:schemeClr val="bg1"/>
                    </a:solidFill>
                  </a:tcPr>
                </a:tc>
              </a:tr>
            </a:tbl>
          </a:graphicData>
        </a:graphic>
      </p:graphicFrame>
      <p:sp>
        <p:nvSpPr>
          <p:cNvPr id="13" name="角丸四角形 12"/>
          <p:cNvSpPr/>
          <p:nvPr/>
        </p:nvSpPr>
        <p:spPr>
          <a:xfrm>
            <a:off x="2915816" y="4005064"/>
            <a:ext cx="648072" cy="28803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角丸四角形 13"/>
          <p:cNvSpPr/>
          <p:nvPr/>
        </p:nvSpPr>
        <p:spPr>
          <a:xfrm>
            <a:off x="4932040" y="4005065"/>
            <a:ext cx="792089" cy="20224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62405798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研究の流れ</a:t>
            </a:r>
            <a:endParaRPr kumimoji="1" lang="ja-JP" altLang="en-US" dirty="0"/>
          </a:p>
        </p:txBody>
      </p:sp>
      <p:sp>
        <p:nvSpPr>
          <p:cNvPr id="3" name="コンテンツ プレースホルダー 2"/>
          <p:cNvSpPr>
            <a:spLocks noGrp="1"/>
          </p:cNvSpPr>
          <p:nvPr>
            <p:ph idx="1"/>
          </p:nvPr>
        </p:nvSpPr>
        <p:spPr/>
        <p:txBody>
          <a:bodyPr>
            <a:normAutofit fontScale="92500" lnSpcReduction="20000"/>
          </a:bodyPr>
          <a:lstStyle/>
          <a:p>
            <a:r>
              <a:rPr kumimoji="1" lang="ja-JP" altLang="en-US" dirty="0"/>
              <a:t>現状分析と問題意識</a:t>
            </a:r>
            <a:endParaRPr kumimoji="1" lang="en-US" altLang="ja-JP" dirty="0"/>
          </a:p>
          <a:p>
            <a:endParaRPr lang="en-US" altLang="ja-JP" dirty="0"/>
          </a:p>
          <a:p>
            <a:r>
              <a:rPr kumimoji="1" lang="ja-JP" altLang="en-US" dirty="0"/>
              <a:t>先行研究と研究目的</a:t>
            </a:r>
            <a:endParaRPr kumimoji="1" lang="en-US" altLang="ja-JP" dirty="0"/>
          </a:p>
          <a:p>
            <a:endParaRPr lang="en-US" altLang="ja-JP" dirty="0"/>
          </a:p>
          <a:p>
            <a:r>
              <a:rPr kumimoji="1" lang="ja-JP" altLang="en-US" dirty="0"/>
              <a:t>仮説の導出</a:t>
            </a:r>
            <a:endParaRPr kumimoji="1" lang="en-US" altLang="ja-JP" dirty="0"/>
          </a:p>
          <a:p>
            <a:endParaRPr lang="en-US" altLang="ja-JP" dirty="0"/>
          </a:p>
          <a:p>
            <a:r>
              <a:rPr lang="ja-JP" altLang="en-US" dirty="0" smtClean="0"/>
              <a:t>検証</a:t>
            </a:r>
            <a:endParaRPr lang="en-US" altLang="ja-JP" dirty="0" smtClean="0"/>
          </a:p>
          <a:p>
            <a:endParaRPr kumimoji="1" lang="en-US" altLang="ja-JP" dirty="0"/>
          </a:p>
          <a:p>
            <a:r>
              <a:rPr lang="ja-JP" altLang="en-US" dirty="0" smtClean="0"/>
              <a:t>インプリケーションと課題</a:t>
            </a:r>
            <a:endParaRPr kumimoji="1" lang="ja-JP" altLang="en-US" dirty="0"/>
          </a:p>
        </p:txBody>
      </p:sp>
      <p:sp>
        <p:nvSpPr>
          <p:cNvPr id="4" name="フッター プレースホルダー 3"/>
          <p:cNvSpPr>
            <a:spLocks noGrp="1"/>
          </p:cNvSpPr>
          <p:nvPr>
            <p:ph type="ftr" sz="quarter" idx="11"/>
          </p:nvPr>
        </p:nvSpPr>
        <p:spPr/>
        <p:txBody>
          <a:bodyPr/>
          <a:lstStyle/>
          <a:p>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65</a:t>
            </a:fld>
            <a:endParaRPr kumimoji="1" lang="ja-JP" altLang="en-US"/>
          </a:p>
        </p:txBody>
      </p:sp>
      <p:sp>
        <p:nvSpPr>
          <p:cNvPr id="7" name="フレーム 5"/>
          <p:cNvSpPr/>
          <p:nvPr/>
        </p:nvSpPr>
        <p:spPr>
          <a:xfrm>
            <a:off x="395536" y="5013176"/>
            <a:ext cx="4608512" cy="792088"/>
          </a:xfrm>
          <a:prstGeom prst="frame">
            <a:avLst>
              <a:gd name="adj1" fmla="val 577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109573289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学術的インプリケーション</a:t>
            </a:r>
            <a:endParaRPr kumimoji="1" lang="ja-JP" altLang="en-US" dirty="0"/>
          </a:p>
        </p:txBody>
      </p:sp>
      <p:sp>
        <p:nvSpPr>
          <p:cNvPr id="4" name="フッター プレースホルダー 3"/>
          <p:cNvSpPr>
            <a:spLocks noGrp="1"/>
          </p:cNvSpPr>
          <p:nvPr>
            <p:ph type="ftr" sz="quarter" idx="11"/>
          </p:nvPr>
        </p:nvSpPr>
        <p:spPr>
          <a:xfrm>
            <a:off x="0" y="1"/>
            <a:ext cx="1835696" cy="332656"/>
          </a:xfrm>
        </p:spPr>
        <p:txBody>
          <a:bodyPr/>
          <a:lstStyle/>
          <a:p>
            <a:r>
              <a:rPr lang="ja-JP" altLang="en-US" dirty="0" smtClean="0"/>
              <a:t>インプリケーションと課題</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66</a:t>
            </a:fld>
            <a:endParaRPr kumimoji="1" lang="ja-JP" altLang="en-US"/>
          </a:p>
        </p:txBody>
      </p:sp>
      <p:sp>
        <p:nvSpPr>
          <p:cNvPr id="6" name="コンテンツ プレースホルダー 5"/>
          <p:cNvSpPr>
            <a:spLocks noGrp="1"/>
          </p:cNvSpPr>
          <p:nvPr>
            <p:ph idx="1"/>
          </p:nvPr>
        </p:nvSpPr>
        <p:spPr>
          <a:xfrm>
            <a:off x="457200" y="1600200"/>
            <a:ext cx="8229600" cy="2308324"/>
          </a:xfrm>
          <a:prstGeom prst="rect">
            <a:avLst/>
          </a:prstGeom>
        </p:spPr>
        <p:txBody>
          <a:bodyPr wrap="square">
            <a:spAutoFit/>
          </a:bodyPr>
          <a:lstStyle/>
          <a:p>
            <a:pPr marL="0" indent="0">
              <a:buNone/>
            </a:pPr>
            <a:r>
              <a:rPr lang="en-US" altLang="ja-JP" sz="2400" dirty="0"/>
              <a:t>PB</a:t>
            </a:r>
            <a:r>
              <a:rPr lang="ja-JP" altLang="en-US" sz="2400" dirty="0"/>
              <a:t>・</a:t>
            </a:r>
            <a:r>
              <a:rPr lang="en-US" altLang="ja-JP" sz="2400" dirty="0"/>
              <a:t>NB</a:t>
            </a:r>
            <a:r>
              <a:rPr lang="ja-JP" altLang="en-US" sz="2400" dirty="0"/>
              <a:t>における既存研究では、</a:t>
            </a:r>
            <a:r>
              <a:rPr lang="en-US" altLang="ja-JP" sz="2400" dirty="0"/>
              <a:t>PB</a:t>
            </a:r>
            <a:r>
              <a:rPr lang="ja-JP" altLang="en-US" sz="2400" dirty="0"/>
              <a:t>全体のブランド評価に対する検証にとどまっており、メーカーが積極的に行っている</a:t>
            </a:r>
            <a:r>
              <a:rPr lang="ja-JP" altLang="en-US" sz="2400" dirty="0" smtClean="0"/>
              <a:t>デュアル・ブランド</a:t>
            </a:r>
            <a:r>
              <a:rPr lang="ja-JP" altLang="en-US" sz="2400" dirty="0"/>
              <a:t>戦略の１つであるダブルチョップについての消費者意識分析は行われていなかったが、本研究では特定のブランドを用いて低価格ダブルチョップに対する消費者意識</a:t>
            </a:r>
            <a:r>
              <a:rPr lang="ja-JP" altLang="en-US" sz="2400" dirty="0" smtClean="0"/>
              <a:t>を</a:t>
            </a:r>
            <a:r>
              <a:rPr lang="ja-JP" altLang="en-US" sz="2400" dirty="0"/>
              <a:t>明らか</a:t>
            </a:r>
            <a:r>
              <a:rPr lang="ja-JP" altLang="en-US" sz="2400" dirty="0" smtClean="0"/>
              <a:t>に</a:t>
            </a:r>
            <a:r>
              <a:rPr lang="ja-JP" altLang="en-US" sz="2400" dirty="0"/>
              <a:t>した。</a:t>
            </a:r>
          </a:p>
        </p:txBody>
      </p:sp>
    </p:spTree>
    <p:extLst>
      <p:ext uri="{BB962C8B-B14F-4D97-AF65-F5344CB8AC3E}">
        <p14:creationId xmlns:p14="http://schemas.microsoft.com/office/powerpoint/2010/main" val="91552757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実務</a:t>
            </a:r>
            <a:r>
              <a:rPr kumimoji="1" lang="ja-JP" altLang="en-US" dirty="0" smtClean="0"/>
              <a:t>的インプリケーション</a:t>
            </a:r>
            <a:endParaRPr kumimoji="1" lang="ja-JP" altLang="en-US" dirty="0"/>
          </a:p>
        </p:txBody>
      </p:sp>
      <p:sp>
        <p:nvSpPr>
          <p:cNvPr id="3" name="コンテンツ プレースホルダー 2"/>
          <p:cNvSpPr>
            <a:spLocks noGrp="1"/>
          </p:cNvSpPr>
          <p:nvPr>
            <p:ph idx="1"/>
          </p:nvPr>
        </p:nvSpPr>
        <p:spPr/>
        <p:txBody>
          <a:bodyPr>
            <a:normAutofit lnSpcReduction="10000"/>
          </a:bodyPr>
          <a:lstStyle/>
          <a:p>
            <a:pPr marL="0" indent="0">
              <a:buNone/>
            </a:pPr>
            <a:r>
              <a:rPr lang="ja-JP" altLang="en-US" dirty="0" smtClean="0"/>
              <a:t>仮説１を受けて</a:t>
            </a:r>
            <a:endParaRPr lang="en-US" altLang="ja-JP" dirty="0" smtClean="0"/>
          </a:p>
          <a:p>
            <a:pPr marL="0" indent="0">
              <a:buNone/>
            </a:pPr>
            <a:r>
              <a:rPr lang="ja-JP" altLang="en-US" dirty="0" smtClean="0"/>
              <a:t>低価格</a:t>
            </a:r>
            <a:r>
              <a:rPr lang="ja-JP" altLang="en-US" dirty="0"/>
              <a:t>ダブルチョップと</a:t>
            </a:r>
            <a:r>
              <a:rPr lang="en-US" altLang="ja-JP" dirty="0"/>
              <a:t>NB</a:t>
            </a:r>
            <a:r>
              <a:rPr lang="ja-JP" altLang="en-US" dirty="0"/>
              <a:t>が比較されるとき、</a:t>
            </a:r>
            <a:r>
              <a:rPr lang="en-US" altLang="ja-JP" dirty="0"/>
              <a:t>NB</a:t>
            </a:r>
            <a:r>
              <a:rPr lang="ja-JP" altLang="en-US" dirty="0"/>
              <a:t>の評価が下がってしまうことを明らかにした</a:t>
            </a:r>
            <a:r>
              <a:rPr lang="ja-JP" altLang="en-US" dirty="0" smtClean="0"/>
              <a:t>。</a:t>
            </a:r>
            <a:endParaRPr lang="en-US" altLang="ja-JP" dirty="0" smtClean="0"/>
          </a:p>
          <a:p>
            <a:pPr marL="0" indent="0">
              <a:buNone/>
            </a:pPr>
            <a:endParaRPr lang="en-US" altLang="ja-JP" dirty="0"/>
          </a:p>
          <a:p>
            <a:pPr marL="0" indent="0">
              <a:buNone/>
            </a:pPr>
            <a:r>
              <a:rPr lang="ja-JP" altLang="en-US" dirty="0" smtClean="0"/>
              <a:t>このことで、メーカーはダブルチョップを導入する際、低価格ダブルチョップよりも高価格ダブルチョップを導入した方が良い。低価格ダブルチョップを導入するのであれば、類似の</a:t>
            </a:r>
            <a:r>
              <a:rPr lang="en-US" altLang="ja-JP" dirty="0" smtClean="0"/>
              <a:t>NB</a:t>
            </a:r>
            <a:r>
              <a:rPr lang="ja-JP" altLang="en-US" dirty="0" smtClean="0"/>
              <a:t>商品と比較されないよう工夫する必要がある。</a:t>
            </a:r>
            <a:endParaRPr lang="ja-JP" altLang="en-US" dirty="0"/>
          </a:p>
          <a:p>
            <a:pPr marL="0" indent="0">
              <a:buNone/>
            </a:pPr>
            <a:endParaRPr kumimoji="1" lang="ja-JP" altLang="en-US" dirty="0"/>
          </a:p>
        </p:txBody>
      </p:sp>
      <p:sp>
        <p:nvSpPr>
          <p:cNvPr id="4" name="フッター プレースホルダー 3"/>
          <p:cNvSpPr>
            <a:spLocks noGrp="1"/>
          </p:cNvSpPr>
          <p:nvPr>
            <p:ph type="ftr" sz="quarter" idx="11"/>
          </p:nvPr>
        </p:nvSpPr>
        <p:spPr>
          <a:xfrm>
            <a:off x="0" y="1"/>
            <a:ext cx="1835696" cy="332656"/>
          </a:xfrm>
        </p:spPr>
        <p:txBody>
          <a:bodyPr/>
          <a:lstStyle/>
          <a:p>
            <a:r>
              <a:rPr lang="ja-JP" altLang="en-US" dirty="0" smtClean="0"/>
              <a:t>インプリケーションと課題</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67</a:t>
            </a:fld>
            <a:endParaRPr kumimoji="1" lang="ja-JP" altLang="en-US"/>
          </a:p>
        </p:txBody>
      </p:sp>
    </p:spTree>
    <p:extLst>
      <p:ext uri="{BB962C8B-B14F-4D97-AF65-F5344CB8AC3E}">
        <p14:creationId xmlns:p14="http://schemas.microsoft.com/office/powerpoint/2010/main" val="91552757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本研究の限界と今後の課題</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架空のダブルチョップのデザイン</a:t>
            </a:r>
            <a:endParaRPr kumimoji="1" lang="en-US" altLang="ja-JP" dirty="0" smtClean="0"/>
          </a:p>
          <a:p>
            <a:endParaRPr lang="en-US" altLang="ja-JP" dirty="0"/>
          </a:p>
          <a:p>
            <a:r>
              <a:rPr kumimoji="1" lang="ja-JP" altLang="en-US" dirty="0" smtClean="0"/>
              <a:t>他のカテゴリーでも同様の結果になるのか</a:t>
            </a:r>
            <a:endParaRPr kumimoji="1" lang="en-US" altLang="ja-JP" dirty="0" smtClean="0"/>
          </a:p>
          <a:p>
            <a:endParaRPr lang="en-US" altLang="ja-JP" dirty="0"/>
          </a:p>
          <a:p>
            <a:r>
              <a:rPr kumimoji="1" lang="ja-JP" altLang="en-US" dirty="0" smtClean="0"/>
              <a:t>学生のみに調査を行った点</a:t>
            </a:r>
            <a:endParaRPr lang="en-US" altLang="ja-JP" dirty="0"/>
          </a:p>
          <a:p>
            <a:pPr lvl="1"/>
            <a:r>
              <a:rPr kumimoji="1" lang="ja-JP" altLang="en-US" dirty="0" smtClean="0"/>
              <a:t>主婦など</a:t>
            </a:r>
            <a:r>
              <a:rPr kumimoji="1" lang="en-US" altLang="ja-JP" dirty="0" smtClean="0"/>
              <a:t>PB</a:t>
            </a:r>
            <a:r>
              <a:rPr kumimoji="1" lang="ja-JP" altLang="en-US" dirty="0" smtClean="0"/>
              <a:t>に肯定的な層では結果が異なるのではないか。</a:t>
            </a:r>
            <a:endParaRPr kumimoji="1" lang="en-US" altLang="ja-JP" dirty="0" smtClean="0"/>
          </a:p>
          <a:p>
            <a:endParaRPr lang="en-US" altLang="ja-JP" dirty="0"/>
          </a:p>
          <a:p>
            <a:endParaRPr kumimoji="1" lang="ja-JP" altLang="en-US" dirty="0"/>
          </a:p>
        </p:txBody>
      </p:sp>
      <p:sp>
        <p:nvSpPr>
          <p:cNvPr id="4" name="フッター プレースホルダー 3"/>
          <p:cNvSpPr>
            <a:spLocks noGrp="1"/>
          </p:cNvSpPr>
          <p:nvPr>
            <p:ph type="ftr" sz="quarter" idx="11"/>
          </p:nvPr>
        </p:nvSpPr>
        <p:spPr>
          <a:xfrm>
            <a:off x="0" y="1"/>
            <a:ext cx="1835696" cy="332656"/>
          </a:xfrm>
        </p:spPr>
        <p:txBody>
          <a:bodyPr/>
          <a:lstStyle/>
          <a:p>
            <a:r>
              <a:rPr lang="ja-JP" altLang="en-US" dirty="0" smtClean="0"/>
              <a:t>インプリケーションと課題</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68</a:t>
            </a:fld>
            <a:endParaRPr kumimoji="1" lang="ja-JP" altLang="en-US"/>
          </a:p>
        </p:txBody>
      </p:sp>
    </p:spTree>
    <p:extLst>
      <p:ext uri="{BB962C8B-B14F-4D97-AF65-F5344CB8AC3E}">
        <p14:creationId xmlns:p14="http://schemas.microsoft.com/office/powerpoint/2010/main" val="179840218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参考文献・</a:t>
            </a:r>
            <a:r>
              <a:rPr kumimoji="1" lang="en-US" altLang="ja-JP" dirty="0" smtClean="0"/>
              <a:t>URL</a:t>
            </a:r>
            <a:endParaRPr kumimoji="1" lang="ja-JP" altLang="en-US" dirty="0"/>
          </a:p>
        </p:txBody>
      </p:sp>
      <p:sp>
        <p:nvSpPr>
          <p:cNvPr id="3" name="コンテンツ プレースホルダー 2"/>
          <p:cNvSpPr>
            <a:spLocks noGrp="1"/>
          </p:cNvSpPr>
          <p:nvPr>
            <p:ph idx="1"/>
          </p:nvPr>
        </p:nvSpPr>
        <p:spPr>
          <a:xfrm>
            <a:off x="467544" y="1340768"/>
            <a:ext cx="8219256" cy="5256584"/>
          </a:xfrm>
        </p:spPr>
        <p:txBody>
          <a:bodyPr>
            <a:noAutofit/>
          </a:bodyPr>
          <a:lstStyle/>
          <a:p>
            <a:r>
              <a:rPr lang="ja-JP" altLang="en-US" sz="1300" dirty="0"/>
              <a:t>井田一成、増田士郎 </a:t>
            </a:r>
            <a:r>
              <a:rPr lang="en-US" altLang="ja-JP" sz="1300" dirty="0"/>
              <a:t>『</a:t>
            </a:r>
            <a:r>
              <a:rPr lang="ja-JP" altLang="en-US" sz="1300" dirty="0"/>
              <a:t>ブランド論に基づくプライベートブランドとナショナルブランドへの消費者分析</a:t>
            </a:r>
            <a:r>
              <a:rPr lang="en-US" altLang="ja-JP" sz="1300" dirty="0"/>
              <a:t>』</a:t>
            </a:r>
            <a:r>
              <a:rPr lang="ja-JP" altLang="en-US" sz="1300" dirty="0"/>
              <a:t>（</a:t>
            </a:r>
            <a:r>
              <a:rPr lang="en-US" altLang="ja-JP" sz="1300" dirty="0"/>
              <a:t>2012</a:t>
            </a:r>
            <a:r>
              <a:rPr lang="ja-JP" altLang="en-US" sz="1300" dirty="0"/>
              <a:t>）</a:t>
            </a:r>
            <a:endParaRPr lang="en-US" altLang="ja-JP" sz="1300" dirty="0"/>
          </a:p>
          <a:p>
            <a:r>
              <a:rPr lang="ja-JP" altLang="en-US" sz="1300" dirty="0" smtClean="0"/>
              <a:t>伊藤</a:t>
            </a:r>
            <a:r>
              <a:rPr lang="ja-JP" altLang="en-US" sz="1300" dirty="0"/>
              <a:t>賢次 </a:t>
            </a:r>
            <a:r>
              <a:rPr lang="en-US" altLang="ja-JP" sz="1300" dirty="0"/>
              <a:t>『NB</a:t>
            </a:r>
            <a:r>
              <a:rPr lang="ja-JP" altLang="en-US" sz="1300" dirty="0"/>
              <a:t>（ナショナルブランド）と</a:t>
            </a:r>
            <a:r>
              <a:rPr lang="en-US" altLang="ja-JP" sz="1300" dirty="0"/>
              <a:t>PB</a:t>
            </a:r>
            <a:r>
              <a:rPr lang="ja-JP" altLang="en-US" sz="1300" dirty="0"/>
              <a:t>（プライベートブランド）</a:t>
            </a:r>
            <a:r>
              <a:rPr lang="en-US" altLang="ja-JP" sz="1300" dirty="0"/>
              <a:t>―</a:t>
            </a:r>
            <a:r>
              <a:rPr lang="ja-JP" altLang="en-US" sz="1300" dirty="0"/>
              <a:t>「開製販の流れ」の視点から考える</a:t>
            </a:r>
            <a:r>
              <a:rPr lang="en-US" altLang="ja-JP" sz="1300" dirty="0"/>
              <a:t>―』</a:t>
            </a:r>
            <a:r>
              <a:rPr lang="ja-JP" altLang="en-US" sz="1300" dirty="0"/>
              <a:t>（</a:t>
            </a:r>
            <a:r>
              <a:rPr lang="en-US" altLang="ja-JP" sz="1300" dirty="0"/>
              <a:t>2013</a:t>
            </a:r>
            <a:r>
              <a:rPr lang="ja-JP" altLang="en-US" sz="1300" dirty="0" smtClean="0"/>
              <a:t>）</a:t>
            </a:r>
            <a:endParaRPr lang="en-US" altLang="ja-JP" sz="1300" dirty="0" smtClean="0"/>
          </a:p>
          <a:p>
            <a:r>
              <a:rPr lang="ja-JP" altLang="en-US" sz="1300" dirty="0"/>
              <a:t>伊部泰弘</a:t>
            </a:r>
            <a:r>
              <a:rPr lang="en-US" altLang="ja-JP" sz="1300" dirty="0"/>
              <a:t>『</a:t>
            </a:r>
            <a:r>
              <a:rPr lang="ja-JP" altLang="en-US" sz="1300" dirty="0"/>
              <a:t>プライベートブランドの概念規定及び分類に関する再検討－ナショナルブランドとの比較において</a:t>
            </a:r>
            <a:r>
              <a:rPr lang="en-US" altLang="ja-JP" sz="1300" dirty="0"/>
              <a:t>―』</a:t>
            </a:r>
            <a:r>
              <a:rPr lang="ja-JP" altLang="en-US" sz="1300" dirty="0"/>
              <a:t>（</a:t>
            </a:r>
            <a:r>
              <a:rPr lang="en-US" altLang="ja-JP" sz="1300" dirty="0"/>
              <a:t>2000</a:t>
            </a:r>
            <a:r>
              <a:rPr lang="ja-JP" altLang="en-US" sz="1300" dirty="0"/>
              <a:t>）</a:t>
            </a:r>
            <a:endParaRPr lang="en-US" altLang="ja-JP" sz="1300" dirty="0"/>
          </a:p>
          <a:p>
            <a:r>
              <a:rPr lang="ja-JP" altLang="en-US" sz="1300" dirty="0" smtClean="0"/>
              <a:t>大野</a:t>
            </a:r>
            <a:r>
              <a:rPr lang="ja-JP" altLang="en-US" sz="1300" dirty="0"/>
              <a:t>尚弘</a:t>
            </a:r>
            <a:r>
              <a:rPr lang="en-US" altLang="ja-JP" sz="1300" dirty="0"/>
              <a:t>『</a:t>
            </a:r>
            <a:r>
              <a:rPr lang="ja-JP" altLang="en-US" sz="1300" dirty="0"/>
              <a:t>有力メーカーが</a:t>
            </a:r>
            <a:r>
              <a:rPr lang="en-US" altLang="ja-JP" sz="1300" dirty="0"/>
              <a:t>PB</a:t>
            </a:r>
            <a:r>
              <a:rPr lang="ja-JP" altLang="en-US" sz="1300" dirty="0"/>
              <a:t>生産を受託するのはなぜか</a:t>
            </a:r>
            <a:r>
              <a:rPr lang="en-US" altLang="ja-JP" sz="1300" dirty="0"/>
              <a:t>』</a:t>
            </a:r>
            <a:r>
              <a:rPr lang="ja-JP" altLang="en-US" sz="1300" dirty="0"/>
              <a:t>（</a:t>
            </a:r>
            <a:r>
              <a:rPr lang="en-US" altLang="ja-JP" sz="1300" dirty="0"/>
              <a:t>2013</a:t>
            </a:r>
            <a:r>
              <a:rPr lang="ja-JP" altLang="en-US" sz="1300" dirty="0"/>
              <a:t>）</a:t>
            </a:r>
            <a:endParaRPr lang="en-US" altLang="ja-JP" sz="1300" dirty="0"/>
          </a:p>
          <a:p>
            <a:r>
              <a:rPr lang="ja-JP" altLang="en-US" sz="1300" dirty="0"/>
              <a:t>経済産業省</a:t>
            </a:r>
            <a:r>
              <a:rPr lang="en-US" altLang="ja-JP" sz="1300" dirty="0"/>
              <a:t>『</a:t>
            </a:r>
            <a:r>
              <a:rPr lang="ja-JP" altLang="en-US" sz="1300" dirty="0"/>
              <a:t>生活者の感性価値と価格プレミアムに関する意識調査</a:t>
            </a:r>
            <a:r>
              <a:rPr lang="en-US" altLang="ja-JP" sz="1300" dirty="0"/>
              <a:t>』</a:t>
            </a:r>
            <a:r>
              <a:rPr lang="ja-JP" altLang="en-US" sz="1300" dirty="0"/>
              <a:t>（</a:t>
            </a:r>
            <a:r>
              <a:rPr lang="en-US" altLang="ja-JP" sz="1300" dirty="0"/>
              <a:t>2006</a:t>
            </a:r>
            <a:r>
              <a:rPr lang="ja-JP" altLang="en-US" sz="1300" dirty="0"/>
              <a:t>）</a:t>
            </a:r>
            <a:endParaRPr lang="en-US" altLang="ja-JP" sz="1300" dirty="0"/>
          </a:p>
          <a:p>
            <a:r>
              <a:rPr lang="ja-JP" altLang="en-US" sz="1300" dirty="0" smtClean="0"/>
              <a:t>田口</a:t>
            </a:r>
            <a:r>
              <a:rPr lang="ja-JP" altLang="en-US" sz="1300" dirty="0"/>
              <a:t>冬樹</a:t>
            </a:r>
            <a:r>
              <a:rPr lang="en-US" altLang="ja-JP" sz="1300" dirty="0"/>
              <a:t>『</a:t>
            </a:r>
            <a:r>
              <a:rPr lang="ja-JP" altLang="en-US" sz="1300" dirty="0"/>
              <a:t>小売企業の</a:t>
            </a:r>
            <a:r>
              <a:rPr lang="en-US" altLang="ja-JP" sz="1300" dirty="0"/>
              <a:t>PB</a:t>
            </a:r>
            <a:r>
              <a:rPr lang="ja-JP" altLang="en-US" sz="1300" dirty="0"/>
              <a:t>商品開発の現状と課題</a:t>
            </a:r>
            <a:r>
              <a:rPr lang="en-US" altLang="ja-JP" sz="1300" dirty="0"/>
              <a:t>』</a:t>
            </a:r>
            <a:r>
              <a:rPr lang="ja-JP" altLang="en-US" sz="1300" dirty="0"/>
              <a:t>（</a:t>
            </a:r>
            <a:r>
              <a:rPr lang="en-US" altLang="ja-JP" sz="1300" dirty="0"/>
              <a:t>2007</a:t>
            </a:r>
            <a:r>
              <a:rPr lang="ja-JP" altLang="en-US" sz="1300" dirty="0"/>
              <a:t>）</a:t>
            </a:r>
            <a:endParaRPr lang="en-US" altLang="ja-JP" sz="1300" dirty="0"/>
          </a:p>
          <a:p>
            <a:r>
              <a:rPr lang="ja-JP" altLang="en-US" sz="1300" dirty="0"/>
              <a:t>田中洋</a:t>
            </a:r>
            <a:r>
              <a:rPr lang="en-US" altLang="ja-JP" sz="1300" dirty="0"/>
              <a:t>『</a:t>
            </a:r>
            <a:r>
              <a:rPr lang="ja-JP" altLang="en-US" sz="1300" dirty="0"/>
              <a:t>消費者行動論体系</a:t>
            </a:r>
            <a:r>
              <a:rPr lang="en-US" altLang="ja-JP" sz="1300" dirty="0"/>
              <a:t>』</a:t>
            </a:r>
            <a:r>
              <a:rPr lang="ja-JP" altLang="en-US" sz="1300" dirty="0"/>
              <a:t>中央経済社 （</a:t>
            </a:r>
            <a:r>
              <a:rPr lang="en-US" altLang="ja-JP" sz="1300" dirty="0"/>
              <a:t>2008</a:t>
            </a:r>
            <a:r>
              <a:rPr lang="ja-JP" altLang="en-US" sz="1300" dirty="0"/>
              <a:t>）</a:t>
            </a:r>
            <a:endParaRPr lang="en-US" altLang="ja-JP" sz="1300" dirty="0"/>
          </a:p>
          <a:p>
            <a:r>
              <a:rPr lang="ja-JP" altLang="en-US" sz="1300" dirty="0" smtClean="0"/>
              <a:t>日経産業新聞</a:t>
            </a:r>
            <a:r>
              <a:rPr lang="en-US" altLang="ja-JP" sz="1300" dirty="0" smtClean="0"/>
              <a:t>『</a:t>
            </a:r>
            <a:r>
              <a:rPr lang="ja-JP" altLang="en-US" sz="1300" dirty="0" smtClean="0"/>
              <a:t>日経ビッグデータ　</a:t>
            </a:r>
            <a:r>
              <a:rPr lang="en-US" altLang="ja-JP" sz="1300" dirty="0" smtClean="0"/>
              <a:t>PB</a:t>
            </a:r>
            <a:r>
              <a:rPr lang="ja-JP" altLang="en-US" sz="1300" dirty="0" smtClean="0"/>
              <a:t>缶コーヒーヒットは必然</a:t>
            </a:r>
            <a:r>
              <a:rPr lang="en-US" altLang="ja-JP" sz="1300" dirty="0" smtClean="0"/>
              <a:t>』</a:t>
            </a:r>
            <a:r>
              <a:rPr lang="ja-JP" altLang="en-US" sz="1300" dirty="0" smtClean="0"/>
              <a:t>（</a:t>
            </a:r>
            <a:r>
              <a:rPr lang="en-US" altLang="ja-JP" sz="1300" dirty="0" smtClean="0"/>
              <a:t>2014.8.26</a:t>
            </a:r>
            <a:r>
              <a:rPr lang="ja-JP" altLang="en-US" sz="1300" dirty="0" smtClean="0"/>
              <a:t>）</a:t>
            </a:r>
            <a:endParaRPr lang="en-US" altLang="ja-JP" sz="1300" dirty="0" smtClean="0"/>
          </a:p>
          <a:p>
            <a:r>
              <a:rPr lang="ja-JP" altLang="en-US" sz="1300" dirty="0"/>
              <a:t>日本経済新聞社</a:t>
            </a:r>
            <a:r>
              <a:rPr lang="en-US" altLang="ja-JP" sz="1300" dirty="0"/>
              <a:t>『PB</a:t>
            </a:r>
            <a:r>
              <a:rPr lang="ja-JP" altLang="en-US" sz="1300" dirty="0"/>
              <a:t>「格安・高品質」競争の最前線</a:t>
            </a:r>
            <a:r>
              <a:rPr lang="en-US" altLang="ja-JP" sz="1300" dirty="0"/>
              <a:t>』</a:t>
            </a:r>
            <a:r>
              <a:rPr lang="ja-JP" altLang="en-US" sz="1300" dirty="0"/>
              <a:t>（</a:t>
            </a:r>
            <a:r>
              <a:rPr lang="en-US" altLang="ja-JP" sz="1300" dirty="0"/>
              <a:t>2009</a:t>
            </a:r>
            <a:r>
              <a:rPr lang="ja-JP" altLang="en-US" sz="1300" dirty="0"/>
              <a:t>）</a:t>
            </a:r>
            <a:endParaRPr lang="en-US" altLang="ja-JP" sz="1300" dirty="0"/>
          </a:p>
          <a:p>
            <a:r>
              <a:rPr lang="ja-JP" altLang="en-US" sz="1300" dirty="0" smtClean="0"/>
              <a:t>宮下</a:t>
            </a:r>
            <a:r>
              <a:rPr lang="ja-JP" altLang="en-US" sz="1300" dirty="0"/>
              <a:t>雄治</a:t>
            </a:r>
            <a:r>
              <a:rPr lang="en-US" altLang="ja-JP" sz="1300" dirty="0"/>
              <a:t>『PB</a:t>
            </a:r>
            <a:r>
              <a:rPr lang="ja-JP" altLang="en-US" sz="1300" dirty="0"/>
              <a:t>に対する消費者の近くリスクと商品評価</a:t>
            </a:r>
            <a:r>
              <a:rPr lang="en-US" altLang="ja-JP" sz="1300" dirty="0"/>
              <a:t>』</a:t>
            </a:r>
            <a:r>
              <a:rPr lang="ja-JP" altLang="en-US" sz="1300" dirty="0"/>
              <a:t>（</a:t>
            </a:r>
            <a:r>
              <a:rPr lang="en-US" altLang="ja-JP" sz="1300" dirty="0"/>
              <a:t>2011</a:t>
            </a:r>
            <a:r>
              <a:rPr lang="ja-JP" altLang="en-US" sz="1300" dirty="0"/>
              <a:t>）</a:t>
            </a:r>
            <a:endParaRPr lang="en-US" altLang="ja-JP" sz="1300" dirty="0"/>
          </a:p>
          <a:p>
            <a:r>
              <a:rPr lang="ja-JP" altLang="en-US" sz="1300" dirty="0" smtClean="0"/>
              <a:t>深海</a:t>
            </a:r>
            <a:r>
              <a:rPr lang="ja-JP" altLang="en-US" sz="1300" dirty="0"/>
              <a:t>牧子</a:t>
            </a:r>
            <a:r>
              <a:rPr lang="en-US" altLang="ja-JP" sz="1300" dirty="0" smtClean="0"/>
              <a:t>『</a:t>
            </a:r>
            <a:r>
              <a:rPr lang="ja-JP" altLang="en-US" sz="1300" dirty="0" smtClean="0"/>
              <a:t>ブランド</a:t>
            </a:r>
            <a:r>
              <a:rPr lang="ja-JP" altLang="en-US" sz="1300" dirty="0"/>
              <a:t>を上方・下方へ拡張する際の非対象な</a:t>
            </a:r>
            <a:r>
              <a:rPr lang="ja-JP" altLang="en-US" sz="1300" dirty="0" smtClean="0"/>
              <a:t>影響</a:t>
            </a:r>
            <a:r>
              <a:rPr lang="en-US" altLang="ja-JP" sz="1300" dirty="0" smtClean="0"/>
              <a:t>』</a:t>
            </a:r>
            <a:r>
              <a:rPr lang="ja-JP" altLang="en-US" sz="1300" dirty="0" smtClean="0"/>
              <a:t>マーケティングジャーナル</a:t>
            </a:r>
            <a:r>
              <a:rPr lang="en-US" altLang="ja-JP" sz="1300" dirty="0" smtClean="0"/>
              <a:t>(2012)</a:t>
            </a:r>
          </a:p>
          <a:p>
            <a:r>
              <a:rPr lang="ja-JP" altLang="en-US" sz="1300" dirty="0"/>
              <a:t>矢作敏行</a:t>
            </a:r>
            <a:r>
              <a:rPr lang="en-US" altLang="ja-JP" sz="1300" dirty="0"/>
              <a:t>『</a:t>
            </a:r>
            <a:r>
              <a:rPr lang="ja-JP" altLang="en-US" sz="1300" dirty="0"/>
              <a:t>デュアル・ブランド戦略　</a:t>
            </a:r>
            <a:r>
              <a:rPr lang="en-US" altLang="ja-JP" sz="1300" dirty="0"/>
              <a:t>NB and/or PB』</a:t>
            </a:r>
            <a:r>
              <a:rPr lang="ja-JP" altLang="en-US" sz="1300" dirty="0"/>
              <a:t>有斐閣（</a:t>
            </a:r>
            <a:r>
              <a:rPr lang="en-US" altLang="ja-JP" sz="1300" dirty="0"/>
              <a:t>2014</a:t>
            </a:r>
            <a:r>
              <a:rPr lang="ja-JP" altLang="en-US" sz="1300" dirty="0"/>
              <a:t>）</a:t>
            </a:r>
            <a:endParaRPr lang="en-US" altLang="ja-JP" sz="1300" dirty="0"/>
          </a:p>
          <a:p>
            <a:r>
              <a:rPr lang="en-US" altLang="ja-JP" sz="1300" dirty="0"/>
              <a:t>MACROMILL『</a:t>
            </a:r>
            <a:r>
              <a:rPr lang="ja-JP" altLang="en-US" sz="1300" dirty="0"/>
              <a:t>第</a:t>
            </a:r>
            <a:r>
              <a:rPr lang="en-US" altLang="ja-JP" sz="1300" dirty="0"/>
              <a:t>8</a:t>
            </a:r>
            <a:r>
              <a:rPr lang="ja-JP" altLang="en-US" sz="1300" dirty="0"/>
              <a:t>回プライベートブランドに関する調査報告書</a:t>
            </a:r>
            <a:r>
              <a:rPr lang="en-US" altLang="ja-JP" sz="1300" dirty="0"/>
              <a:t>』</a:t>
            </a:r>
            <a:r>
              <a:rPr lang="ja-JP" altLang="en-US" sz="1300" dirty="0"/>
              <a:t>（</a:t>
            </a:r>
            <a:r>
              <a:rPr lang="en-US" altLang="ja-JP" sz="1300" dirty="0"/>
              <a:t>2013</a:t>
            </a:r>
            <a:r>
              <a:rPr lang="ja-JP" altLang="en-US" sz="1300" dirty="0"/>
              <a:t>）</a:t>
            </a:r>
            <a:endParaRPr lang="en-US" altLang="ja-JP" sz="1300" dirty="0"/>
          </a:p>
          <a:p>
            <a:pPr marL="0" indent="0">
              <a:buNone/>
            </a:pPr>
            <a:endParaRPr lang="en-US" altLang="ja-JP" sz="1300" dirty="0" smtClean="0"/>
          </a:p>
          <a:p>
            <a:r>
              <a:rPr lang="ja-JP" altLang="en-US" sz="1300" dirty="0"/>
              <a:t>サントリー　公式ホームページ　</a:t>
            </a:r>
            <a:r>
              <a:rPr lang="en-US" altLang="ja-JP" sz="1300" dirty="0"/>
              <a:t>http://www.suntory.co.jp/?</a:t>
            </a:r>
            <a:r>
              <a:rPr lang="en-US" altLang="ja-JP" sz="1300" dirty="0" smtClean="0"/>
              <a:t>ke=hd</a:t>
            </a:r>
          </a:p>
          <a:p>
            <a:r>
              <a:rPr lang="ja-JP" altLang="en-US" sz="1400" dirty="0"/>
              <a:t>セブンゴールド初のカップラーメンを共同</a:t>
            </a:r>
            <a:r>
              <a:rPr lang="ja-JP" altLang="en-US" sz="1400" dirty="0" smtClean="0"/>
              <a:t>開発～セブンゴールド </a:t>
            </a:r>
            <a:r>
              <a:rPr lang="ja-JP" altLang="en-US" sz="1400" dirty="0"/>
              <a:t>日清名店仕込み</a:t>
            </a:r>
            <a:r>
              <a:rPr lang="ja-JP" altLang="en-US" sz="1400" dirty="0" smtClean="0"/>
              <a:t>シリーズ～</a:t>
            </a:r>
            <a:r>
              <a:rPr lang="en-US" altLang="ja-JP" sz="1400" dirty="0"/>
              <a:t> https://www.7andi.com/dbps_data/_material_/localhost/pdf/20121108nissin.pdf</a:t>
            </a:r>
            <a:endParaRPr lang="en-US" altLang="ja-JP" sz="1300" dirty="0"/>
          </a:p>
          <a:p>
            <a:r>
              <a:rPr lang="ja-JP" altLang="en-US" sz="1300" dirty="0" smtClean="0"/>
              <a:t>ローソン</a:t>
            </a:r>
            <a:r>
              <a:rPr lang="ja-JP" altLang="en-US" sz="1300" dirty="0"/>
              <a:t>　公式ホームページ　</a:t>
            </a:r>
            <a:r>
              <a:rPr lang="en-US" altLang="ja-JP" sz="1300" dirty="0"/>
              <a:t>http://www.lawson.co.jp/company/news/096118</a:t>
            </a:r>
            <a:r>
              <a:rPr lang="en-US" altLang="ja-JP" sz="1300" dirty="0" smtClean="0"/>
              <a:t>/</a:t>
            </a:r>
          </a:p>
          <a:p>
            <a:r>
              <a:rPr lang="ja-JP" altLang="en-US" sz="1300" dirty="0" smtClean="0"/>
              <a:t>ファミリーマート　公式ホームページ　</a:t>
            </a:r>
            <a:r>
              <a:rPr lang="en-US" altLang="ja-JP" sz="1300" dirty="0"/>
              <a:t> https://www.family.co.jp/</a:t>
            </a:r>
            <a:endParaRPr lang="en-US" altLang="ja-JP" sz="1300" dirty="0" smtClean="0"/>
          </a:p>
          <a:p>
            <a:r>
              <a:rPr lang="en-US" altLang="ja-JP" sz="1300" dirty="0" smtClean="0"/>
              <a:t>J-Net21</a:t>
            </a:r>
            <a:r>
              <a:rPr lang="ja-JP" altLang="en-US" sz="1300" dirty="0"/>
              <a:t>　</a:t>
            </a:r>
            <a:r>
              <a:rPr lang="en-US" altLang="ja-JP" sz="1300" dirty="0" smtClean="0"/>
              <a:t>http</a:t>
            </a:r>
            <a:r>
              <a:rPr lang="en-US" altLang="ja-JP" sz="1300" dirty="0"/>
              <a:t>://</a:t>
            </a:r>
            <a:r>
              <a:rPr lang="en-US" altLang="ja-JP" sz="1300" dirty="0" smtClean="0"/>
              <a:t>j-net21.smrj.go.jp/develop/foods/entry/2013062601.html</a:t>
            </a:r>
          </a:p>
          <a:p>
            <a:r>
              <a:rPr lang="ja-JP" altLang="en-US" sz="1300" dirty="0" smtClean="0"/>
              <a:t>＠</a:t>
            </a:r>
            <a:r>
              <a:rPr lang="en-US" altLang="ja-JP" sz="1300" dirty="0" smtClean="0"/>
              <a:t>nifty</a:t>
            </a:r>
            <a:r>
              <a:rPr lang="ja-JP" altLang="en-US" sz="1300" dirty="0" smtClean="0"/>
              <a:t>　なんでも調査団　</a:t>
            </a:r>
            <a:r>
              <a:rPr lang="en-US" altLang="ja-JP" sz="1300" dirty="0"/>
              <a:t>http://chosa.nifty.com/gourmet/chosa_report_A20140214/5</a:t>
            </a:r>
            <a:r>
              <a:rPr lang="en-US" altLang="ja-JP" sz="1300" dirty="0" smtClean="0"/>
              <a:t>/</a:t>
            </a:r>
          </a:p>
        </p:txBody>
      </p:sp>
      <p:sp>
        <p:nvSpPr>
          <p:cNvPr id="4" name="フッター プレースホルダー 3"/>
          <p:cNvSpPr>
            <a:spLocks noGrp="1"/>
          </p:cNvSpPr>
          <p:nvPr>
            <p:ph type="ftr" sz="quarter" idx="11"/>
          </p:nvPr>
        </p:nvSpPr>
        <p:spPr/>
        <p:txBody>
          <a:bodyPr/>
          <a:lstStyle/>
          <a:p>
            <a:endParaRPr lang="ja-JP" altLang="en-US" dirty="0">
              <a:solidFill>
                <a:prstClr val="black"/>
              </a:solidFill>
            </a:endParaRPr>
          </a:p>
        </p:txBody>
      </p:sp>
      <p:sp>
        <p:nvSpPr>
          <p:cNvPr id="5" name="スライド番号プレースホルダー 4"/>
          <p:cNvSpPr>
            <a:spLocks noGrp="1"/>
          </p:cNvSpPr>
          <p:nvPr>
            <p:ph type="sldNum" sz="quarter" idx="12"/>
          </p:nvPr>
        </p:nvSpPr>
        <p:spPr/>
        <p:txBody>
          <a:bodyPr/>
          <a:lstStyle/>
          <a:p>
            <a:fld id="{48F923D7-A10D-4D62-940C-AB97FE5DAD4A}" type="slidenum">
              <a:rPr lang="ja-JP" altLang="en-US" smtClean="0">
                <a:solidFill>
                  <a:prstClr val="black"/>
                </a:solidFill>
              </a:rPr>
              <a:pPr/>
              <a:t>69</a:t>
            </a:fld>
            <a:endParaRPr lang="ja-JP" altLang="en-US" dirty="0">
              <a:solidFill>
                <a:prstClr val="black"/>
              </a:solidFill>
            </a:endParaRPr>
          </a:p>
        </p:txBody>
      </p:sp>
    </p:spTree>
    <p:extLst>
      <p:ext uri="{BB962C8B-B14F-4D97-AF65-F5344CB8AC3E}">
        <p14:creationId xmlns:p14="http://schemas.microsoft.com/office/powerpoint/2010/main" val="23674158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25760"/>
            <a:ext cx="8229600" cy="1143000"/>
          </a:xfrm>
        </p:spPr>
        <p:txBody>
          <a:bodyPr>
            <a:normAutofit fontScale="90000"/>
          </a:bodyPr>
          <a:lstStyle/>
          <a:p>
            <a:r>
              <a:rPr lang="ja-JP" altLang="en-US"/>
              <a:t>従来型</a:t>
            </a:r>
            <a:r>
              <a:rPr kumimoji="1" lang="en-US" altLang="ja-JP" smtClean="0"/>
              <a:t>PB</a:t>
            </a:r>
            <a:r>
              <a:rPr lang="ja-JP" altLang="en-US" smtClean="0"/>
              <a:t>・</a:t>
            </a:r>
            <a:r>
              <a:rPr kumimoji="1" lang="ja-JP" altLang="en-US"/>
              <a:t>ダブルチョップ</a:t>
            </a:r>
            <a:r>
              <a:rPr lang="ja-JP" altLang="en-US" dirty="0"/>
              <a:t>・</a:t>
            </a:r>
            <a:r>
              <a:rPr lang="en-US" altLang="ja-JP"/>
              <a:t>NB </a:t>
            </a:r>
            <a:r>
              <a:rPr kumimoji="1" lang="ja-JP" altLang="en-US"/>
              <a:t>の</a:t>
            </a:r>
            <a:r>
              <a:rPr kumimoji="1" lang="ja-JP" altLang="en-US" dirty="0"/>
              <a:t>違い</a:t>
            </a:r>
          </a:p>
        </p:txBody>
      </p:sp>
      <p:sp>
        <p:nvSpPr>
          <p:cNvPr id="4" name="フッター プレースホルダー 3"/>
          <p:cNvSpPr>
            <a:spLocks noGrp="1"/>
          </p:cNvSpPr>
          <p:nvPr>
            <p:ph type="ftr" sz="quarter" idx="11"/>
          </p:nvPr>
        </p:nvSpPr>
        <p:spPr/>
        <p:txBody>
          <a:bodyPr/>
          <a:lstStyle/>
          <a:p>
            <a:r>
              <a:rPr lang="ja-JP" altLang="en-US" dirty="0"/>
              <a:t>現</a:t>
            </a:r>
            <a:r>
              <a:rPr lang="ja-JP" altLang="en-US"/>
              <a:t>状分析</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7</a:t>
            </a:fld>
            <a:endParaRPr kumimoji="1" lang="ja-JP" altLang="en-US"/>
          </a:p>
        </p:txBody>
      </p:sp>
      <p:graphicFrame>
        <p:nvGraphicFramePr>
          <p:cNvPr id="7" name="表 2"/>
          <p:cNvGraphicFramePr>
            <a:graphicFrameLocks noGrp="1"/>
          </p:cNvGraphicFramePr>
          <p:nvPr>
            <p:extLst>
              <p:ext uri="{D42A27DB-BD31-4B8C-83A1-F6EECF244321}">
                <p14:modId xmlns:p14="http://schemas.microsoft.com/office/powerpoint/2010/main" val="2917032161"/>
              </p:ext>
            </p:extLst>
          </p:nvPr>
        </p:nvGraphicFramePr>
        <p:xfrm>
          <a:off x="1115616" y="1484784"/>
          <a:ext cx="6894556" cy="3629234"/>
        </p:xfrm>
        <a:graphic>
          <a:graphicData uri="http://schemas.openxmlformats.org/drawingml/2006/table">
            <a:tbl>
              <a:tblPr firstRow="1" bandRow="1">
                <a:tableStyleId>{5940675A-B579-460E-94D1-54222C63F5DA}</a:tableStyleId>
              </a:tblPr>
              <a:tblGrid>
                <a:gridCol w="2109709">
                  <a:extLst>
                    <a:ext uri="{9D8B030D-6E8A-4147-A177-3AD203B41FA5}">
                      <a16:colId xmlns="" xmlns:a16="http://schemas.microsoft.com/office/drawing/2014/main" val="20000"/>
                    </a:ext>
                  </a:extLst>
                </a:gridCol>
                <a:gridCol w="1594949">
                  <a:extLst>
                    <a:ext uri="{9D8B030D-6E8A-4147-A177-3AD203B41FA5}">
                      <a16:colId xmlns="" xmlns:a16="http://schemas.microsoft.com/office/drawing/2014/main" val="20001"/>
                    </a:ext>
                  </a:extLst>
                </a:gridCol>
                <a:gridCol w="1594949">
                  <a:extLst>
                    <a:ext uri="{9D8B030D-6E8A-4147-A177-3AD203B41FA5}">
                      <a16:colId xmlns="" xmlns:a16="http://schemas.microsoft.com/office/drawing/2014/main" val="20002"/>
                    </a:ext>
                  </a:extLst>
                </a:gridCol>
                <a:gridCol w="1594949">
                  <a:extLst>
                    <a:ext uri="{9D8B030D-6E8A-4147-A177-3AD203B41FA5}">
                      <a16:colId xmlns="" xmlns:a16="http://schemas.microsoft.com/office/drawing/2014/main" val="20003"/>
                    </a:ext>
                  </a:extLst>
                </a:gridCol>
              </a:tblGrid>
              <a:tr h="847700">
                <a:tc>
                  <a:txBody>
                    <a:bodyPr/>
                    <a:lstStyle/>
                    <a:p>
                      <a:pPr algn="ctr"/>
                      <a:endParaRPr kumimoji="1" lang="ja-JP" altLang="en-US" dirty="0"/>
                    </a:p>
                  </a:txBody>
                  <a:tcPr anchor="ctr">
                    <a:solidFill>
                      <a:schemeClr val="accent5">
                        <a:lumMod val="40000"/>
                        <a:lumOff val="60000"/>
                      </a:schemeClr>
                    </a:solidFill>
                  </a:tcPr>
                </a:tc>
                <a:tc>
                  <a:txBody>
                    <a:bodyPr/>
                    <a:lstStyle/>
                    <a:p>
                      <a:pPr algn="ctr"/>
                      <a:r>
                        <a:rPr kumimoji="1" lang="ja-JP" altLang="en-US" sz="2400" dirty="0" smtClean="0"/>
                        <a:t>従来型</a:t>
                      </a:r>
                      <a:r>
                        <a:rPr kumimoji="1" lang="en-US" altLang="ja-JP" sz="2400" dirty="0" smtClean="0"/>
                        <a:t>PB</a:t>
                      </a:r>
                      <a:endParaRPr kumimoji="1" lang="ja-JP" altLang="en-US" sz="2400" dirty="0"/>
                    </a:p>
                  </a:txBody>
                  <a:tcPr anchor="ctr">
                    <a:solidFill>
                      <a:schemeClr val="accent5">
                        <a:lumMod val="40000"/>
                        <a:lumOff val="60000"/>
                      </a:schemeClr>
                    </a:solidFill>
                  </a:tcPr>
                </a:tc>
                <a:tc>
                  <a:txBody>
                    <a:bodyPr/>
                    <a:lstStyle/>
                    <a:p>
                      <a:pPr algn="ctr"/>
                      <a:r>
                        <a:rPr kumimoji="1" lang="ja-JP" altLang="en-US" sz="2400" dirty="0" smtClean="0"/>
                        <a:t>ダブルチョップ</a:t>
                      </a:r>
                      <a:endParaRPr kumimoji="1" lang="ja-JP" altLang="en-US" sz="2400" dirty="0"/>
                    </a:p>
                  </a:txBody>
                  <a:tcPr anchor="ctr">
                    <a:solidFill>
                      <a:schemeClr val="accent5">
                        <a:lumMod val="40000"/>
                        <a:lumOff val="60000"/>
                      </a:schemeClr>
                    </a:solidFill>
                  </a:tcPr>
                </a:tc>
                <a:tc>
                  <a:txBody>
                    <a:bodyPr/>
                    <a:lstStyle/>
                    <a:p>
                      <a:pPr algn="ctr"/>
                      <a:r>
                        <a:rPr kumimoji="1" lang="en-US" altLang="ja-JP" sz="2800" dirty="0" smtClean="0"/>
                        <a:t>NB</a:t>
                      </a:r>
                      <a:endParaRPr kumimoji="1" lang="ja-JP" altLang="en-US" sz="2800" dirty="0"/>
                    </a:p>
                  </a:txBody>
                  <a:tcPr anchor="ctr">
                    <a:solidFill>
                      <a:schemeClr val="accent5">
                        <a:lumMod val="40000"/>
                        <a:lumOff val="60000"/>
                      </a:schemeClr>
                    </a:solidFill>
                  </a:tcPr>
                </a:tc>
                <a:extLst>
                  <a:ext uri="{0D108BD9-81ED-4DB2-BD59-A6C34878D82A}">
                    <a16:rowId xmlns="" xmlns:a16="http://schemas.microsoft.com/office/drawing/2014/main" val="10000"/>
                  </a:ext>
                </a:extLst>
              </a:tr>
              <a:tr h="1390767">
                <a:tc>
                  <a:txBody>
                    <a:bodyPr/>
                    <a:lstStyle/>
                    <a:p>
                      <a:pPr algn="ctr"/>
                      <a:r>
                        <a:rPr kumimoji="1" lang="ja-JP" altLang="en-US" sz="2000" dirty="0" smtClean="0"/>
                        <a:t>小売のブランドを表記している</a:t>
                      </a:r>
                      <a:endParaRPr kumimoji="1" lang="en-US" altLang="ja-JP" sz="2000" dirty="0" smtClean="0"/>
                    </a:p>
                  </a:txBody>
                  <a:tcPr anchor="ctr">
                    <a:solidFill>
                      <a:schemeClr val="accent5">
                        <a:lumMod val="40000"/>
                        <a:lumOff val="60000"/>
                      </a:schemeClr>
                    </a:solidFill>
                  </a:tcPr>
                </a:tc>
                <a:tc>
                  <a:txBody>
                    <a:bodyPr/>
                    <a:lstStyle/>
                    <a:p>
                      <a:pPr algn="ctr"/>
                      <a:r>
                        <a:rPr kumimoji="1" lang="ja-JP" altLang="en-US" sz="5400" dirty="0" smtClean="0">
                          <a:solidFill>
                            <a:srgbClr val="FF0000"/>
                          </a:solidFill>
                        </a:rPr>
                        <a:t>○</a:t>
                      </a:r>
                      <a:endParaRPr kumimoji="1" lang="ja-JP" altLang="en-US" sz="5400" dirty="0">
                        <a:solidFill>
                          <a:srgbClr val="FF0000"/>
                        </a:solidFill>
                      </a:endParaRPr>
                    </a:p>
                  </a:txBody>
                  <a:tcPr anchor="ctr"/>
                </a:tc>
                <a:tc>
                  <a:txBody>
                    <a:bodyPr/>
                    <a:lstStyle/>
                    <a:p>
                      <a:pPr algn="ctr"/>
                      <a:r>
                        <a:rPr kumimoji="1" lang="ja-JP" altLang="en-US" sz="5400" dirty="0" smtClean="0">
                          <a:solidFill>
                            <a:srgbClr val="FF0000"/>
                          </a:solidFill>
                        </a:rPr>
                        <a:t>○</a:t>
                      </a:r>
                      <a:endParaRPr kumimoji="1" lang="ja-JP" altLang="en-US" sz="5400" dirty="0">
                        <a:solidFill>
                          <a:srgbClr val="FF0000"/>
                        </a:solidFill>
                      </a:endParaRPr>
                    </a:p>
                  </a:txBody>
                  <a:tcPr anchor="ctr"/>
                </a:tc>
                <a:tc>
                  <a:txBody>
                    <a:bodyPr/>
                    <a:lstStyle/>
                    <a:p>
                      <a:pPr algn="ctr"/>
                      <a:r>
                        <a:rPr kumimoji="1" lang="en-US" altLang="ja-JP" sz="5400" dirty="0" smtClean="0">
                          <a:solidFill>
                            <a:srgbClr val="0070C0"/>
                          </a:solidFill>
                        </a:rPr>
                        <a:t>×</a:t>
                      </a:r>
                      <a:endParaRPr kumimoji="1" lang="ja-JP" altLang="en-US" sz="5400" dirty="0">
                        <a:solidFill>
                          <a:srgbClr val="0070C0"/>
                        </a:solidFill>
                      </a:endParaRPr>
                    </a:p>
                  </a:txBody>
                  <a:tcPr anchor="ctr"/>
                </a:tc>
                <a:extLst>
                  <a:ext uri="{0D108BD9-81ED-4DB2-BD59-A6C34878D82A}">
                    <a16:rowId xmlns="" xmlns:a16="http://schemas.microsoft.com/office/drawing/2014/main" val="10001"/>
                  </a:ext>
                </a:extLst>
              </a:tr>
              <a:tr h="1390767">
                <a:tc>
                  <a:txBody>
                    <a:bodyPr/>
                    <a:lstStyle/>
                    <a:p>
                      <a:pPr algn="ctr"/>
                      <a:r>
                        <a:rPr kumimoji="1" lang="ja-JP" altLang="en-US" sz="2000" dirty="0" smtClean="0"/>
                        <a:t>メーカー名を</a:t>
                      </a:r>
                      <a:endParaRPr kumimoji="1" lang="en-US" altLang="ja-JP" sz="2000" dirty="0" smtClean="0"/>
                    </a:p>
                    <a:p>
                      <a:pPr algn="ctr"/>
                      <a:r>
                        <a:rPr kumimoji="1" lang="ja-JP" altLang="en-US" sz="2000" dirty="0" smtClean="0"/>
                        <a:t>表記している</a:t>
                      </a:r>
                      <a:endParaRPr kumimoji="1" lang="ja-JP" altLang="en-US" sz="2000" dirty="0"/>
                    </a:p>
                  </a:txBody>
                  <a:tcPr anchor="ctr">
                    <a:solidFill>
                      <a:schemeClr val="accent5">
                        <a:lumMod val="40000"/>
                        <a:lumOff val="60000"/>
                      </a:schemeClr>
                    </a:solidFill>
                  </a:tcPr>
                </a:tc>
                <a:tc>
                  <a:txBody>
                    <a:bodyPr/>
                    <a:lstStyle/>
                    <a:p>
                      <a:pPr algn="ctr"/>
                      <a:r>
                        <a:rPr kumimoji="1" lang="en-US" altLang="ja-JP" sz="5400" dirty="0" smtClean="0">
                          <a:solidFill>
                            <a:srgbClr val="0070C0"/>
                          </a:solidFill>
                        </a:rPr>
                        <a:t>×</a:t>
                      </a:r>
                      <a:endParaRPr kumimoji="1" lang="ja-JP" altLang="en-US" sz="5400" dirty="0">
                        <a:solidFill>
                          <a:srgbClr val="0070C0"/>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5400" dirty="0" smtClean="0">
                          <a:solidFill>
                            <a:srgbClr val="FF0000"/>
                          </a:solidFill>
                        </a:rPr>
                        <a: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5400" dirty="0" smtClean="0">
                          <a:solidFill>
                            <a:srgbClr val="FF0000"/>
                          </a:solidFill>
                        </a:rPr>
                        <a:t>○</a:t>
                      </a:r>
                    </a:p>
                  </a:txBody>
                  <a:tcPr anchor="ctr"/>
                </a:tc>
                <a:extLst>
                  <a:ext uri="{0D108BD9-81ED-4DB2-BD59-A6C34878D82A}">
                    <a16:rowId xmlns="" xmlns:a16="http://schemas.microsoft.com/office/drawing/2014/main" val="10002"/>
                  </a:ext>
                </a:extLst>
              </a:tr>
            </a:tbl>
          </a:graphicData>
        </a:graphic>
      </p:graphicFrame>
      <p:sp>
        <p:nvSpPr>
          <p:cNvPr id="9" name="正方形/長方形 7"/>
          <p:cNvSpPr/>
          <p:nvPr/>
        </p:nvSpPr>
        <p:spPr>
          <a:xfrm>
            <a:off x="6300192" y="5109977"/>
            <a:ext cx="2166148" cy="276999"/>
          </a:xfrm>
          <a:prstGeom prst="rect">
            <a:avLst/>
          </a:prstGeom>
        </p:spPr>
        <p:txBody>
          <a:bodyPr wrap="square">
            <a:spAutoFit/>
          </a:bodyPr>
          <a:lstStyle/>
          <a:p>
            <a:pPr algn="r"/>
            <a:r>
              <a:rPr lang="ja-JP" altLang="en-US" sz="1200" b="1" dirty="0" smtClean="0"/>
              <a:t>伊藤（</a:t>
            </a:r>
            <a:r>
              <a:rPr lang="en-US" altLang="ja-JP" sz="1200" b="1" dirty="0" smtClean="0"/>
              <a:t>2013</a:t>
            </a:r>
            <a:r>
              <a:rPr lang="ja-JP" altLang="en-US" sz="1200" b="1" dirty="0" smtClean="0"/>
              <a:t>）を</a:t>
            </a:r>
            <a:r>
              <a:rPr lang="ja-JP" altLang="en-US" sz="1200" b="1" dirty="0"/>
              <a:t>参考に作成</a:t>
            </a:r>
            <a:endParaRPr lang="en-US" altLang="ja-JP" sz="1200" b="1" dirty="0"/>
          </a:p>
        </p:txBody>
      </p:sp>
      <p:sp>
        <p:nvSpPr>
          <p:cNvPr id="3" name="テキスト ボックス 7"/>
          <p:cNvSpPr txBox="1"/>
          <p:nvPr/>
        </p:nvSpPr>
        <p:spPr>
          <a:xfrm>
            <a:off x="107504" y="6002124"/>
            <a:ext cx="8928992" cy="523220"/>
          </a:xfrm>
          <a:prstGeom prst="rect">
            <a:avLst/>
          </a:prstGeom>
          <a:noFill/>
        </p:spPr>
        <p:txBody>
          <a:bodyPr wrap="square" rtlCol="0">
            <a:spAutoFit/>
          </a:bodyPr>
          <a:lstStyle/>
          <a:p>
            <a:pPr algn="ctr"/>
            <a:r>
              <a:rPr lang="ja-JP" altLang="en-US" sz="2800"/>
              <a:t>ダブルチョップは</a:t>
            </a:r>
            <a:r>
              <a:rPr lang="ja-JP" altLang="en-US" sz="2800" dirty="0"/>
              <a:t>従</a:t>
            </a:r>
            <a:r>
              <a:rPr lang="ja-JP" altLang="en-US" sz="2800"/>
              <a:t>来型</a:t>
            </a:r>
            <a:r>
              <a:rPr lang="en-US" altLang="ja-JP" sz="2800"/>
              <a:t>PB</a:t>
            </a:r>
            <a:r>
              <a:rPr lang="ja-JP" altLang="en-US" sz="2800" dirty="0"/>
              <a:t>と</a:t>
            </a:r>
            <a:r>
              <a:rPr lang="en-US" altLang="ja-JP" sz="2800" dirty="0"/>
              <a:t>NB</a:t>
            </a:r>
            <a:r>
              <a:rPr lang="ja-JP" altLang="en-US" sz="2800" dirty="0"/>
              <a:t>の両方の特徴を備えている</a:t>
            </a:r>
            <a:endParaRPr kumimoji="1" lang="ja-JP" altLang="en-US" sz="3000" dirty="0"/>
          </a:p>
        </p:txBody>
      </p:sp>
      <p:sp>
        <p:nvSpPr>
          <p:cNvPr id="6" name="下矢印 9"/>
          <p:cNvSpPr/>
          <p:nvPr/>
        </p:nvSpPr>
        <p:spPr>
          <a:xfrm>
            <a:off x="3995936" y="5458984"/>
            <a:ext cx="1152128" cy="490296"/>
          </a:xfrm>
          <a:prstGeom prst="downArrow">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5598408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48F923D7-A10D-4D62-940C-AB97FE5DAD4A}" type="slidenum">
              <a:rPr kumimoji="1" lang="ja-JP" altLang="en-US" smtClean="0"/>
              <a:t>70</a:t>
            </a:fld>
            <a:endParaRPr kumimoji="1" lang="ja-JP" altLang="en-US"/>
          </a:p>
        </p:txBody>
      </p:sp>
      <p:sp>
        <p:nvSpPr>
          <p:cNvPr id="3" name="フッター プレースホルダー 2"/>
          <p:cNvSpPr>
            <a:spLocks noGrp="1"/>
          </p:cNvSpPr>
          <p:nvPr>
            <p:ph type="ftr" sz="quarter" idx="11"/>
          </p:nvPr>
        </p:nvSpPr>
        <p:spPr/>
        <p:txBody>
          <a:bodyPr/>
          <a:lstStyle/>
          <a:p>
            <a:endParaRPr lang="ja-JP" altLang="en-US" dirty="0"/>
          </a:p>
        </p:txBody>
      </p:sp>
      <p:sp>
        <p:nvSpPr>
          <p:cNvPr id="4" name="テキスト ボックス 3"/>
          <p:cNvSpPr txBox="1"/>
          <p:nvPr/>
        </p:nvSpPr>
        <p:spPr>
          <a:xfrm>
            <a:off x="1043608" y="1628800"/>
            <a:ext cx="7056784" cy="707886"/>
          </a:xfrm>
          <a:prstGeom prst="rect">
            <a:avLst/>
          </a:prstGeom>
          <a:noFill/>
        </p:spPr>
        <p:txBody>
          <a:bodyPr wrap="square" rtlCol="0">
            <a:spAutoFit/>
          </a:bodyPr>
          <a:lstStyle/>
          <a:p>
            <a:pPr algn="ctr"/>
            <a:r>
              <a:rPr lang="ja-JP" altLang="en-US" sz="4000" dirty="0" smtClean="0"/>
              <a:t>ご清聴ありがとうございました</a:t>
            </a:r>
            <a:endParaRPr kumimoji="1" lang="ja-JP" altLang="en-US" sz="4000" dirty="0"/>
          </a:p>
        </p:txBody>
      </p:sp>
      <p:pic>
        <p:nvPicPr>
          <p:cNvPr id="1026" name="Picture 2" descr="クリックすると新しいウィンドウで開きます"/>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0740" y="2594198"/>
            <a:ext cx="4381500" cy="3067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41918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２パターンのダブルチョップ</a:t>
            </a:r>
            <a:endParaRPr kumimoji="1" lang="ja-JP" altLang="en-US" dirty="0"/>
          </a:p>
        </p:txBody>
      </p:sp>
      <p:sp>
        <p:nvSpPr>
          <p:cNvPr id="4" name="フッター プレースホルダー 3"/>
          <p:cNvSpPr>
            <a:spLocks noGrp="1"/>
          </p:cNvSpPr>
          <p:nvPr>
            <p:ph type="ftr" sz="quarter" idx="11"/>
          </p:nvPr>
        </p:nvSpPr>
        <p:spPr/>
        <p:txBody>
          <a:bodyPr/>
          <a:lstStyle/>
          <a:p>
            <a:r>
              <a:rPr lang="ja-JP" altLang="en-US" dirty="0"/>
              <a:t>現</a:t>
            </a:r>
            <a:r>
              <a:rPr lang="ja-JP" altLang="en-US"/>
              <a:t>状分析</a:t>
            </a:r>
            <a:endParaRPr lang="ja-JP" altLang="en-US" dirty="0"/>
          </a:p>
        </p:txBody>
      </p:sp>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8</a:t>
            </a:fld>
            <a:endParaRPr kumimoji="1" lang="ja-JP" altLang="en-US"/>
          </a:p>
        </p:txBody>
      </p:sp>
      <p:sp>
        <p:nvSpPr>
          <p:cNvPr id="6" name="テキスト ボックス 5"/>
          <p:cNvSpPr txBox="1"/>
          <p:nvPr/>
        </p:nvSpPr>
        <p:spPr>
          <a:xfrm>
            <a:off x="4861023" y="1391418"/>
            <a:ext cx="936104" cy="830997"/>
          </a:xfrm>
          <a:prstGeom prst="rect">
            <a:avLst/>
          </a:prstGeom>
          <a:noFill/>
        </p:spPr>
        <p:txBody>
          <a:bodyPr wrap="square" rtlCol="0" anchor="ctr">
            <a:spAutoFit/>
          </a:bodyPr>
          <a:lstStyle/>
          <a:p>
            <a:pPr algn="ctr"/>
            <a:r>
              <a:rPr lang="ja-JP" altLang="en-US" sz="4800" b="1" dirty="0"/>
              <a:t>②</a:t>
            </a:r>
            <a:endParaRPr kumimoji="1" lang="ja-JP" altLang="en-US" sz="4800" b="1" dirty="0"/>
          </a:p>
        </p:txBody>
      </p:sp>
      <p:sp>
        <p:nvSpPr>
          <p:cNvPr id="7" name="テキスト ボックス 6"/>
          <p:cNvSpPr txBox="1"/>
          <p:nvPr/>
        </p:nvSpPr>
        <p:spPr>
          <a:xfrm>
            <a:off x="539552" y="1422828"/>
            <a:ext cx="936104" cy="830997"/>
          </a:xfrm>
          <a:prstGeom prst="rect">
            <a:avLst/>
          </a:prstGeom>
          <a:noFill/>
        </p:spPr>
        <p:txBody>
          <a:bodyPr wrap="square" rtlCol="0" anchor="ctr">
            <a:spAutoFit/>
          </a:bodyPr>
          <a:lstStyle/>
          <a:p>
            <a:pPr algn="ctr"/>
            <a:r>
              <a:rPr lang="ja-JP" altLang="en-US" sz="4800" b="1" dirty="0"/>
              <a:t>①</a:t>
            </a:r>
            <a:endParaRPr kumimoji="1" lang="ja-JP" altLang="en-US" sz="4800" b="1" dirty="0"/>
          </a:p>
        </p:txBody>
      </p:sp>
      <p:pic>
        <p:nvPicPr>
          <p:cNvPr id="8" name="図 7"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040" y="2564904"/>
            <a:ext cx="2267231" cy="3430941"/>
          </a:xfrm>
          <a:prstGeom prst="rect">
            <a:avLst/>
          </a:prstGeom>
          <a:ln>
            <a:noFill/>
          </a:ln>
          <a:effectLst>
            <a:outerShdw blurRad="292100" dist="139700" dir="2700000" algn="tl" rotWithShape="0">
              <a:srgbClr val="333333">
                <a:alpha val="65000"/>
              </a:srgbClr>
            </a:outerShdw>
          </a:effectLst>
        </p:spPr>
      </p:pic>
      <p:sp>
        <p:nvSpPr>
          <p:cNvPr id="10" name="テキスト ボックス 9"/>
          <p:cNvSpPr txBox="1"/>
          <p:nvPr/>
        </p:nvSpPr>
        <p:spPr>
          <a:xfrm>
            <a:off x="1547664" y="1345252"/>
            <a:ext cx="2664296"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kumimoji="1" lang="ja-JP" altLang="en-US" dirty="0" smtClean="0"/>
              <a:t>メーカーブランドを裏面に記載しているが表面には記載</a:t>
            </a:r>
            <a:r>
              <a:rPr kumimoji="1" lang="ja-JP" altLang="en-US" smtClean="0"/>
              <a:t>していない</a:t>
            </a:r>
            <a:endParaRPr kumimoji="1" lang="en-US" altLang="ja-JP" dirty="0" smtClean="0"/>
          </a:p>
        </p:txBody>
      </p:sp>
      <p:sp>
        <p:nvSpPr>
          <p:cNvPr id="11" name="テキスト ボックス 10"/>
          <p:cNvSpPr txBox="1"/>
          <p:nvPr/>
        </p:nvSpPr>
        <p:spPr>
          <a:xfrm>
            <a:off x="5941142" y="1345252"/>
            <a:ext cx="2375273"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kumimoji="1" lang="ja-JP" altLang="en-US" dirty="0" smtClean="0"/>
              <a:t>メーカーブランドと</a:t>
            </a:r>
            <a:r>
              <a:rPr lang="ja-JP" altLang="en-US" dirty="0" smtClean="0"/>
              <a:t>小売り</a:t>
            </a:r>
            <a:r>
              <a:rPr lang="ja-JP" altLang="en-US" dirty="0"/>
              <a:t>の</a:t>
            </a:r>
            <a:r>
              <a:rPr kumimoji="1" lang="ja-JP" altLang="en-US" dirty="0" smtClean="0"/>
              <a:t>ブランドを表面に記載している</a:t>
            </a:r>
            <a:endParaRPr kumimoji="1" lang="ja-JP" altLang="en-US" dirty="0"/>
          </a:p>
        </p:txBody>
      </p:sp>
      <p:pic>
        <p:nvPicPr>
          <p:cNvPr id="12" name="図 11"/>
          <p:cNvPicPr>
            <a:picLocks noChangeAspect="1"/>
          </p:cNvPicPr>
          <p:nvPr/>
        </p:nvPicPr>
        <p:blipFill rotWithShape="1">
          <a:blip r:embed="rId4">
            <a:extLst>
              <a:ext uri="{28A0092B-C50C-407E-A947-70E740481C1C}">
                <a14:useLocalDpi xmlns:a14="http://schemas.microsoft.com/office/drawing/2010/main" val="0"/>
              </a:ext>
            </a:extLst>
          </a:blip>
          <a:srcRect l="63202" t="28115" b="8366"/>
          <a:stretch/>
        </p:blipFill>
        <p:spPr>
          <a:xfrm rot="5400000">
            <a:off x="2302880" y="4583825"/>
            <a:ext cx="1705205" cy="2207525"/>
          </a:xfrm>
          <a:prstGeom prst="rect">
            <a:avLst/>
          </a:prstGeom>
          <a:ln>
            <a:noFill/>
          </a:ln>
          <a:effectLst>
            <a:outerShdw blurRad="292100" dist="139700" dir="2700000" algn="tl" rotWithShape="0">
              <a:srgbClr val="333333">
                <a:alpha val="65000"/>
              </a:srgbClr>
            </a:outerShdw>
          </a:effectLst>
        </p:spPr>
      </p:pic>
      <p:cxnSp>
        <p:nvCxnSpPr>
          <p:cNvPr id="14" name="直線コネクタ 13"/>
          <p:cNvCxnSpPr>
            <a:stCxn id="2" idx="2"/>
          </p:cNvCxnSpPr>
          <p:nvPr/>
        </p:nvCxnSpPr>
        <p:spPr>
          <a:xfrm>
            <a:off x="4572000" y="1259632"/>
            <a:ext cx="0" cy="5280558"/>
          </a:xfrm>
          <a:prstGeom prst="line">
            <a:avLst/>
          </a:prstGeom>
          <a:ln>
            <a:prstDash val="dash"/>
          </a:ln>
        </p:spPr>
        <p:style>
          <a:lnRef idx="3">
            <a:schemeClr val="accent5"/>
          </a:lnRef>
          <a:fillRef idx="0">
            <a:schemeClr val="accent5"/>
          </a:fillRef>
          <a:effectRef idx="2">
            <a:schemeClr val="accent5"/>
          </a:effectRef>
          <a:fontRef idx="minor">
            <a:schemeClr val="tx1"/>
          </a:fontRef>
        </p:style>
      </p:cxnSp>
      <p:pic>
        <p:nvPicPr>
          <p:cNvPr id="15" name="Picture 20" descr="クリックすると新しいウィンドウで開きます"/>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15854" y1="14329" x2="15854" y2="14329"/>
                        <a14:foregroundMark x1="10671" y1="6402" x2="10671" y2="6402"/>
                        <a14:foregroundMark x1="9146" y1="14024" x2="9146" y2="14024"/>
                        <a14:foregroundMark x1="17988" y1="20122" x2="17988" y2="20122"/>
                        <a14:foregroundMark x1="30488" y1="20122" x2="30488" y2="20122"/>
                        <a14:foregroundMark x1="36585" y1="7927" x2="36585" y2="7927"/>
                        <a14:foregroundMark x1="46646" y1="4878" x2="46646" y2="4878"/>
                        <a14:foregroundMark x1="16768" y1="4573" x2="16768" y2="4573"/>
                        <a14:foregroundMark x1="4268" y1="2744" x2="4268" y2="2744"/>
                        <a14:foregroundMark x1="5488" y1="8537" x2="5488" y2="8537"/>
                        <a14:foregroundMark x1="5183" y1="13110" x2="5183" y2="13110"/>
                        <a14:foregroundMark x1="5488" y1="16463" x2="5488" y2="16463"/>
                        <a14:foregroundMark x1="7317" y1="4573" x2="7317" y2="4573"/>
                        <a14:foregroundMark x1="32317" y1="9451" x2="32317" y2="9451"/>
                      </a14:backgroundRemoval>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6705414" y="2429074"/>
            <a:ext cx="2152054" cy="215205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6" name="図 17" descr="画面の領域"/>
          <p:cNvPicPr>
            <a:picLocks noChangeAspect="1"/>
          </p:cNvPicPr>
          <p:nvPr/>
        </p:nvPicPr>
        <p:blipFill>
          <a:blip r:embed="rId7">
            <a:extLst>
              <a:ext uri="{BEBA8EAE-BF5A-486C-A8C5-ECC9F3942E4B}">
                <a14:imgProps xmlns:a14="http://schemas.microsoft.com/office/drawing/2010/main">
                  <a14:imgLayer r:embed="rId8">
                    <a14:imgEffect>
                      <a14:backgroundRemoval t="2778" b="100000" l="9877" r="88889">
                        <a14:foregroundMark x1="59877" y1="80000" x2="59877" y2="80000"/>
                        <a14:foregroundMark x1="48765" y1="81111" x2="48765" y2="81111"/>
                        <a14:foregroundMark x1="33333" y1="77222" x2="33333" y2="77222"/>
                        <a14:foregroundMark x1="33333" y1="73889" x2="33333" y2="73889"/>
                        <a14:foregroundMark x1="35185" y1="85556" x2="35185" y2="85556"/>
                        <a14:foregroundMark x1="43827" y1="91111" x2="43827" y2="91111"/>
                        <a14:foregroundMark x1="55556" y1="92778" x2="55556" y2="92778"/>
                        <a14:foregroundMark x1="64198" y1="92778" x2="64198" y2="92778"/>
                        <a14:foregroundMark x1="69753" y1="75000" x2="69753" y2="75000"/>
                        <a14:foregroundMark x1="53704" y1="72778" x2="53704" y2="72778"/>
                        <a14:foregroundMark x1="63580" y1="75000" x2="63580" y2="75000"/>
                        <a14:foregroundMark x1="39506" y1="77222" x2="39506" y2="77222"/>
                        <a14:foregroundMark x1="27778" y1="76111" x2="27778" y2="76111"/>
                        <a14:foregroundMark x1="48765" y1="72222" x2="48765" y2="72222"/>
                        <a14:foregroundMark x1="45679" y1="75000" x2="45679" y2="75000"/>
                        <a14:foregroundMark x1="43210" y1="73333" x2="43210" y2="73333"/>
                        <a14:foregroundMark x1="25926" y1="73333" x2="25926" y2="73333"/>
                        <a14:foregroundMark x1="56173" y1="76111" x2="56173" y2="76111"/>
                        <a14:foregroundMark x1="25309" y1="76667" x2="25309" y2="76667"/>
                        <a14:foregroundMark x1="64815" y1="5556" x2="64815" y2="5556"/>
                        <a14:foregroundMark x1="59259" y1="6111" x2="59259" y2="6111"/>
                        <a14:foregroundMark x1="50617" y1="6111" x2="50617" y2="6111"/>
                        <a14:foregroundMark x1="41358" y1="6111" x2="41358" y2="6111"/>
                        <a14:foregroundMark x1="35802" y1="6111" x2="35802" y2="6111"/>
                        <a14:foregroundMark x1="45062" y1="5556" x2="45062" y2="5556"/>
                        <a14:foregroundMark x1="27778" y1="6111" x2="27778" y2="6111"/>
                        <a14:foregroundMark x1="31481" y1="6111" x2="31481" y2="6111"/>
                      </a14:backgroundRemoval>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4842413" y="3641447"/>
            <a:ext cx="2465892" cy="273988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486124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7" descr="画面の領域"/>
          <p:cNvPicPr>
            <a:picLocks noChangeAspect="1"/>
          </p:cNvPicPr>
          <p:nvPr/>
        </p:nvPicPr>
        <p:blipFill>
          <a:blip r:embed="rId3">
            <a:extLst>
              <a:ext uri="{BEBA8EAE-BF5A-486C-A8C5-ECC9F3942E4B}">
                <a14:imgProps xmlns:a14="http://schemas.microsoft.com/office/drawing/2010/main">
                  <a14:imgLayer r:embed="rId4">
                    <a14:imgEffect>
                      <a14:backgroundRemoval t="2778" b="100000" l="9877" r="88889">
                        <a14:foregroundMark x1="59877" y1="80000" x2="59877" y2="80000"/>
                        <a14:foregroundMark x1="48765" y1="81111" x2="48765" y2="81111"/>
                        <a14:foregroundMark x1="33333" y1="77222" x2="33333" y2="77222"/>
                        <a14:foregroundMark x1="33333" y1="73889" x2="33333" y2="73889"/>
                        <a14:foregroundMark x1="35185" y1="85556" x2="35185" y2="85556"/>
                        <a14:foregroundMark x1="43827" y1="91111" x2="43827" y2="91111"/>
                        <a14:foregroundMark x1="55556" y1="92778" x2="55556" y2="92778"/>
                        <a14:foregroundMark x1="64198" y1="92778" x2="64198" y2="92778"/>
                        <a14:foregroundMark x1="69753" y1="75000" x2="69753" y2="75000"/>
                        <a14:foregroundMark x1="53704" y1="72778" x2="53704" y2="72778"/>
                        <a14:foregroundMark x1="63580" y1="75000" x2="63580" y2="75000"/>
                        <a14:foregroundMark x1="39506" y1="77222" x2="39506" y2="77222"/>
                        <a14:foregroundMark x1="27778" y1="76111" x2="27778" y2="76111"/>
                        <a14:foregroundMark x1="48765" y1="72222" x2="48765" y2="72222"/>
                        <a14:foregroundMark x1="45679" y1="75000" x2="45679" y2="75000"/>
                        <a14:foregroundMark x1="43210" y1="73333" x2="43210" y2="73333"/>
                        <a14:foregroundMark x1="25926" y1="73333" x2="25926" y2="73333"/>
                        <a14:foregroundMark x1="56173" y1="76111" x2="56173" y2="76111"/>
                        <a14:foregroundMark x1="25309" y1="76667" x2="25309" y2="76667"/>
                        <a14:foregroundMark x1="64815" y1="5556" x2="64815" y2="5556"/>
                        <a14:foregroundMark x1="59259" y1="6111" x2="59259" y2="6111"/>
                        <a14:foregroundMark x1="50617" y1="6111" x2="50617" y2="6111"/>
                        <a14:foregroundMark x1="41358" y1="6111" x2="41358" y2="6111"/>
                        <a14:foregroundMark x1="35802" y1="6111" x2="35802" y2="6111"/>
                        <a14:foregroundMark x1="45062" y1="5556" x2="45062" y2="5556"/>
                        <a14:foregroundMark x1="27778" y1="6111" x2="27778" y2="6111"/>
                        <a14:foregroundMark x1="31481" y1="6111" x2="31481" y2="6111"/>
                      </a14:backgroundRemoval>
                    </a14:imgEffect>
                  </a14:imgLayer>
                </a14:imgProps>
              </a:ext>
              <a:ext uri="{28A0092B-C50C-407E-A947-70E740481C1C}">
                <a14:useLocalDpi xmlns:a14="http://schemas.microsoft.com/office/drawing/2010/main" val="0"/>
              </a:ext>
            </a:extLst>
          </a:blip>
          <a:stretch>
            <a:fillRect/>
          </a:stretch>
        </p:blipFill>
        <p:spPr>
          <a:xfrm>
            <a:off x="5724128" y="2659655"/>
            <a:ext cx="1687281" cy="1874757"/>
          </a:xfrm>
          <a:prstGeom prst="rect">
            <a:avLst/>
          </a:prstGeom>
          <a:ln>
            <a:noFill/>
          </a:ln>
          <a:effectLst>
            <a:outerShdw blurRad="292100" dist="139700" dir="2700000" algn="tl" rotWithShape="0">
              <a:srgbClr val="333333">
                <a:alpha val="65000"/>
              </a:srgbClr>
            </a:outerShdw>
          </a:effectLst>
        </p:spPr>
      </p:pic>
      <p:sp>
        <p:nvSpPr>
          <p:cNvPr id="5" name="スライド番号プレースホルダー 4"/>
          <p:cNvSpPr>
            <a:spLocks noGrp="1"/>
          </p:cNvSpPr>
          <p:nvPr>
            <p:ph type="sldNum" sz="quarter" idx="12"/>
          </p:nvPr>
        </p:nvSpPr>
        <p:spPr/>
        <p:txBody>
          <a:bodyPr/>
          <a:lstStyle/>
          <a:p>
            <a:fld id="{48F923D7-A10D-4D62-940C-AB97FE5DAD4A}" type="slidenum">
              <a:rPr kumimoji="1" lang="ja-JP" altLang="en-US" smtClean="0"/>
              <a:t>9</a:t>
            </a:fld>
            <a:endParaRPr kumimoji="1" lang="ja-JP" altLang="en-US"/>
          </a:p>
        </p:txBody>
      </p:sp>
      <p:sp>
        <p:nvSpPr>
          <p:cNvPr id="4" name="フッター プレースホルダー 3"/>
          <p:cNvSpPr>
            <a:spLocks noGrp="1"/>
          </p:cNvSpPr>
          <p:nvPr>
            <p:ph type="ftr" sz="quarter" idx="11"/>
          </p:nvPr>
        </p:nvSpPr>
        <p:spPr/>
        <p:txBody>
          <a:bodyPr/>
          <a:lstStyle/>
          <a:p>
            <a:r>
              <a:rPr lang="ja-JP" altLang="en-US" dirty="0"/>
              <a:t>現</a:t>
            </a:r>
            <a:r>
              <a:rPr lang="ja-JP" altLang="en-US"/>
              <a:t>状分析</a:t>
            </a:r>
            <a:endParaRPr lang="ja-JP" altLang="en-US" dirty="0"/>
          </a:p>
        </p:txBody>
      </p:sp>
      <p:pic>
        <p:nvPicPr>
          <p:cNvPr id="9" name="コンテンツ プレースホルダー 5" descr="画面の領域"/>
          <p:cNvPicPr>
            <a:picLocks noChangeAspect="1"/>
          </p:cNvPicPr>
          <p:nvPr/>
        </p:nvPicPr>
        <p:blipFill rotWithShape="1">
          <a:blip r:embed="rId5">
            <a:extLst>
              <a:ext uri="{BEBA8EAE-BF5A-486C-A8C5-ECC9F3942E4B}">
                <a14:imgProps xmlns:a14="http://schemas.microsoft.com/office/drawing/2010/main">
                  <a14:imgLayer r:embed="rId6">
                    <a14:imgEffect>
                      <a14:backgroundRemoval t="21622" b="89435" l="2568" r="26133">
                        <a14:foregroundMark x1="19184" y1="80835" x2="19184" y2="80835"/>
                        <a14:foregroundMark x1="20846" y1="82064" x2="20846" y2="82064"/>
                        <a14:foregroundMark x1="20393" y1="83538" x2="20393" y2="83538"/>
                        <a14:foregroundMark x1="11027" y1="76904" x2="11027" y2="76904"/>
                        <a14:foregroundMark x1="11480" y1="80835" x2="11480" y2="80835"/>
                        <a14:foregroundMark x1="7553" y1="81818" x2="7553" y2="81818"/>
                        <a14:backgroundMark x1="22205" y1="84275" x2="22205" y2="84275"/>
                        <a14:backgroundMark x1="19486" y1="84275" x2="19486" y2="84275"/>
                        <a14:backgroundMark x1="16465" y1="85012" x2="16465" y2="85012"/>
                        <a14:backgroundMark x1="17976" y1="85258" x2="17976" y2="85258"/>
                        <a14:backgroundMark x1="8459" y1="83784" x2="8459" y2="83784"/>
                      </a14:backgroundRemoval>
                    </a14:imgEffect>
                  </a14:imgLayer>
                </a14:imgProps>
              </a:ext>
              <a:ext uri="{28A0092B-C50C-407E-A947-70E740481C1C}">
                <a14:useLocalDpi xmlns:a14="http://schemas.microsoft.com/office/drawing/2010/main" val="0"/>
              </a:ext>
            </a:extLst>
          </a:blip>
          <a:srcRect t="18930" r="70915" b="16248"/>
          <a:stretch/>
        </p:blipFill>
        <p:spPr>
          <a:xfrm>
            <a:off x="1835696" y="2510767"/>
            <a:ext cx="1446517" cy="2023645"/>
          </a:xfrm>
          <a:prstGeom prst="rect">
            <a:avLst/>
          </a:prstGeom>
          <a:ln>
            <a:noFill/>
          </a:ln>
          <a:effectLst>
            <a:outerShdw blurRad="292100" dist="139700" dir="2700000" algn="tl" rotWithShape="0">
              <a:srgbClr val="333333">
                <a:alpha val="65000"/>
              </a:srgbClr>
            </a:outerShdw>
          </a:effectLst>
        </p:spPr>
      </p:pic>
      <p:sp>
        <p:nvSpPr>
          <p:cNvPr id="7" name="四角形吹き出し 21"/>
          <p:cNvSpPr/>
          <p:nvPr/>
        </p:nvSpPr>
        <p:spPr>
          <a:xfrm>
            <a:off x="251520" y="476672"/>
            <a:ext cx="4320480" cy="1872208"/>
          </a:xfrm>
          <a:prstGeom prst="wedgeRectCallout">
            <a:avLst>
              <a:gd name="adj1" fmla="val -6276"/>
              <a:gd name="adj2" fmla="val 70225"/>
            </a:avLst>
          </a:pr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四角形吹き出し 22"/>
          <p:cNvSpPr/>
          <p:nvPr/>
        </p:nvSpPr>
        <p:spPr>
          <a:xfrm>
            <a:off x="4644009" y="476672"/>
            <a:ext cx="4277886" cy="2231210"/>
          </a:xfrm>
          <a:prstGeom prst="wedgeRectCallout">
            <a:avLst>
              <a:gd name="adj1" fmla="val 6071"/>
              <a:gd name="adj2" fmla="val 63398"/>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右矢印 23"/>
          <p:cNvSpPr/>
          <p:nvPr/>
        </p:nvSpPr>
        <p:spPr>
          <a:xfrm>
            <a:off x="467544" y="5077343"/>
            <a:ext cx="648072" cy="12241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24"/>
          <p:cNvSpPr txBox="1"/>
          <p:nvPr/>
        </p:nvSpPr>
        <p:spPr>
          <a:xfrm>
            <a:off x="1187624" y="4781470"/>
            <a:ext cx="7734270" cy="1815882"/>
          </a:xfrm>
          <a:prstGeom prst="rect">
            <a:avLst/>
          </a:prstGeom>
          <a:noFill/>
        </p:spPr>
        <p:txBody>
          <a:bodyPr wrap="square" rtlCol="0">
            <a:spAutoFit/>
          </a:bodyPr>
          <a:lstStyle/>
          <a:p>
            <a:r>
              <a:rPr lang="ja-JP" altLang="en-US" sz="2800" dirty="0" smtClean="0"/>
              <a:t>ＰＯＳ</a:t>
            </a:r>
            <a:r>
              <a:rPr lang="ja-JP" altLang="en-US" sz="2800" dirty="0"/>
              <a:t>データの利用により、</a:t>
            </a:r>
            <a:r>
              <a:rPr lang="ja-JP" altLang="en-US" sz="2800" dirty="0">
                <a:solidFill>
                  <a:srgbClr val="FF0000"/>
                </a:solidFill>
              </a:rPr>
              <a:t>従来型ＰＢにブランド力が必要である</a:t>
            </a:r>
            <a:r>
              <a:rPr lang="ja-JP" altLang="en-US" sz="2800" dirty="0"/>
              <a:t>と判断され、メーカーブランドとストア・ブランドを表面に記載しているダブルチョップがお菓子や飲料を中心に増加している。</a:t>
            </a:r>
          </a:p>
        </p:txBody>
      </p:sp>
      <p:sp>
        <p:nvSpPr>
          <p:cNvPr id="28" name="正方形/長方形 25"/>
          <p:cNvSpPr/>
          <p:nvPr/>
        </p:nvSpPr>
        <p:spPr>
          <a:xfrm>
            <a:off x="404019" y="4607550"/>
            <a:ext cx="4239989" cy="261610"/>
          </a:xfrm>
          <a:prstGeom prst="rect">
            <a:avLst/>
          </a:prstGeom>
        </p:spPr>
        <p:txBody>
          <a:bodyPr wrap="square">
            <a:spAutoFit/>
          </a:bodyPr>
          <a:lstStyle/>
          <a:p>
            <a:r>
              <a:rPr lang="en-US" altLang="ja-JP" sz="1100" dirty="0"/>
              <a:t>http://www.nikkei.com/article/DGXNASFK1804C_Y4A710C1000000/</a:t>
            </a:r>
            <a:endParaRPr lang="ja-JP" altLang="en-US" sz="1100" dirty="0"/>
          </a:p>
        </p:txBody>
      </p:sp>
      <p:sp>
        <p:nvSpPr>
          <p:cNvPr id="29" name="正方形/長方形 26"/>
          <p:cNvSpPr/>
          <p:nvPr/>
        </p:nvSpPr>
        <p:spPr>
          <a:xfrm>
            <a:off x="5195436" y="4586822"/>
            <a:ext cx="3120979" cy="261610"/>
          </a:xfrm>
          <a:prstGeom prst="rect">
            <a:avLst/>
          </a:prstGeom>
        </p:spPr>
        <p:txBody>
          <a:bodyPr wrap="square">
            <a:spAutoFit/>
          </a:bodyPr>
          <a:lstStyle/>
          <a:p>
            <a:r>
              <a:rPr lang="en-US" altLang="ja-JP" sz="1100" dirty="0"/>
              <a:t>http://pn.blog.jp/archives/1006534279.html</a:t>
            </a:r>
            <a:endParaRPr lang="ja-JP" altLang="en-US" sz="1100" dirty="0"/>
          </a:p>
        </p:txBody>
      </p:sp>
      <p:sp>
        <p:nvSpPr>
          <p:cNvPr id="2" name="正方形/長方形 1"/>
          <p:cNvSpPr/>
          <p:nvPr/>
        </p:nvSpPr>
        <p:spPr>
          <a:xfrm>
            <a:off x="251520" y="612557"/>
            <a:ext cx="4332058" cy="1600438"/>
          </a:xfrm>
          <a:prstGeom prst="rect">
            <a:avLst/>
          </a:prstGeom>
        </p:spPr>
        <p:txBody>
          <a:bodyPr wrap="square">
            <a:spAutoFit/>
          </a:bodyPr>
          <a:lstStyle/>
          <a:p>
            <a:r>
              <a:rPr lang="ja-JP" altLang="en-US" sz="1400" b="1" dirty="0"/>
              <a:t>ブランド力が必要なことが分かった。そこで多くのコーヒーブランドがシェアを落とす中にあって、逆にシェアを伸ばしているサントリーの</a:t>
            </a:r>
            <a:r>
              <a:rPr lang="en-US" altLang="ja-JP" sz="1400" b="1" dirty="0" smtClean="0"/>
              <a:t>『BOSS』</a:t>
            </a:r>
            <a:r>
              <a:rPr lang="ja-JP" altLang="en-US" sz="1400" b="1" dirty="0"/>
              <a:t>と手を組んだ。結果としてその仮説が当たった」と鎌田商品本部長ははっきり言う。「セブンプレミアム」と</a:t>
            </a:r>
            <a:r>
              <a:rPr lang="ja-JP" altLang="en-US" sz="1400" b="1" dirty="0" smtClean="0"/>
              <a:t>「</a:t>
            </a:r>
            <a:r>
              <a:rPr lang="en-US" altLang="ja-JP" sz="1400" b="1" dirty="0" smtClean="0"/>
              <a:t>BOSS</a:t>
            </a:r>
            <a:r>
              <a:rPr lang="ja-JP" altLang="en-US" sz="1400" b="1" dirty="0" smtClean="0"/>
              <a:t>」</a:t>
            </a:r>
            <a:r>
              <a:rPr lang="ja-JP" altLang="en-US" sz="1400" b="1" dirty="0"/>
              <a:t>のロゴマークと数字の「７」を大きくして、ダブルブランドであることをはっきり示すパッケージにした。</a:t>
            </a:r>
            <a:endParaRPr lang="en-US" altLang="ja-JP" sz="1400" b="1" dirty="0"/>
          </a:p>
        </p:txBody>
      </p:sp>
      <p:sp>
        <p:nvSpPr>
          <p:cNvPr id="3" name="正方形/長方形 2"/>
          <p:cNvSpPr/>
          <p:nvPr/>
        </p:nvSpPr>
        <p:spPr>
          <a:xfrm>
            <a:off x="4632140" y="461113"/>
            <a:ext cx="4332347" cy="2246769"/>
          </a:xfrm>
          <a:prstGeom prst="rect">
            <a:avLst/>
          </a:prstGeom>
        </p:spPr>
        <p:txBody>
          <a:bodyPr wrap="square">
            <a:spAutoFit/>
          </a:bodyPr>
          <a:lstStyle/>
          <a:p>
            <a:r>
              <a:rPr lang="ja-JP" altLang="en-US" sz="1400" b="1" dirty="0"/>
              <a:t>この価格設定といい、ビジュアル的に安心感のある</a:t>
            </a:r>
            <a:r>
              <a:rPr lang="ja-JP" altLang="en-US" sz="1400" b="1" dirty="0" smtClean="0"/>
              <a:t>「</a:t>
            </a:r>
            <a:r>
              <a:rPr lang="en-US" altLang="ja-JP" sz="1400" b="1" dirty="0" smtClean="0"/>
              <a:t>BOSS</a:t>
            </a:r>
            <a:r>
              <a:rPr lang="ja-JP" altLang="en-US" sz="1400" b="1" dirty="0" smtClean="0"/>
              <a:t>」</a:t>
            </a:r>
            <a:r>
              <a:rPr lang="ja-JP" altLang="en-US" sz="1400" b="1" dirty="0"/>
              <a:t>を起用したことといい、今件商品群は「提供されるコーヒーでは突き抜けている」「多種多様なコーヒーが揃っている」とのブランド的なイメージを、ファミリーマートそのものに備えさせようとする意図が見え隠れしている。つまり、現在各社とも客引き、相乗効果的な期待が大きいことから、さまざまな切り口で競合他社よりも優位性をアピールしようとしているカウンターコーヒーに関して、缶コーヒーの点からもプッシュしようとしている感はある。</a:t>
            </a:r>
          </a:p>
        </p:txBody>
      </p:sp>
    </p:spTree>
    <p:extLst>
      <p:ext uri="{BB962C8B-B14F-4D97-AF65-F5344CB8AC3E}">
        <p14:creationId xmlns:p14="http://schemas.microsoft.com/office/powerpoint/2010/main" val="80689170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4743</TotalTime>
  <Words>4189</Words>
  <Application>Microsoft Office PowerPoint</Application>
  <PresentationFormat>画面に合わせる (4:3)</PresentationFormat>
  <Paragraphs>1014</Paragraphs>
  <Slides>70</Slides>
  <Notes>28</Notes>
  <HiddenSlides>0</HiddenSlides>
  <MMClips>0</MMClips>
  <ScaleCrop>false</ScaleCrop>
  <HeadingPairs>
    <vt:vector size="4" baseType="variant">
      <vt:variant>
        <vt:lpstr>テーマ</vt:lpstr>
      </vt:variant>
      <vt:variant>
        <vt:i4>1</vt:i4>
      </vt:variant>
      <vt:variant>
        <vt:lpstr>スライド タイトル</vt:lpstr>
      </vt:variant>
      <vt:variant>
        <vt:i4>70</vt:i4>
      </vt:variant>
    </vt:vector>
  </HeadingPairs>
  <TitlesOfParts>
    <vt:vector size="71" baseType="lpstr">
      <vt:lpstr>Office ​​テーマ</vt:lpstr>
      <vt:lpstr>ダブルチョップが消費者の持つNBの評価に与える影響</vt:lpstr>
      <vt:lpstr>研究概要</vt:lpstr>
      <vt:lpstr>目次</vt:lpstr>
      <vt:lpstr>PowerPoint プレゼンテーション</vt:lpstr>
      <vt:lpstr>各コンビニエンスストアの導入例</vt:lpstr>
      <vt:lpstr>ダブルチョップとは</vt:lpstr>
      <vt:lpstr>従来型PB・ダブルチョップ・NB の違い</vt:lpstr>
      <vt:lpstr>２パターンのダブルチョップ</vt:lpstr>
      <vt:lpstr>PowerPoint プレゼンテーション</vt:lpstr>
      <vt:lpstr>２パターンのダブルチョップ</vt:lpstr>
      <vt:lpstr>ここで疑問…</vt:lpstr>
      <vt:lpstr>予備調査</vt:lpstr>
      <vt:lpstr>ローソン×ジョージア クラフトマンコーヒー</vt:lpstr>
      <vt:lpstr>①の調査結果</vt:lpstr>
      <vt:lpstr>②の調査結果</vt:lpstr>
      <vt:lpstr>調査結果のまとめ</vt:lpstr>
      <vt:lpstr>PowerPoint プレゼンテーション</vt:lpstr>
      <vt:lpstr>問題意識</vt:lpstr>
      <vt:lpstr>研究の流れ</vt:lpstr>
      <vt:lpstr>PB・NBを両方扱った先行研究一覧</vt:lpstr>
      <vt:lpstr>先行研究のレビュー１</vt:lpstr>
      <vt:lpstr>デュアル・ブランド戦略を展開している メーカーの共通点</vt:lpstr>
      <vt:lpstr>先行研究の考察１</vt:lpstr>
      <vt:lpstr>先行研究のレビュー２</vt:lpstr>
      <vt:lpstr>先行研究の考察２</vt:lpstr>
      <vt:lpstr>先行研究のまとめ</vt:lpstr>
      <vt:lpstr>PowerPoint プレゼンテーション</vt:lpstr>
      <vt:lpstr>調査概要</vt:lpstr>
      <vt:lpstr>調査結果</vt:lpstr>
      <vt:lpstr>先行研究・店舗調査より</vt:lpstr>
      <vt:lpstr>研究目的</vt:lpstr>
      <vt:lpstr>研究の流れ</vt:lpstr>
      <vt:lpstr>PowerPoint プレゼンテーション</vt:lpstr>
      <vt:lpstr>類同の法則とは</vt:lpstr>
      <vt:lpstr>PowerPoint プレゼンテーション</vt:lpstr>
      <vt:lpstr>PowerPoint プレゼンテーション</vt:lpstr>
      <vt:lpstr>PowerPoint プレゼンテーション</vt:lpstr>
      <vt:lpstr>NB評価変化の過程</vt:lpstr>
      <vt:lpstr>仮説①</vt:lpstr>
      <vt:lpstr>しかし！高価なダブルチョップもある</vt:lpstr>
      <vt:lpstr>PowerPoint プレゼンテーション</vt:lpstr>
      <vt:lpstr>PowerPoint プレゼンテーション</vt:lpstr>
      <vt:lpstr>PowerPoint プレゼンテーション</vt:lpstr>
      <vt:lpstr>NB評価変化の過程</vt:lpstr>
      <vt:lpstr>仮説②</vt:lpstr>
      <vt:lpstr>研究の流れ</vt:lpstr>
      <vt:lpstr>仮説１の検証方法</vt:lpstr>
      <vt:lpstr>架空のダブルチョップに 使用したNB商品</vt:lpstr>
      <vt:lpstr>架空のダブルチョップ</vt:lpstr>
      <vt:lpstr>価格</vt:lpstr>
      <vt:lpstr>お～いお茶の評価</vt:lpstr>
      <vt:lpstr>本調査（仮説１）の概要</vt:lpstr>
      <vt:lpstr>仮説１が正しい場合予想される結果</vt:lpstr>
      <vt:lpstr>PowerPoint プレゼンテーション</vt:lpstr>
      <vt:lpstr>仮説１の検証結果</vt:lpstr>
      <vt:lpstr>仮説１の検証結果</vt:lpstr>
      <vt:lpstr>仮説２の検証方法</vt:lpstr>
      <vt:lpstr>価格</vt:lpstr>
      <vt:lpstr>お～いお茶の評価</vt:lpstr>
      <vt:lpstr>本調査（仮説２）の概要</vt:lpstr>
      <vt:lpstr>仮説２が正しい場合予想される結果</vt:lpstr>
      <vt:lpstr>PowerPoint プレゼンテーション</vt:lpstr>
      <vt:lpstr>仮説２の検証結果</vt:lpstr>
      <vt:lpstr>仮説２の検証結果</vt:lpstr>
      <vt:lpstr>研究の流れ</vt:lpstr>
      <vt:lpstr>学術的インプリケーション</vt:lpstr>
      <vt:lpstr>実務的インプリケーション</vt:lpstr>
      <vt:lpstr>本研究の限界と今後の課題</vt:lpstr>
      <vt:lpstr>参考文献・URL</vt:lpstr>
      <vt:lpstr>PowerPoint プレゼンテーション</vt:lpstr>
    </vt:vector>
  </TitlesOfParts>
  <Company>拓殖大学</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拓殖大学</dc:creator>
  <cp:lastModifiedBy>拓殖大学</cp:lastModifiedBy>
  <cp:revision>391</cp:revision>
  <dcterms:created xsi:type="dcterms:W3CDTF">2014-12-02T02:13:00Z</dcterms:created>
  <dcterms:modified xsi:type="dcterms:W3CDTF">2014-12-18T10:46:23Z</dcterms:modified>
</cp:coreProperties>
</file>